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0" r:id="rId5"/>
    <p:sldId id="258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ABFB-D3EF-4F34-BDFB-402865A79DE9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03DBF7-9F41-4A51-AA9C-DB6505F6737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ABFB-D3EF-4F34-BDFB-402865A79DE9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DBF7-9F41-4A51-AA9C-DB6505F6737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F03DBF7-9F41-4A51-AA9C-DB6505F6737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ABFB-D3EF-4F34-BDFB-402865A79DE9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ABFB-D3EF-4F34-BDFB-402865A79DE9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F03DBF7-9F41-4A51-AA9C-DB6505F6737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ABFB-D3EF-4F34-BDFB-402865A79DE9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03DBF7-9F41-4A51-AA9C-DB6505F6737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B05ABFB-D3EF-4F34-BDFB-402865A79DE9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DBF7-9F41-4A51-AA9C-DB6505F6737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ABFB-D3EF-4F34-BDFB-402865A79DE9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F03DBF7-9F41-4A51-AA9C-DB6505F6737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ABFB-D3EF-4F34-BDFB-402865A79DE9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03DBF7-9F41-4A51-AA9C-DB6505F673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ABFB-D3EF-4F34-BDFB-402865A79DE9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03DBF7-9F41-4A51-AA9C-DB6505F673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03DBF7-9F41-4A51-AA9C-DB6505F6737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ABFB-D3EF-4F34-BDFB-402865A79DE9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F03DBF7-9F41-4A51-AA9C-DB6505F6737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B05ABFB-D3EF-4F34-BDFB-402865A79DE9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B05ABFB-D3EF-4F34-BDFB-402865A79DE9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03DBF7-9F41-4A51-AA9C-DB6505F6737B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5445224"/>
            <a:ext cx="6400800" cy="76964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Eliška trunečková</a:t>
            </a:r>
          </a:p>
          <a:p>
            <a:r>
              <a:rPr lang="cs-CZ" dirty="0" smtClean="0"/>
              <a:t>Martina </a:t>
            </a:r>
            <a:r>
              <a:rPr lang="cs-CZ" dirty="0"/>
              <a:t>Panožková , Denisa Řeháková , </a:t>
            </a:r>
            <a:r>
              <a:rPr lang="cs-CZ" dirty="0" smtClean="0"/>
              <a:t>Alena </a:t>
            </a:r>
            <a:r>
              <a:rPr lang="cs-CZ" dirty="0"/>
              <a:t>Vosečková , Zuzana Truhlářová 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2234679"/>
          </a:xfrm>
        </p:spPr>
        <p:txBody>
          <a:bodyPr>
            <a:normAutofit/>
          </a:bodyPr>
          <a:lstStyle/>
          <a:p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Syndrom vyhoření a vzdělávání v sociální práci v pregraduálním studiu</a:t>
            </a:r>
            <a:endParaRPr lang="cs-CZ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620688"/>
            <a:ext cx="3934374" cy="165618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889" y="349771"/>
            <a:ext cx="1927101" cy="192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11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764704"/>
            <a:ext cx="84969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Navzdory dlouho zažitým předpokladům syndrom </a:t>
            </a:r>
            <a:r>
              <a:rPr lang="cs-CZ" dirty="0"/>
              <a:t>vyhoření není doménou jen oborné realizace praxe, ale poslední dobou je identifikován i v rámci studentské pregraduální přípravy na pomáhající </a:t>
            </a:r>
            <a:r>
              <a:rPr lang="cs-CZ" dirty="0" smtClean="0"/>
              <a:t>profese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/>
              <a:t>Tato problematika zatím není </a:t>
            </a:r>
            <a:r>
              <a:rPr lang="cs-CZ"/>
              <a:t>v </a:t>
            </a:r>
            <a:r>
              <a:rPr lang="cs-CZ" smtClean="0"/>
              <a:t>odborné </a:t>
            </a:r>
            <a:r>
              <a:rPr lang="cs-CZ" dirty="0"/>
              <a:t>literatuře podrobněji </a:t>
            </a:r>
            <a:r>
              <a:rPr lang="cs-CZ" dirty="0" smtClean="0"/>
              <a:t>popsána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/>
              <a:t>Například </a:t>
            </a:r>
            <a:r>
              <a:rPr lang="cs-CZ" dirty="0" smtClean="0"/>
              <a:t> </a:t>
            </a:r>
            <a:r>
              <a:rPr lang="cs-CZ" dirty="0"/>
              <a:t>provedený systematický výzkum došel k znepokojujícímu závěru, že téměř polovina všech studentů medicíny v USA je postižena vyhořením. (IsHak a kol., 2013</a:t>
            </a:r>
            <a:r>
              <a:rPr lang="cs-CZ" dirty="0" smtClean="0"/>
              <a:t>)</a:t>
            </a: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Po zpracování výsledků předběžné studie byly u studentů prvních ročníku prezenční formy pregraduálního studia sociální práce ve vysoké míře detekovány faktory ukazující na syndrom vyhoření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19" y="4941168"/>
            <a:ext cx="1399699" cy="139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119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92696"/>
            <a:ext cx="842493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cs-CZ" sz="2200" dirty="0"/>
              <a:t>Yang definuje vyhoření studentů následovně: „</a:t>
            </a:r>
            <a:r>
              <a:rPr lang="cs-CZ" sz="2200" i="1" dirty="0"/>
              <a:t>Studenti v procesu učení, protože se stresují a jsou zatíženi psychologickými faktory, projevují stav emočního vyčerpání, tendenci k depersonalizaci a pocit nízkého osobního úspěchu.“ </a:t>
            </a:r>
            <a:r>
              <a:rPr lang="cs-CZ" sz="2200" dirty="0"/>
              <a:t>(Yang in Rahmati, 2014</a:t>
            </a:r>
            <a:r>
              <a:rPr lang="cs-CZ" sz="2200" dirty="0" smtClean="0"/>
              <a:t>)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sz="2200" dirty="0"/>
          </a:p>
          <a:p>
            <a:pPr marL="285750" indent="-285750">
              <a:buFont typeface="Wingdings" pitchFamily="2" charset="2"/>
              <a:buChar char="Ø"/>
            </a:pPr>
            <a:endParaRPr lang="cs-CZ" sz="2200" dirty="0"/>
          </a:p>
          <a:p>
            <a:pPr marL="285750" indent="-285750">
              <a:buFont typeface="Wingdings" pitchFamily="2" charset="2"/>
              <a:buChar char="Ø"/>
            </a:pPr>
            <a:endParaRPr lang="cs-CZ" sz="2200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sz="2200" dirty="0"/>
              <a:t>Tamara Robins (2015) toto vyčerpání popisuje jak stav probíhající intenzivní únavy, která vzniká v reakci na náročné studijní podmínky a je často považováno za klíčový prvek při vyhoření.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47549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683568" y="2743200"/>
            <a:ext cx="8136904" cy="3566120"/>
          </a:xfrm>
        </p:spPr>
        <p:txBody>
          <a:bodyPr>
            <a:normAutofit/>
          </a:bodyPr>
          <a:lstStyle/>
          <a:p>
            <a:pPr marL="285750" indent="-285750" algn="l">
              <a:buFont typeface="Wingdings" pitchFamily="2" charset="2"/>
              <a:buChar char="Ø"/>
            </a:pPr>
            <a:r>
              <a:rPr lang="cs-CZ" sz="2400" dirty="0" smtClean="0"/>
              <a:t>VNITŘNÍ</a:t>
            </a:r>
            <a:r>
              <a:rPr lang="cs-CZ" sz="2000" dirty="0" smtClean="0"/>
              <a:t>-&gt; OSOBNOST STUDENTA, JEHO SCHOPNOST BOJOVAT SE STRESEM A VYUŽÍVAT POZITIVNÍ STRATEGIE PŘI ZVLÁDÁNÍ ZÁTĚŽOVÝCH SITUACÍ</a:t>
            </a:r>
          </a:p>
          <a:p>
            <a:pPr marL="285750" indent="-285750" algn="l">
              <a:buFont typeface="Wingdings" pitchFamily="2" charset="2"/>
              <a:buChar char="Ø"/>
            </a:pPr>
            <a:endParaRPr lang="cs-CZ" sz="2000" dirty="0" smtClean="0"/>
          </a:p>
          <a:p>
            <a:pPr marL="285750" indent="-285750" algn="l">
              <a:buFont typeface="Wingdings" pitchFamily="2" charset="2"/>
              <a:buChar char="Ø"/>
            </a:pPr>
            <a:r>
              <a:rPr lang="cs-CZ" sz="2400" dirty="0" smtClean="0"/>
              <a:t>VNĚJŠÍ</a:t>
            </a:r>
            <a:r>
              <a:rPr lang="cs-CZ" sz="2000" dirty="0" smtClean="0"/>
              <a:t>-&gt; OKOLNOSTI A SITUACE SE KTERÝMI SE STUDENTI SETKÁVAJÍ</a:t>
            </a:r>
          </a:p>
          <a:p>
            <a:pPr marL="285750" indent="-285750" algn="l">
              <a:buFont typeface="Wingdings" pitchFamily="2" charset="2"/>
              <a:buChar char="Ø"/>
            </a:pPr>
            <a:endParaRPr lang="cs-CZ" sz="2000" dirty="0" smtClean="0"/>
          </a:p>
          <a:p>
            <a:pPr marL="285750" indent="-285750" algn="l">
              <a:buFont typeface="Wingdings" pitchFamily="2" charset="2"/>
              <a:buChar char="Ø"/>
            </a:pPr>
            <a:r>
              <a:rPr lang="cs-CZ" sz="2400" dirty="0" smtClean="0"/>
              <a:t>SAMOTNÝ OBOR SOCIÁLNÍ PRÁCE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RIZIKOVÉ FAKTORY</a:t>
            </a:r>
            <a:endParaRPr lang="cs-CZ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694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Školy </a:t>
            </a:r>
            <a:r>
              <a:rPr lang="cs-CZ" dirty="0"/>
              <a:t>zaměřené na vzdělávání v sociální práci, se snaží o vytvoření vzdělávacího prostředí, které umožňuje rozvoj vysoce kvalifikovaných sociálních pracovníků, kteří mají pro budoucí praxi požadované znalosti, dovednosti a kompetence. </a:t>
            </a:r>
            <a:r>
              <a:rPr lang="cs-CZ" dirty="0" smtClean="0"/>
              <a:t>-&gt; </a:t>
            </a:r>
            <a:r>
              <a:rPr lang="cs-CZ" b="1" dirty="0" smtClean="0"/>
              <a:t>vyhořelí studenti nedisponují požadovanými znalostmi a dovednosti a nejsou v budoucnu kompetentní při jednání s klienty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/>
              <a:t>Někteří autoři připisují vysokou míru vyhoření u studentů v pomáhajících profesích jednoduše tím, že se podle nich tolik neliší od odborníků z praxe. (Edwards et al., 2010; Winwood a Lushongton, 2009</a:t>
            </a:r>
            <a:r>
              <a:rPr lang="cs-CZ" dirty="0" smtClean="0"/>
              <a:t>)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/>
              <a:t>Studenti ve zdravotnictví, ošetřovatelství, sociální práci, psychologi a dalších terapeutických oborech se v rámci svého studia účastní stáží a praxí a jsou proto vystaveni podobným stresovým faktorům jako odborníci v praxi. (Robins et al. </a:t>
            </a:r>
            <a:r>
              <a:rPr lang="cs-CZ" dirty="0" smtClean="0"/>
              <a:t>2015)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3208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548680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Almalki a kol. (2017, online) své studii zaměřené na studenty medicíny uvádí, že studenti již během studia v rámci praxí začínají pečovat o pacienty. V té době ještě nemají dostatek znalostí a zkušeností, což vede ke zvýšení stresu. 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Khanna et al. (2015) doplňuje, že stres je umocňován uvědoměním si odpovědnosti v těchto oborech.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Další systematické zhodnocení provedené Ishakem a kol. (2013) ukázalo, že hlavní negativní faktory spojené se zvýšenou mírou vyhoření u studentů medicíny jsou zkušenosti s vážným onemocněním u pacientů. 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/>
              <a:t>Klientů sociálních pracovníků existuje celá škála cílových skupin, se kterými se studenti již v rámci svých praxí mohou setkávat.  Musí být dozajista připraveni komunikovat s rozdílnými typy klientů, řešit jejich zvláštní či speciální potřeby a musí umět jednat s klienty, jež jsou v různých okamžitých emočních nastaveních. </a:t>
            </a:r>
          </a:p>
        </p:txBody>
      </p:sp>
    </p:spTree>
    <p:extLst>
      <p:ext uri="{BB962C8B-B14F-4D97-AF65-F5344CB8AC3E}">
        <p14:creationId xmlns:p14="http://schemas.microsoft.com/office/powerpoint/2010/main" val="3747218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323528" y="2708920"/>
            <a:ext cx="8568952" cy="3672408"/>
          </a:xfrm>
        </p:spPr>
        <p:txBody>
          <a:bodyPr>
            <a:normAutofit fontScale="85000" lnSpcReduction="20000"/>
          </a:bodyPr>
          <a:lstStyle/>
          <a:p>
            <a:r>
              <a:rPr lang="cs-CZ" sz="1800" dirty="0" smtClean="0"/>
              <a:t>SYNDROM vyhoření a strategie zvládání náročných životních situací (zvládání zátěže)u studentů pregraduálního studia</a:t>
            </a:r>
          </a:p>
          <a:p>
            <a:endParaRPr lang="cs-CZ" dirty="0" smtClean="0"/>
          </a:p>
          <a:p>
            <a:pPr algn="l"/>
            <a:r>
              <a:rPr lang="cs-CZ" altLang="cs-CZ" i="1" dirty="0"/>
              <a:t>proces,</a:t>
            </a:r>
            <a:r>
              <a:rPr lang="cs-CZ" altLang="cs-CZ" dirty="0"/>
              <a:t> který má vlastní vývoj a dotýká se všech oblastí bio-psycho-sociálního systému</a:t>
            </a:r>
          </a:p>
          <a:p>
            <a:pPr algn="l"/>
            <a:endParaRPr lang="cs-CZ" dirty="0" smtClean="0"/>
          </a:p>
          <a:p>
            <a:pPr algn="l"/>
            <a:r>
              <a:rPr lang="cs-CZ" dirty="0" smtClean="0"/>
              <a:t>NECHCEME POTLAČOVAT RIZIKOVÉ FAKTORY (NEMOŽNÉ) ALE PODPOROVAT JEDINCE </a:t>
            </a:r>
          </a:p>
          <a:p>
            <a:pPr algn="l"/>
            <a:endParaRPr lang="cs-CZ" dirty="0" smtClean="0"/>
          </a:p>
          <a:p>
            <a:pPr algn="l"/>
            <a:r>
              <a:rPr lang="cs-CZ" altLang="cs-CZ" sz="1700" dirty="0"/>
              <a:t>Cílem = posouzení přítomnosti syndromu vyhoření u studentů pregraduálního studia s následným využitím výsledků jak ve výuce studentů, tak v praxi</a:t>
            </a:r>
            <a:r>
              <a:rPr lang="cs-CZ" altLang="cs-CZ" sz="1700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pPr algn="l"/>
            <a:r>
              <a:rPr lang="cs-CZ" dirty="0" smtClean="0"/>
              <a:t>ŘEŠENÍ? </a:t>
            </a:r>
          </a:p>
          <a:p>
            <a:pPr marL="285750" indent="-285750" algn="l">
              <a:buFontTx/>
              <a:buChar char="-"/>
            </a:pPr>
            <a:r>
              <a:rPr lang="cs-CZ" dirty="0" smtClean="0"/>
              <a:t>ZAHRNOUT DO HODIN? – ČASOVÁ DOTACE</a:t>
            </a:r>
          </a:p>
          <a:p>
            <a:pPr marL="285750" indent="-285750" algn="l">
              <a:buFontTx/>
              <a:buChar char="-"/>
            </a:pPr>
            <a:r>
              <a:rPr lang="cs-CZ" dirty="0" smtClean="0"/>
              <a:t>SEBEZKUŠENOST? - FINANCE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PROJEKT</a:t>
            </a:r>
            <a:endParaRPr lang="cs-CZ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04664"/>
            <a:ext cx="1711077" cy="171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393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DĚKUJI ZA POZORNOST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4290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0612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315</TotalTime>
  <Words>322</Words>
  <Application>Microsoft Office PowerPoint</Application>
  <PresentationFormat>Předvádění na obrazovce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Administrativní</vt:lpstr>
      <vt:lpstr>Syndrom vyhoření a vzdělávání v sociální práci v pregraduálním studiu</vt:lpstr>
      <vt:lpstr>Prezentace aplikace PowerPoint</vt:lpstr>
      <vt:lpstr>Prezentace aplikace PowerPoint</vt:lpstr>
      <vt:lpstr>RIZIKOVÉ FAKTORY</vt:lpstr>
      <vt:lpstr>Prezentace aplikace PowerPoint</vt:lpstr>
      <vt:lpstr>Prezentace aplikace PowerPoint</vt:lpstr>
      <vt:lpstr>PROJEKT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Syndrom vyhoření a vzdělávání v sociální práci v pregraduálním studiu</dc:title>
  <dc:creator>Windows User</dc:creator>
  <cp:lastModifiedBy>Mgr. Martina Černá, Ph.D.</cp:lastModifiedBy>
  <cp:revision>18</cp:revision>
  <dcterms:created xsi:type="dcterms:W3CDTF">2018-09-22T12:25:54Z</dcterms:created>
  <dcterms:modified xsi:type="dcterms:W3CDTF">2018-10-26T08:30:55Z</dcterms:modified>
</cp:coreProperties>
</file>