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2" r:id="rId4"/>
    <p:sldId id="260" r:id="rId5"/>
    <p:sldId id="258" r:id="rId6"/>
    <p:sldId id="259" r:id="rId7"/>
    <p:sldId id="261" r:id="rId8"/>
    <p:sldId id="263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ABFB-D3EF-4F34-BDFB-402865A79DE9}" type="datetimeFigureOut">
              <a:rPr lang="cs-CZ" smtClean="0"/>
              <a:t>26.10.2018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á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F03DBF7-9F41-4A51-AA9C-DB6505F6737B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ABFB-D3EF-4F34-BDFB-402865A79DE9}" type="datetimeFigureOut">
              <a:rPr lang="cs-CZ" smtClean="0"/>
              <a:t>26.10.2018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3DBF7-9F41-4A51-AA9C-DB6505F6737B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2F03DBF7-9F41-4A51-AA9C-DB6505F6737B}" type="slidenum">
              <a:rPr lang="cs-CZ" smtClean="0"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ABFB-D3EF-4F34-BDFB-402865A79DE9}" type="datetimeFigureOut">
              <a:rPr lang="cs-CZ" smtClean="0"/>
              <a:t>26.10.2018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ABFB-D3EF-4F34-BDFB-402865A79DE9}" type="datetimeFigureOut">
              <a:rPr lang="cs-CZ" smtClean="0"/>
              <a:t>26.10.2018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2F03DBF7-9F41-4A51-AA9C-DB6505F6737B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ABFB-D3EF-4F34-BDFB-402865A79DE9}" type="datetimeFigureOut">
              <a:rPr lang="cs-CZ" smtClean="0"/>
              <a:t>26.10.2018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F03DBF7-9F41-4A51-AA9C-DB6505F6737B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FB05ABFB-D3EF-4F34-BDFB-402865A79DE9}" type="datetimeFigureOut">
              <a:rPr lang="cs-CZ" smtClean="0"/>
              <a:t>26.10.2018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3DBF7-9F41-4A51-AA9C-DB6505F6737B}" type="slidenum">
              <a:rPr lang="cs-CZ" smtClean="0"/>
              <a:t>‹#›</a:t>
            </a:fld>
            <a:endParaRPr lang="cs-CZ"/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ABFB-D3EF-4F34-BDFB-402865A79DE9}" type="datetimeFigureOut">
              <a:rPr lang="cs-CZ" smtClean="0"/>
              <a:t>26.10.2018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Ová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á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2F03DBF7-9F41-4A51-AA9C-DB6505F6737B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ABFB-D3EF-4F34-BDFB-402865A79DE9}" type="datetimeFigureOut">
              <a:rPr lang="cs-CZ" smtClean="0"/>
              <a:t>26.10.2018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2F03DBF7-9F41-4A51-AA9C-DB6505F6737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ABFB-D3EF-4F34-BDFB-402865A79DE9}" type="datetimeFigureOut">
              <a:rPr lang="cs-CZ" smtClean="0"/>
              <a:t>26.10.2018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F03DBF7-9F41-4A51-AA9C-DB6505F6737B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Ová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á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F03DBF7-9F41-4A51-AA9C-DB6505F6737B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5ABFB-D3EF-4F34-BDFB-402865A79DE9}" type="datetimeFigureOut">
              <a:rPr lang="cs-CZ" smtClean="0"/>
              <a:t>26.10.2018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nice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á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2F03DBF7-9F41-4A51-AA9C-DB6505F6737B}" type="slidenum">
              <a:rPr lang="cs-CZ" smtClean="0"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FB05ABFB-D3EF-4F34-BDFB-402865A79DE9}" type="datetimeFigureOut">
              <a:rPr lang="cs-CZ" smtClean="0"/>
              <a:t>26.10.2018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FB05ABFB-D3EF-4F34-BDFB-402865A79DE9}" type="datetimeFigureOut">
              <a:rPr lang="cs-CZ" smtClean="0"/>
              <a:t>26.10.2018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á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2F03DBF7-9F41-4A51-AA9C-DB6505F6737B}" type="slidenum">
              <a:rPr lang="cs-CZ" smtClean="0"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03648" y="5445224"/>
            <a:ext cx="6400800" cy="769640"/>
          </a:xfrm>
        </p:spPr>
        <p:txBody>
          <a:bodyPr>
            <a:normAutofit fontScale="92500" lnSpcReduction="10000"/>
          </a:bodyPr>
          <a:lstStyle/>
          <a:p>
            <a:r>
              <a:rPr lang="cs-CZ" dirty="0" smtClean="0"/>
              <a:t>Eliška trunečková</a:t>
            </a:r>
          </a:p>
          <a:p>
            <a:r>
              <a:rPr lang="cs-CZ" dirty="0" smtClean="0"/>
              <a:t>Martina </a:t>
            </a:r>
            <a:r>
              <a:rPr lang="cs-CZ" dirty="0"/>
              <a:t>Panožková , Denisa Řeháková , </a:t>
            </a:r>
            <a:r>
              <a:rPr lang="cs-CZ" dirty="0" smtClean="0"/>
              <a:t>Alena </a:t>
            </a:r>
            <a:r>
              <a:rPr lang="cs-CZ" dirty="0"/>
              <a:t>Vosečková , Zuzana Truhlářová 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755576" y="2564904"/>
            <a:ext cx="7772400" cy="2234679"/>
          </a:xfrm>
        </p:spPr>
        <p:txBody>
          <a:bodyPr>
            <a:normAutofit/>
          </a:bodyPr>
          <a:lstStyle/>
          <a:p>
            <a:r>
              <a:rPr lang="cs-CZ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+mn-lt"/>
              </a:rPr>
              <a:t>Syndrom vyhoření a vzdělávání v sociální práci v pregraduálním studiu</a:t>
            </a:r>
            <a:endParaRPr lang="cs-CZ" sz="4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+mn-lt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620688"/>
            <a:ext cx="3934374" cy="1656184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9889" y="349771"/>
            <a:ext cx="1927101" cy="1927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2112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764704"/>
            <a:ext cx="8496944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cs-CZ" dirty="0" smtClean="0"/>
              <a:t>Navzdory dlouho zažitým předpokladům syndrom </a:t>
            </a:r>
            <a:r>
              <a:rPr lang="cs-CZ" dirty="0"/>
              <a:t>vyhoření není doménou jen oborné realizace praxe, ale poslední dobou je identifikován i v rámci studentské pregraduální přípravy na pomáhající </a:t>
            </a:r>
            <a:r>
              <a:rPr lang="cs-CZ" dirty="0" smtClean="0"/>
              <a:t>profese</a:t>
            </a:r>
          </a:p>
          <a:p>
            <a:pPr marL="285750" indent="-285750">
              <a:buFont typeface="Wingdings" pitchFamily="2" charset="2"/>
              <a:buChar char="Ø"/>
            </a:pPr>
            <a:endParaRPr lang="cs-CZ" dirty="0" smtClean="0"/>
          </a:p>
          <a:p>
            <a:pPr marL="285750" indent="-285750">
              <a:buFont typeface="Wingdings" pitchFamily="2" charset="2"/>
              <a:buChar char="Ø"/>
            </a:pPr>
            <a:endParaRPr lang="cs-CZ" dirty="0"/>
          </a:p>
          <a:p>
            <a:pPr marL="285750" indent="-285750">
              <a:buFont typeface="Wingdings" pitchFamily="2" charset="2"/>
              <a:buChar char="Ø"/>
            </a:pPr>
            <a:r>
              <a:rPr lang="cs-CZ" dirty="0"/>
              <a:t>Tato problematika zatím není </a:t>
            </a:r>
            <a:r>
              <a:rPr lang="cs-CZ"/>
              <a:t>v </a:t>
            </a:r>
            <a:r>
              <a:rPr lang="cs-CZ" smtClean="0"/>
              <a:t>odborné </a:t>
            </a:r>
            <a:r>
              <a:rPr lang="cs-CZ" dirty="0"/>
              <a:t>literatuře podrobněji </a:t>
            </a:r>
            <a:r>
              <a:rPr lang="cs-CZ" dirty="0" smtClean="0"/>
              <a:t>popsána</a:t>
            </a:r>
          </a:p>
          <a:p>
            <a:pPr marL="285750" indent="-285750">
              <a:buFont typeface="Wingdings" pitchFamily="2" charset="2"/>
              <a:buChar char="Ø"/>
            </a:pPr>
            <a:endParaRPr lang="cs-CZ" dirty="0" smtClean="0"/>
          </a:p>
          <a:p>
            <a:pPr marL="285750" indent="-285750">
              <a:buFont typeface="Wingdings" pitchFamily="2" charset="2"/>
              <a:buChar char="Ø"/>
            </a:pPr>
            <a:endParaRPr lang="cs-CZ" dirty="0"/>
          </a:p>
          <a:p>
            <a:pPr marL="285750" indent="-285750">
              <a:buFont typeface="Wingdings" pitchFamily="2" charset="2"/>
              <a:buChar char="Ø"/>
            </a:pPr>
            <a:r>
              <a:rPr lang="cs-CZ" dirty="0"/>
              <a:t>Například </a:t>
            </a:r>
            <a:r>
              <a:rPr lang="cs-CZ" dirty="0" smtClean="0"/>
              <a:t> </a:t>
            </a:r>
            <a:r>
              <a:rPr lang="cs-CZ" dirty="0"/>
              <a:t>provedený systematický výzkum došel k znepokojujícímu závěru, že téměř polovina všech studentů medicíny v USA je postižena vyhořením. (IsHak a kol., 2013</a:t>
            </a:r>
            <a:r>
              <a:rPr lang="cs-CZ" dirty="0" smtClean="0"/>
              <a:t>)</a:t>
            </a:r>
            <a:endParaRPr lang="cs-CZ" dirty="0"/>
          </a:p>
          <a:p>
            <a:pPr marL="285750" indent="-285750">
              <a:buFont typeface="Wingdings" pitchFamily="2" charset="2"/>
              <a:buChar char="Ø"/>
            </a:pPr>
            <a:endParaRPr lang="cs-CZ" dirty="0" smtClean="0"/>
          </a:p>
          <a:p>
            <a:pPr marL="285750" indent="-285750">
              <a:buFont typeface="Wingdings" pitchFamily="2" charset="2"/>
              <a:buChar char="Ø"/>
            </a:pPr>
            <a:endParaRPr lang="cs-CZ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cs-CZ" dirty="0" smtClean="0"/>
              <a:t>Po zpracování výsledků předběžné studie byly u studentů prvních ročníku prezenční formy pregraduálního studia sociální práce ve vysoké míře detekovány faktory ukazující na syndrom vyhoření</a:t>
            </a:r>
          </a:p>
          <a:p>
            <a:pPr marL="285750" indent="-285750">
              <a:buFont typeface="Wingdings" pitchFamily="2" charset="2"/>
              <a:buChar char="Ø"/>
            </a:pPr>
            <a:endParaRPr lang="cs-CZ" dirty="0"/>
          </a:p>
          <a:p>
            <a:pPr marL="285750" indent="-285750">
              <a:buFont typeface="Wingdings" pitchFamily="2" charset="2"/>
              <a:buChar char="Ø"/>
            </a:pPr>
            <a:endParaRPr lang="cs-CZ" dirty="0"/>
          </a:p>
          <a:p>
            <a:endParaRPr lang="cs-CZ" dirty="0" smtClean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2319" y="4941168"/>
            <a:ext cx="1399699" cy="13996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119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692696"/>
            <a:ext cx="8424936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cs-CZ" sz="2200" dirty="0"/>
              <a:t>Yang definuje vyhoření studentů následovně: „</a:t>
            </a:r>
            <a:r>
              <a:rPr lang="cs-CZ" sz="2200" i="1" dirty="0"/>
              <a:t>Studenti v procesu učení, protože se stresují a jsou zatíženi psychologickými faktory, projevují stav emočního vyčerpání, tendenci k depersonalizaci a pocit nízkého osobního úspěchu.“ </a:t>
            </a:r>
            <a:r>
              <a:rPr lang="cs-CZ" sz="2200" dirty="0"/>
              <a:t>(Yang in Rahmati, 2014</a:t>
            </a:r>
            <a:r>
              <a:rPr lang="cs-CZ" sz="2200" dirty="0" smtClean="0"/>
              <a:t>)</a:t>
            </a:r>
          </a:p>
          <a:p>
            <a:pPr marL="285750" indent="-285750">
              <a:buFont typeface="Wingdings" pitchFamily="2" charset="2"/>
              <a:buChar char="Ø"/>
            </a:pPr>
            <a:endParaRPr lang="cs-CZ" sz="2200" dirty="0"/>
          </a:p>
          <a:p>
            <a:pPr marL="285750" indent="-285750">
              <a:buFont typeface="Wingdings" pitchFamily="2" charset="2"/>
              <a:buChar char="Ø"/>
            </a:pPr>
            <a:endParaRPr lang="cs-CZ" sz="2200" dirty="0"/>
          </a:p>
          <a:p>
            <a:pPr marL="285750" indent="-285750">
              <a:buFont typeface="Wingdings" pitchFamily="2" charset="2"/>
              <a:buChar char="Ø"/>
            </a:pPr>
            <a:endParaRPr lang="cs-CZ" sz="2200" dirty="0"/>
          </a:p>
          <a:p>
            <a:pPr marL="285750" indent="-285750">
              <a:buFont typeface="Wingdings" pitchFamily="2" charset="2"/>
              <a:buChar char="Ø"/>
            </a:pPr>
            <a:r>
              <a:rPr lang="cs-CZ" sz="2200" dirty="0"/>
              <a:t>Tamara Robins (2015) toto vyčerpání popisuje jak stav probíhající intenzivní únavy, která vzniká v reakci na náročné studijní podmínky a je často považováno za klíčový prvek při vyhoření.</a:t>
            </a:r>
          </a:p>
          <a:p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2475495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683568" y="2743200"/>
            <a:ext cx="8136904" cy="3566120"/>
          </a:xfrm>
        </p:spPr>
        <p:txBody>
          <a:bodyPr>
            <a:normAutofit/>
          </a:bodyPr>
          <a:lstStyle/>
          <a:p>
            <a:pPr marL="285750" indent="-285750" algn="l">
              <a:buFont typeface="Wingdings" pitchFamily="2" charset="2"/>
              <a:buChar char="Ø"/>
            </a:pPr>
            <a:r>
              <a:rPr lang="cs-CZ" sz="2400" dirty="0" smtClean="0"/>
              <a:t>VNITŘNÍ</a:t>
            </a:r>
            <a:r>
              <a:rPr lang="cs-CZ" sz="2000" dirty="0" smtClean="0"/>
              <a:t>-&gt; OSOBNOST STUDENTA, JEHO SCHOPNOST BOJOVAT SE STRESEM A VYUŽÍVAT POZITIVNÍ STRATEGIE PŘI ZVLÁDÁNÍ ZÁTĚŽOVÝCH SITUACÍ</a:t>
            </a:r>
          </a:p>
          <a:p>
            <a:pPr marL="285750" indent="-285750" algn="l">
              <a:buFont typeface="Wingdings" pitchFamily="2" charset="2"/>
              <a:buChar char="Ø"/>
            </a:pPr>
            <a:endParaRPr lang="cs-CZ" sz="2000" dirty="0" smtClean="0"/>
          </a:p>
          <a:p>
            <a:pPr marL="285750" indent="-285750" algn="l">
              <a:buFont typeface="Wingdings" pitchFamily="2" charset="2"/>
              <a:buChar char="Ø"/>
            </a:pPr>
            <a:r>
              <a:rPr lang="cs-CZ" sz="2400" dirty="0" smtClean="0"/>
              <a:t>VNĚJŠÍ</a:t>
            </a:r>
            <a:r>
              <a:rPr lang="cs-CZ" sz="2000" dirty="0" smtClean="0"/>
              <a:t>-&gt; OKOLNOSTI A SITUACE SE KTERÝMI SE STUDENTI SETKÁVAJÍ</a:t>
            </a:r>
          </a:p>
          <a:p>
            <a:pPr marL="285750" indent="-285750" algn="l">
              <a:buFont typeface="Wingdings" pitchFamily="2" charset="2"/>
              <a:buChar char="Ø"/>
            </a:pPr>
            <a:endParaRPr lang="cs-CZ" sz="2000" dirty="0" smtClean="0"/>
          </a:p>
          <a:p>
            <a:pPr marL="285750" indent="-285750" algn="l">
              <a:buFont typeface="Wingdings" pitchFamily="2" charset="2"/>
              <a:buChar char="Ø"/>
            </a:pPr>
            <a:r>
              <a:rPr lang="cs-CZ" sz="2400" dirty="0" smtClean="0"/>
              <a:t>SAMOTNÝ OBOR SOCIÁLNÍ PRÁCE</a:t>
            </a:r>
            <a:endParaRPr lang="cs-CZ" sz="24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RIZIKOVÉ FAKTORY</a:t>
            </a:r>
            <a:endParaRPr lang="cs-CZ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169479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332656"/>
            <a:ext cx="835292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cs-CZ" dirty="0"/>
          </a:p>
          <a:p>
            <a:pPr marL="285750" indent="-285750">
              <a:buFont typeface="Wingdings" pitchFamily="2" charset="2"/>
              <a:buChar char="Ø"/>
            </a:pPr>
            <a:endParaRPr lang="cs-CZ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cs-CZ" dirty="0" smtClean="0"/>
              <a:t>Školy </a:t>
            </a:r>
            <a:r>
              <a:rPr lang="cs-CZ" dirty="0"/>
              <a:t>zaměřené na vzdělávání v sociální práci, se snaží o vytvoření vzdělávacího prostředí, které umožňuje rozvoj vysoce kvalifikovaných sociálních pracovníků, kteří mají pro budoucí praxi požadované znalosti, dovednosti a kompetence. </a:t>
            </a:r>
            <a:r>
              <a:rPr lang="cs-CZ" dirty="0" smtClean="0"/>
              <a:t>-&gt; </a:t>
            </a:r>
            <a:r>
              <a:rPr lang="cs-CZ" b="1" dirty="0" smtClean="0"/>
              <a:t>vyhořelí studenti nedisponují požadovanými znalostmi a dovednosti a nejsou v budoucnu kompetentní při jednání s klienty</a:t>
            </a:r>
          </a:p>
          <a:p>
            <a:pPr marL="285750" indent="-285750">
              <a:buFont typeface="Wingdings" pitchFamily="2" charset="2"/>
              <a:buChar char="Ø"/>
            </a:pPr>
            <a:endParaRPr lang="cs-CZ" dirty="0"/>
          </a:p>
          <a:p>
            <a:pPr marL="285750" indent="-285750">
              <a:buFont typeface="Wingdings" pitchFamily="2" charset="2"/>
              <a:buChar char="Ø"/>
            </a:pPr>
            <a:endParaRPr lang="cs-CZ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cs-CZ" dirty="0"/>
              <a:t>Někteří autoři připisují vysokou míru vyhoření u studentů v pomáhajících profesích jednoduše tím, že se podle nich tolik neliší od odborníků z praxe. (Edwards et al., 2010; Winwood a Lushongton, 2009</a:t>
            </a:r>
            <a:r>
              <a:rPr lang="cs-CZ" dirty="0" smtClean="0"/>
              <a:t>)</a:t>
            </a:r>
          </a:p>
          <a:p>
            <a:pPr marL="285750" indent="-285750">
              <a:buFont typeface="Wingdings" pitchFamily="2" charset="2"/>
              <a:buChar char="Ø"/>
            </a:pPr>
            <a:endParaRPr lang="cs-CZ" dirty="0"/>
          </a:p>
          <a:p>
            <a:pPr marL="285750" indent="-285750">
              <a:buFont typeface="Wingdings" pitchFamily="2" charset="2"/>
              <a:buChar char="Ø"/>
            </a:pPr>
            <a:endParaRPr lang="cs-CZ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cs-CZ" dirty="0"/>
              <a:t>Studenti ve zdravotnictví, ošetřovatelství, sociální práci, psychologi a dalších terapeutických oborech se v rámci svého studia účastní stáží a praxí a jsou proto vystaveni podobným stresovým faktorům jako odborníci v praxi. (Robins et al. </a:t>
            </a:r>
            <a:r>
              <a:rPr lang="cs-CZ" dirty="0" smtClean="0"/>
              <a:t>2015)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33208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548680"/>
            <a:ext cx="856895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cs-CZ" dirty="0" smtClean="0"/>
              <a:t>Almalki a kol. (2017, online) své studii zaměřené na studenty medicíny uvádí, že studenti již během studia v rámci praxí začínají pečovat o pacienty. V té době ještě nemají dostatek znalostí a zkušeností, což vede ke zvýšení stresu. </a:t>
            </a:r>
          </a:p>
          <a:p>
            <a:pPr marL="285750" indent="-285750">
              <a:buFont typeface="Wingdings" pitchFamily="2" charset="2"/>
              <a:buChar char="Ø"/>
            </a:pPr>
            <a:endParaRPr lang="cs-CZ" dirty="0"/>
          </a:p>
          <a:p>
            <a:pPr marL="285750" indent="-285750">
              <a:buFont typeface="Wingdings" pitchFamily="2" charset="2"/>
              <a:buChar char="Ø"/>
            </a:pPr>
            <a:endParaRPr lang="cs-CZ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cs-CZ" dirty="0" smtClean="0"/>
              <a:t>Khanna et al. (2015) doplňuje, že stres je umocňován uvědoměním si odpovědnosti v těchto oborech.</a:t>
            </a:r>
          </a:p>
          <a:p>
            <a:pPr marL="285750" indent="-285750">
              <a:buFont typeface="Wingdings" pitchFamily="2" charset="2"/>
              <a:buChar char="Ø"/>
            </a:pPr>
            <a:endParaRPr lang="cs-CZ" dirty="0"/>
          </a:p>
          <a:p>
            <a:pPr marL="285750" indent="-285750">
              <a:buFont typeface="Wingdings" pitchFamily="2" charset="2"/>
              <a:buChar char="Ø"/>
            </a:pPr>
            <a:endParaRPr lang="cs-CZ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cs-CZ" dirty="0" smtClean="0"/>
              <a:t>Další systematické zhodnocení provedené Ishakem a kol. (2013) ukázalo, že hlavní negativní faktory spojené se zvýšenou mírou vyhoření u studentů medicíny jsou zkušenosti s vážným onemocněním u pacientů. </a:t>
            </a:r>
          </a:p>
          <a:p>
            <a:pPr marL="285750" indent="-285750">
              <a:buFont typeface="Wingdings" pitchFamily="2" charset="2"/>
              <a:buChar char="Ø"/>
            </a:pPr>
            <a:endParaRPr lang="cs-CZ" dirty="0"/>
          </a:p>
          <a:p>
            <a:pPr marL="285750" indent="-285750">
              <a:buFont typeface="Wingdings" pitchFamily="2" charset="2"/>
              <a:buChar char="Ø"/>
            </a:pPr>
            <a:endParaRPr lang="cs-CZ" dirty="0" smtClean="0"/>
          </a:p>
          <a:p>
            <a:pPr marL="285750" indent="-285750">
              <a:buFont typeface="Wingdings" pitchFamily="2" charset="2"/>
              <a:buChar char="Ø"/>
            </a:pPr>
            <a:r>
              <a:rPr lang="cs-CZ" dirty="0"/>
              <a:t>Klientů sociálních pracovníků existuje celá škála cílových skupin, se kterými se studenti již v rámci svých praxí mohou setkávat.  Musí být dozajista připraveni komunikovat s rozdílnými typy klientů, řešit jejich zvláštní či speciální potřeby a musí umět jednat s klienty, jež jsou v různých okamžitých emočních nastaveních. </a:t>
            </a:r>
          </a:p>
        </p:txBody>
      </p:sp>
    </p:spTree>
    <p:extLst>
      <p:ext uri="{BB962C8B-B14F-4D97-AF65-F5344CB8AC3E}">
        <p14:creationId xmlns:p14="http://schemas.microsoft.com/office/powerpoint/2010/main" val="3747218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/>
          <p:cNvSpPr>
            <a:spLocks noGrp="1"/>
          </p:cNvSpPr>
          <p:nvPr>
            <p:ph type="body" idx="1"/>
          </p:nvPr>
        </p:nvSpPr>
        <p:spPr>
          <a:xfrm>
            <a:off x="323528" y="2708920"/>
            <a:ext cx="8568952" cy="3672408"/>
          </a:xfrm>
        </p:spPr>
        <p:txBody>
          <a:bodyPr>
            <a:normAutofit fontScale="85000" lnSpcReduction="20000"/>
          </a:bodyPr>
          <a:lstStyle/>
          <a:p>
            <a:r>
              <a:rPr lang="cs-CZ" sz="1800" dirty="0" smtClean="0"/>
              <a:t>SYNDROM vyhoření a strategie zvládání náročných životních situací (zvládání zátěže)u studentů pregraduálního studia</a:t>
            </a:r>
          </a:p>
          <a:p>
            <a:endParaRPr lang="cs-CZ" dirty="0" smtClean="0"/>
          </a:p>
          <a:p>
            <a:pPr algn="l"/>
            <a:r>
              <a:rPr lang="cs-CZ" altLang="cs-CZ" i="1" dirty="0"/>
              <a:t>proces,</a:t>
            </a:r>
            <a:r>
              <a:rPr lang="cs-CZ" altLang="cs-CZ" dirty="0"/>
              <a:t> který má vlastní vývoj a dotýká se všech oblastí bio-psycho-sociálního systému</a:t>
            </a:r>
          </a:p>
          <a:p>
            <a:pPr algn="l"/>
            <a:endParaRPr lang="cs-CZ" dirty="0" smtClean="0"/>
          </a:p>
          <a:p>
            <a:pPr algn="l"/>
            <a:r>
              <a:rPr lang="cs-CZ" dirty="0" smtClean="0"/>
              <a:t>NECHCEME POTLAČOVAT RIZIKOVÉ FAKTORY (NEMOŽNÉ) ALE PODPOROVAT JEDINCE </a:t>
            </a:r>
          </a:p>
          <a:p>
            <a:pPr algn="l"/>
            <a:endParaRPr lang="cs-CZ" dirty="0" smtClean="0"/>
          </a:p>
          <a:p>
            <a:pPr algn="l"/>
            <a:r>
              <a:rPr lang="cs-CZ" altLang="cs-CZ" sz="1700" dirty="0"/>
              <a:t>Cílem = posouzení přítomnosti syndromu vyhoření u studentů pregraduálního studia s následným využitím výsledků jak ve výuce studentů, tak v praxi</a:t>
            </a:r>
            <a:r>
              <a:rPr lang="cs-CZ" altLang="cs-CZ" sz="1700" dirty="0" smtClean="0"/>
              <a:t>.</a:t>
            </a:r>
            <a:endParaRPr lang="cs-CZ" dirty="0" smtClean="0"/>
          </a:p>
          <a:p>
            <a:endParaRPr lang="cs-CZ" dirty="0" smtClean="0"/>
          </a:p>
          <a:p>
            <a:pPr algn="l"/>
            <a:r>
              <a:rPr lang="cs-CZ" dirty="0" smtClean="0"/>
              <a:t>ŘEŠENÍ? </a:t>
            </a:r>
          </a:p>
          <a:p>
            <a:pPr marL="285750" indent="-285750" algn="l">
              <a:buFontTx/>
              <a:buChar char="-"/>
            </a:pPr>
            <a:r>
              <a:rPr lang="cs-CZ" dirty="0" smtClean="0"/>
              <a:t>ZAHRNOUT DO HODIN? – ČASOVÁ DOTACE</a:t>
            </a:r>
          </a:p>
          <a:p>
            <a:pPr marL="285750" indent="-285750" algn="l">
              <a:buFontTx/>
              <a:buChar char="-"/>
            </a:pPr>
            <a:r>
              <a:rPr lang="cs-CZ" dirty="0" smtClean="0"/>
              <a:t>SEBEZKUŠENOST? - FINANCE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5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PROJEKT</a:t>
            </a:r>
            <a:endParaRPr lang="cs-CZ" sz="5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404664"/>
            <a:ext cx="1711077" cy="1711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63938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DĚKUJI ZA POZORNOST</a:t>
            </a:r>
            <a:endParaRPr lang="cs-CZ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3429000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0612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dministrativní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315</TotalTime>
  <Words>322</Words>
  <Application>Microsoft Office PowerPoint</Application>
  <PresentationFormat>Předvádění na obrazovce (4:3)</PresentationFormat>
  <Paragraphs>57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Georgia</vt:lpstr>
      <vt:lpstr>Wingdings</vt:lpstr>
      <vt:lpstr>Wingdings 2</vt:lpstr>
      <vt:lpstr>Administrativní</vt:lpstr>
      <vt:lpstr>Syndrom vyhoření a vzdělávání v sociální práci v pregraduálním studiu</vt:lpstr>
      <vt:lpstr>Prezentace aplikace PowerPoint</vt:lpstr>
      <vt:lpstr>Prezentace aplikace PowerPoint</vt:lpstr>
      <vt:lpstr>RIZIKOVÉ FAKTORY</vt:lpstr>
      <vt:lpstr>Prezentace aplikace PowerPoint</vt:lpstr>
      <vt:lpstr>Prezentace aplikace PowerPoint</vt:lpstr>
      <vt:lpstr>PROJEKT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Syndrom vyhoření a vzdělávání v sociální práci v pregraduálním studiu</dc:title>
  <dc:creator>Windows User</dc:creator>
  <cp:lastModifiedBy>Mgr. Martina Černá, Ph.D.</cp:lastModifiedBy>
  <cp:revision>18</cp:revision>
  <dcterms:created xsi:type="dcterms:W3CDTF">2018-09-22T12:25:54Z</dcterms:created>
  <dcterms:modified xsi:type="dcterms:W3CDTF">2018-10-26T08:30:55Z</dcterms:modified>
</cp:coreProperties>
</file>