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4028" r:id="rId4"/>
  </p:sldMasterIdLst>
  <p:notesMasterIdLst>
    <p:notesMasterId r:id="rId19"/>
  </p:notesMasterIdLst>
  <p:handoutMasterIdLst>
    <p:handoutMasterId r:id="rId20"/>
  </p:handoutMasterIdLst>
  <p:sldIdLst>
    <p:sldId id="2597" r:id="rId5"/>
    <p:sldId id="2598" r:id="rId6"/>
    <p:sldId id="2599" r:id="rId7"/>
    <p:sldId id="2600" r:id="rId8"/>
    <p:sldId id="2601" r:id="rId9"/>
    <p:sldId id="2602" r:id="rId10"/>
    <p:sldId id="2603" r:id="rId11"/>
    <p:sldId id="2604" r:id="rId12"/>
    <p:sldId id="2605" r:id="rId13"/>
    <p:sldId id="2606" r:id="rId14"/>
    <p:sldId id="2607" r:id="rId15"/>
    <p:sldId id="2610" r:id="rId16"/>
    <p:sldId id="2608" r:id="rId17"/>
    <p:sldId id="260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8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2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1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4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64150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39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64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6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222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1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5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EE01F78-7514-415A-9CE8-68DAE5A54CD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0DE1A6-1463-4326-A2AF-C0F961BCF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5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3770" r:id="rId12"/>
    <p:sldLayoutId id="2147483673" r:id="rId13"/>
    <p:sldLayoutId id="2147483735" r:id="rId14"/>
    <p:sldLayoutId id="2147483684" r:id="rId15"/>
    <p:sldLayoutId id="2147483752" r:id="rId16"/>
    <p:sldLayoutId id="2147483737" r:id="rId17"/>
    <p:sldLayoutId id="2147483651" r:id="rId18"/>
    <p:sldLayoutId id="2147483738" r:id="rId19"/>
    <p:sldLayoutId id="2147483685" r:id="rId20"/>
    <p:sldLayoutId id="2147483674" r:id="rId21"/>
    <p:sldLayoutId id="2147483694" r:id="rId22"/>
    <p:sldLayoutId id="2147483748" r:id="rId23"/>
    <p:sldLayoutId id="2147483693" r:id="rId24"/>
    <p:sldLayoutId id="2147483686" r:id="rId25"/>
    <p:sldLayoutId id="2147483703" r:id="rId26"/>
    <p:sldLayoutId id="2147483709" r:id="rId27"/>
    <p:sldLayoutId id="2147483711" r:id="rId28"/>
    <p:sldLayoutId id="2147483712" r:id="rId29"/>
    <p:sldLayoutId id="2147483749" r:id="rId30"/>
    <p:sldLayoutId id="2147483751" r:id="rId31"/>
    <p:sldLayoutId id="2147483704" r:id="rId32"/>
    <p:sldLayoutId id="2147483702" r:id="rId33"/>
    <p:sldLayoutId id="2147483714" r:id="rId34"/>
    <p:sldLayoutId id="2147483695" r:id="rId35"/>
    <p:sldLayoutId id="2147483730" r:id="rId36"/>
    <p:sldLayoutId id="2147483698" r:id="rId37"/>
    <p:sldLayoutId id="2147483699" r:id="rId38"/>
    <p:sldLayoutId id="2147483732" r:id="rId39"/>
    <p:sldLayoutId id="2147483739" r:id="rId40"/>
    <p:sldLayoutId id="2147483740" r:id="rId41"/>
    <p:sldLayoutId id="2147483700" r:id="rId42"/>
    <p:sldLayoutId id="2147483741" r:id="rId43"/>
    <p:sldLayoutId id="2147483742" r:id="rId44"/>
    <p:sldLayoutId id="2147483696" r:id="rId45"/>
    <p:sldLayoutId id="2147483743" r:id="rId46"/>
    <p:sldLayoutId id="2147483744" r:id="rId47"/>
    <p:sldLayoutId id="2147483705" r:id="rId48"/>
    <p:sldLayoutId id="2147483746" r:id="rId49"/>
    <p:sldLayoutId id="2147483687" r:id="rId50"/>
    <p:sldLayoutId id="2147483720" r:id="rId51"/>
    <p:sldLayoutId id="2147483718" r:id="rId52"/>
    <p:sldLayoutId id="2147483721" r:id="rId53"/>
    <p:sldLayoutId id="2147483716" r:id="rId54"/>
    <p:sldLayoutId id="2147483722" r:id="rId55"/>
    <p:sldLayoutId id="2147483753" r:id="rId56"/>
    <p:sldLayoutId id="2147483754" r:id="rId57"/>
    <p:sldLayoutId id="2147483755" r:id="rId58"/>
    <p:sldLayoutId id="2147483756" r:id="rId59"/>
    <p:sldLayoutId id="2147483725" r:id="rId60"/>
    <p:sldLayoutId id="2147483726" r:id="rId61"/>
    <p:sldLayoutId id="2147483675" r:id="rId62"/>
    <p:sldLayoutId id="2147483677" r:id="rId63"/>
    <p:sldLayoutId id="2147483729" r:id="rId64"/>
    <p:sldLayoutId id="2147483747" r:id="rId6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dda.icm.edu.pl/yadda/element/bwmeta1.element.ojs-doi-10_14746_se_2020_59_10" TargetMode="External"/><Relationship Id="rId2" Type="http://schemas.openxmlformats.org/officeDocument/2006/relationships/hyperlink" Target="mailto:hubert.kaszynski@uj.edu.p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aszow.org/wp-content/uploads/2021/02/Miejsce-Pamieci-KL-Plaszow.-Raport-za-2020-r.-PL-ENG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.pl/auschwitz/auschwitz/212988,about-the-project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695ED-335C-4D08-AA65-0EDC2730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33B3F067-B10C-4EE7-9338-AED9935E1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500562"/>
            <a:ext cx="11471565" cy="1739347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cs-CZ" sz="4200" dirty="0"/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Vzdělávání v prostředí </a:t>
            </a:r>
            <a:b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tíživého dědictví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6F960F9-2398-4CDB-9A89-7CF717466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749" y="5638683"/>
            <a:ext cx="11171584" cy="110462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effectLst/>
                <a:cs typeface="+mn-cs"/>
              </a:rPr>
              <a:t>dr hab. Hubert Kaszyński, prof. UJ</a:t>
            </a:r>
            <a:r>
              <a:rPr lang="cs-CZ" sz="3200" dirty="0">
                <a:effectLst/>
                <a:cs typeface="+mn-cs"/>
              </a:rPr>
              <a:t>                </a:t>
            </a:r>
            <a:r>
              <a:rPr lang="cs-CZ" dirty="0"/>
              <a:t>Humanitas 2021 Czech Republic</a:t>
            </a:r>
            <a:br>
              <a:rPr lang="cs-CZ" dirty="0"/>
            </a:br>
            <a:endParaRPr lang="cs-CZ" dirty="0">
              <a:effectLst/>
              <a:cs typeface="+mn-cs"/>
            </a:endParaRPr>
          </a:p>
          <a:p>
            <a:endParaRPr lang="en-US" dirty="0">
              <a:cs typeface="+mn-cs"/>
            </a:endParaRPr>
          </a:p>
        </p:txBody>
      </p:sp>
      <p:pic>
        <p:nvPicPr>
          <p:cNvPr id="19" name="Obraz 4">
            <a:extLst>
              <a:ext uri="{FF2B5EF4-FFF2-40B4-BE49-F238E27FC236}">
                <a16:creationId xmlns:a16="http://schemas.microsoft.com/office/drawing/2014/main" id="{499DF27F-38AD-4435-A872-6757B815D4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30815" r="2909" b="15852"/>
          <a:stretch/>
        </p:blipFill>
        <p:spPr bwMode="auto">
          <a:xfrm>
            <a:off x="0" y="-7940"/>
            <a:ext cx="12188951" cy="365758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50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4BC4-1454-492B-B918-DD508F58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61" y="443202"/>
            <a:ext cx="10660996" cy="1091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Axiologické procházky jako metoda vzdělávání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39F4-0876-4B0C-A5A6-2F793A1C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910" y="2083242"/>
            <a:ext cx="10026098" cy="4403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Akademický program pro studenty sociální práce, sociologie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pedagogiky zahrnuje vyčleněné hodiny organizované jako vzdělávací procházky těmito místy.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Vyučující a doktorandi - průvodci (a zdroj nehistorické perspektivy)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Podpora a motivace studentů k otevřenému dialogu (prožívání, vlastní pochopení)</a:t>
            </a:r>
          </a:p>
          <a:p>
            <a:pPr marL="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Diskuse zaměřená na pohled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„přihlížejících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", nikoli jen perspektiva pachatelů a obětí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- význam této role nebo identifikace s ní pro rozbor vlastního pochopení individuální odpovědnosti vzdálené, přímo nedotčené osoby</a:t>
            </a:r>
          </a:p>
        </p:txBody>
      </p:sp>
    </p:spTree>
    <p:extLst>
      <p:ext uri="{BB962C8B-B14F-4D97-AF65-F5344CB8AC3E}">
        <p14:creationId xmlns:p14="http://schemas.microsoft.com/office/powerpoint/2010/main" val="69257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84D0D-94EA-4A01-951E-91B671CF5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554521"/>
            <a:ext cx="9784080" cy="860812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výsledky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C4FF-6DD8-47E7-A908-4F98A878D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886" y="2170706"/>
            <a:ext cx="10310382" cy="420624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Axiologické vzdělávání</a:t>
            </a:r>
            <a:r>
              <a:rPr lang="cs-CZ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efektivní metoda, která otevírá diskusi nejen o hodnotách sociální práce (reflexe teorie), ale také životních hodnotách studentů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vlivu těchto hodnot na jejich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každodenní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způsob života</a:t>
            </a:r>
            <a:r>
              <a:rPr 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Lepší uvědomění si 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ragick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skutečnost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že i v dnešním globálním světě stále často hrajeme roli přihlížejících násilí  proti LGBT komunitě, uprchlíkům, menšinám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mnoha dalším skupinám nebo jednotlivcům.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0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988E1FE-8A6E-4396-B266-0904CD90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91" y="640080"/>
            <a:ext cx="5839070" cy="9641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/>
              <a:t>Axiologické procházky </a:t>
            </a:r>
            <a:br>
              <a:rPr lang="en-US" sz="4000" b="1" dirty="0"/>
            </a:br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C51B18B-29B3-4E39-B978-645B3E24B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72" r="16580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9E3D503-A3C0-41D3-8175-C8A9303C5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2" y="2011680"/>
            <a:ext cx="5504399" cy="420624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7432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prostor pro vyjádření vlastních zkušeností, emocí, obav, pocitů viny nebo nedostatku zmocnění; 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zvláště ale zaměření 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na roli osobní odpovědnosti a etickou perspektivu ve vztahu k minulých a současným událostem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400" i="1" dirty="0"/>
              <a:t>Není možné očekávat zotavení lidí, kteří byli </a:t>
            </a:r>
            <a:r>
              <a:rPr lang="cs-CZ" sz="2400" i="1" dirty="0"/>
              <a:t>psychicky</a:t>
            </a:r>
            <a:r>
              <a:rPr lang="en-US" sz="2400" i="1" dirty="0"/>
              <a:t> zraněni, pokud není nikdo připraven převzít odpovědnost za individuální, skupinovou nebo komunitní újmu.</a:t>
            </a:r>
          </a:p>
        </p:txBody>
      </p:sp>
    </p:spTree>
    <p:extLst>
      <p:ext uri="{BB962C8B-B14F-4D97-AF65-F5344CB8AC3E}">
        <p14:creationId xmlns:p14="http://schemas.microsoft.com/office/powerpoint/2010/main" val="198860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2FF95-2BBB-49C7-A353-1904EA968820}"/>
              </a:ext>
            </a:extLst>
          </p:cNvPr>
          <p:cNvSpPr txBox="1"/>
          <p:nvPr/>
        </p:nvSpPr>
        <p:spPr>
          <a:xfrm>
            <a:off x="845406" y="819024"/>
            <a:ext cx="10610424" cy="52199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endParaRPr lang="cs-CZ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ctr" defTabSz="9144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Sociální práce není jen uměním naslouchat </a:t>
            </a:r>
            <a:r>
              <a:rPr lang="cs-CZ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újmě, ale také o odvaze převzít odpovědnost </a:t>
            </a:r>
            <a:r>
              <a:rPr lang="cs-CZ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 sociální nespravedlnost a přinést odpovědi </a:t>
            </a:r>
            <a:r>
              <a:rPr lang="cs-CZ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za nebo pro ty, kteří trpí, nebo v jejich jménu.</a:t>
            </a:r>
            <a:r>
              <a:rPr lang="cs-CZ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Tato odpovědnost je základem pro zotavení lidí, kterým jsme ublížili nebo jim bylo ublíženo.</a:t>
            </a:r>
          </a:p>
        </p:txBody>
      </p:sp>
    </p:spTree>
    <p:extLst>
      <p:ext uri="{BB962C8B-B14F-4D97-AF65-F5344CB8AC3E}">
        <p14:creationId xmlns:p14="http://schemas.microsoft.com/office/powerpoint/2010/main" val="3903709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5951EF-EF6B-4E81-88E8-82E355E145C5}"/>
              </a:ext>
            </a:extLst>
          </p:cNvPr>
          <p:cNvSpPr txBox="1"/>
          <p:nvPr/>
        </p:nvSpPr>
        <p:spPr>
          <a:xfrm>
            <a:off x="852778" y="948738"/>
            <a:ext cx="823556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onta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t: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hubert.kaszynski@uj.edu.pl</a:t>
            </a:r>
            <a:endParaRPr lang="cs-CZ" sz="36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https://socjologia.uj.edu.pl/en_GB/instytut/pracownicy/hubertkaszynski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05EC5-81A7-4F73-8A47-BEAB536825D6}"/>
              </a:ext>
            </a:extLst>
          </p:cNvPr>
          <p:cNvSpPr txBox="1"/>
          <p:nvPr/>
        </p:nvSpPr>
        <p:spPr>
          <a:xfrm>
            <a:off x="852778" y="3169584"/>
            <a:ext cx="10787931" cy="326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Kaszyński Hubert, Maciejewska Olga, </a:t>
            </a:r>
            <a:r>
              <a:rPr lang="pl-PL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Harm.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Responsibility. Awakening. Remembrance of the Krakow Ghetto and KL Plaszow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http://yadda.icm.edu.pl/yadda/element/bwmeta1.element.ojs-doi-10_14746_se_2020_59_10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Śmietana Marta, Bednarek Monika, Karski Kamil, </a:t>
            </a:r>
            <a:r>
              <a:rPr lang="pl-PL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 Plaszow Memorial Site. </a:t>
            </a: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for the period 2020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http://www.plaszow.org/wp-content/uploads/2021/02/Miejsce-Pamieci-KL-Plaszow.-Raport-za-2020-r.-PL-ENG.pdf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cs-CZ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0" i="0" u="none" strike="noStrike" baseline="0" dirty="0">
                <a:latin typeface="Calibri" panose="020F0502020204030204" pitchFamily="34" charset="0"/>
              </a:rPr>
              <a:t>https://cutt.ly/klplaszow </a:t>
            </a:r>
            <a:endParaRPr lang="cs-CZ" sz="1600" b="0" i="0" u="none" strike="noStrike" baseline="0" dirty="0">
              <a:latin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6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23EC5-A177-4418-85CE-B040FB23E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effectLst/>
                <a:cs typeface="+mn-cs"/>
              </a:rPr>
              <a:t>dr hab. </a:t>
            </a:r>
            <a:br>
              <a:rPr lang="cs-CZ" sz="2400" dirty="0">
                <a:solidFill>
                  <a:schemeClr val="tx2"/>
                </a:solidFill>
                <a:effectLst/>
                <a:cs typeface="+mn-cs"/>
              </a:rPr>
            </a:br>
            <a:r>
              <a:rPr lang="en-US" sz="3200" b="1" dirty="0">
                <a:solidFill>
                  <a:schemeClr val="tx2"/>
                </a:solidFill>
                <a:effectLst/>
                <a:cs typeface="+mn-cs"/>
              </a:rPr>
              <a:t>Hubert Kaszyński</a:t>
            </a:r>
            <a:r>
              <a:rPr lang="en-US" sz="3200" dirty="0">
                <a:solidFill>
                  <a:schemeClr val="tx2"/>
                </a:solidFill>
                <a:effectLst/>
                <a:cs typeface="+mn-cs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cs typeface="+mn-cs"/>
              </a:rPr>
              <a:t>prof. UJ</a:t>
            </a:r>
            <a:br>
              <a:rPr lang="en-US" sz="3200" dirty="0">
                <a:solidFill>
                  <a:schemeClr val="tx2"/>
                </a:solidFill>
                <a:cs typeface="+mn-cs"/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E4D72-AC33-4C77-B0BF-6C78207D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6270" y="1126067"/>
            <a:ext cx="6605331" cy="4605866"/>
          </a:xfrm>
        </p:spPr>
        <p:txBody>
          <a:bodyPr anchor="ctr"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klinický sociální pracovník a sociolog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vedoucí magisterského studijního programu sociální práce na J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agellonské univerzitě v Krakově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člen rady Polské asociace škol sociální práce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(celkem zapojeno cca 40 škol)</a:t>
            </a:r>
            <a:endParaRPr lang="cs-CZ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Zaměření v praxi, vzdělávání a výzkumné činnosti: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sociální perspektivy v oblasti duševní zdraví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r. 1989: sociální rehabilitace u pacientů s diagnózou schizofrenie; individuální a komunitní služby; koncept zotavení a zapojení uživatelů služeb do vzdělávání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sociální práci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posledních několika letech: vliv historie eugeniky 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Holokaustu na současnou praxi v sociálních</a:t>
            </a:r>
            <a:r>
              <a:rPr lang="cs-CZ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profesích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6936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7EF4-E0FC-42E3-BA2B-8F2856F1F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915" y="300533"/>
            <a:ext cx="5739473" cy="1508760"/>
          </a:xfrm>
        </p:spPr>
        <p:txBody>
          <a:bodyPr>
            <a:normAutofit/>
          </a:bodyPr>
          <a:lstStyle/>
          <a:p>
            <a:r>
              <a:rPr lang="cs-CZ" sz="2800" dirty="0"/>
              <a:t>Sociální práce </a:t>
            </a:r>
            <a:br>
              <a:rPr lang="cs-CZ" sz="2800" dirty="0"/>
            </a:br>
            <a:r>
              <a:rPr lang="cs-CZ" sz="2800" dirty="0"/>
              <a:t>na jagellonské univerzitě krakov</a:t>
            </a:r>
            <a:endParaRPr lang="en-US" sz="2800" dirty="0"/>
          </a:p>
        </p:txBody>
      </p:sp>
      <p:pic>
        <p:nvPicPr>
          <p:cNvPr id="5" name="Picture 4" descr="A picture containing building, outdoor, sky, old&#10;&#10;Description automatically generated">
            <a:extLst>
              <a:ext uri="{FF2B5EF4-FFF2-40B4-BE49-F238E27FC236}">
                <a16:creationId xmlns:a16="http://schemas.microsoft.com/office/drawing/2014/main" id="{D423B316-016E-4960-A403-8922404F61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5" r="33463" b="-2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8C9AB-D38E-4115-A19B-E9002365F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studijní program sociální práce zahájen před 33 lety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Katedra aplikované sociologie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sociální práce - součást Sociologického ústavu a Filozofické fakulty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sociologie a makrosociální práce - interpretační rámec a potenciál pro výuku reflexivní praxe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současnost: magisterské studium sociální práce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775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EF579-252B-40EB-A7F1-9CFCC875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Místní tradice jako kontext pro klinickou sociální práci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6D385-ADF7-4B4A-AC34-89013E6D1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213" y="2119018"/>
            <a:ext cx="6983631" cy="4114800"/>
          </a:xfrm>
        </p:spPr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Antonii Kępiński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(1918-1972)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představitel humanistického přístupu</a:t>
            </a:r>
            <a:r>
              <a:rPr lang="cs-CZ" sz="3000" dirty="0"/>
              <a:t>        </a:t>
            </a:r>
            <a:r>
              <a:rPr lang="en-US" sz="3000" dirty="0"/>
              <a:t> v psychiatrii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autor známého, i dnes čteného díla “Schizophrenia” </a:t>
            </a:r>
            <a:r>
              <a:rPr lang="cs-CZ" sz="3000" dirty="0"/>
              <a:t>a dalších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během 2. sv. války zajatec ve španělském koncentračním táboře Miranda de Ebro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352A1B2-8B0F-45B1-B5E8-B3C3E763F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Obraz 2" descr="A framed picture of a person&#10;&#10;Description automatically generated">
            <a:extLst>
              <a:ext uri="{FF2B5EF4-FFF2-40B4-BE49-F238E27FC236}">
                <a16:creationId xmlns:a16="http://schemas.microsoft.com/office/drawing/2014/main" id="{1523FB84-D275-4C1D-8E45-AC30D9025E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776"/>
          <a:stretch/>
        </p:blipFill>
        <p:spPr bwMode="auto">
          <a:xfrm>
            <a:off x="7677704" y="2054372"/>
            <a:ext cx="3637001" cy="39170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5F904B-2381-40FE-883C-4D8A361CBB75}"/>
              </a:ext>
            </a:extLst>
          </p:cNvPr>
          <p:cNvSpPr txBox="1"/>
          <p:nvPr/>
        </p:nvSpPr>
        <p:spPr>
          <a:xfrm>
            <a:off x="7677704" y="6032739"/>
            <a:ext cx="4100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0" u="none" strike="noStrike" baseline="0" dirty="0">
                <a:latin typeface="Calibri" panose="020F0502020204030204" pitchFamily="34" charset="0"/>
              </a:rPr>
              <a:t>Antonii Kępiński (7.10.1941) </a:t>
            </a:r>
            <a:r>
              <a:rPr lang="cs-CZ" sz="1200" dirty="0">
                <a:latin typeface="Calibri" panose="020F0502020204030204" pitchFamily="34" charset="0"/>
              </a:rPr>
              <a:t>v</a:t>
            </a:r>
            <a:r>
              <a:rPr lang="en-US" sz="1200" i="0" u="none" strike="noStrike" baseline="0" dirty="0">
                <a:latin typeface="Calibri" panose="020F0502020204030204" pitchFamily="34" charset="0"/>
              </a:rPr>
              <a:t> Miranda de Ebro. </a:t>
            </a:r>
            <a:endParaRPr lang="cs-CZ" sz="1200" i="0" u="none" strike="noStrike" baseline="0" dirty="0">
              <a:latin typeface="Calibri" panose="020F0502020204030204" pitchFamily="34" charset="0"/>
            </a:endParaRPr>
          </a:p>
          <a:p>
            <a:r>
              <a:rPr lang="cs-CZ" sz="1200" i="0" u="none" strike="noStrike" baseline="0" dirty="0">
                <a:latin typeface="Calibri" panose="020F0502020204030204" pitchFamily="34" charset="0"/>
              </a:rPr>
              <a:t>Zdroj: vlastní archiv.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644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487E-3CD8-4BB5-BA08-232A21590B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0706" y="1026712"/>
            <a:ext cx="10680893" cy="480457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osobní zkušenost i poválečný výzkum realizovaný v Krakově – základ pro definici </a:t>
            </a:r>
            <a:r>
              <a:rPr lang="en-US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KZ-syndromu</a:t>
            </a: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(tzv. syndrom přeživších; definovaný před americkými pracemi na téma traumatu a PTSD)</a:t>
            </a:r>
          </a:p>
          <a:p>
            <a:pPr marL="342900"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Medical Review Auschwitz: Medicine Behind the Barbed Wire</a:t>
            </a: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; navrženo na Nobelovu cenu</a:t>
            </a:r>
          </a:p>
          <a:p>
            <a:pPr marL="342900"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expert na </a:t>
            </a:r>
            <a:r>
              <a:rPr lang="en-US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dialogický přístup v terapii</a:t>
            </a:r>
          </a:p>
          <a:p>
            <a:pPr marL="342900" marR="0" lv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osobní krize </a:t>
            </a:r>
            <a:r>
              <a:rPr lang="en-US" sz="2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specifická individuální reakce na destrukci; narušení/rozpad hodnot v osobním, skupinovém a komunitním životě</a:t>
            </a: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marR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6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klíčový aspekt v klinické sociální práci</a:t>
            </a:r>
            <a:endParaRPr lang="cs-CZ" sz="26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0020" marR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cs-CZ" u="sng" dirty="0">
              <a:solidFill>
                <a:srgbClr val="56C7AA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u="sng" dirty="0">
                <a:solidFill>
                  <a:srgbClr val="00206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https://www.mp.pl/auschwitz/auschwitz/212988,about-the-project</a:t>
            </a:r>
            <a:r>
              <a:rPr lang="en-US" dirty="0">
                <a:solidFill>
                  <a:srgbClr val="002060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1456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C6B7A-6BD8-440F-AB6E-CBEBA781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78" y="554520"/>
            <a:ext cx="10764362" cy="94032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 VZDĚLÁVÁNÍ V PROSTŘEDÍ TÍŽIVÉHO DĚDICTVÍ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461F6-FD2A-492C-B0E3-204A1233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12" y="2011680"/>
            <a:ext cx="10630894" cy="420624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východiskem teorie Sharon Macdonald se zaměřením na tíživé dědictví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koncept vzdělávání v sociální práci - organizován v komunitě/prostředí zasažen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​tíživým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dědictvím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potřeba vypracování postupů, které by umožnily porozumět významu   a vývojovým důsledkům specifického vztahu k vlastní minulosti             a dědictví zatíženého bolestnými historickými událostmi</a:t>
            </a:r>
          </a:p>
          <a:p>
            <a:pPr marL="0" indent="0">
              <a:buNone/>
            </a:pPr>
            <a:r>
              <a:rPr lang="cs-CZ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cs-CZ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výchozí bod pro proces rozvoje studentů</a:t>
            </a:r>
          </a:p>
          <a:p>
            <a:pPr marL="0" indent="0">
              <a:buNone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5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0C8AB-AB7C-4E1A-BA5D-300A42A27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910" y="598413"/>
            <a:ext cx="5869049" cy="995984"/>
          </a:xfrm>
        </p:spPr>
        <p:txBody>
          <a:bodyPr>
            <a:noAutofit/>
          </a:bodyPr>
          <a:lstStyle/>
          <a:p>
            <a:pPr algn="r"/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Vzdělávací aktivity</a:t>
            </a:r>
            <a:r>
              <a:rPr lang="cs-CZ" sz="3000" b="1" dirty="0">
                <a:latin typeface="Calibri" panose="020F0502020204030204" pitchFamily="34" charset="0"/>
                <a:cs typeface="Calibri" panose="020F0502020204030204" pitchFamily="34" charset="0"/>
              </a:rPr>
              <a:t> se studenty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  <p:pic>
        <p:nvPicPr>
          <p:cNvPr id="5" name="Picture 4" descr="A picture containing text, outdoor, old, white&#10;&#10;Description automatically generated">
            <a:extLst>
              <a:ext uri="{FF2B5EF4-FFF2-40B4-BE49-F238E27FC236}">
                <a16:creationId xmlns:a16="http://schemas.microsoft.com/office/drawing/2014/main" id="{1785E2C6-90BC-4721-83F6-5FCDB89FA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4" r="26886" b="-2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E620-16B0-4280-AE79-1349FFBF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2" y="2011680"/>
            <a:ext cx="5544597" cy="456214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sychiatrická léčebna v Krakově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Němci zde zavražděno více než 1,500 pacientů; součást Akce T4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poslední skupina nemocných zavražděna v Osvětimi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symbolický význam této historické skutečnosti - odhalení souvislostí mezi vyhlazováním duševně nemocných a Šoa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ývalé ghetto v Krakově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Bývalý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koncentrační tábor Plaszow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umístěn v centru města</a:t>
            </a:r>
          </a:p>
          <a:p>
            <a:pPr marL="0" indent="0">
              <a:buNone/>
            </a:pPr>
            <a:r>
              <a:rPr lang="en-US" sz="1700" i="1" dirty="0"/>
              <a:t>(poslední dvě lokality jsou známější z filmu Schindlerův seznam)</a:t>
            </a:r>
          </a:p>
        </p:txBody>
      </p:sp>
    </p:spTree>
    <p:extLst>
      <p:ext uri="{BB962C8B-B14F-4D97-AF65-F5344CB8AC3E}">
        <p14:creationId xmlns:p14="http://schemas.microsoft.com/office/powerpoint/2010/main" val="116241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616AB-2B32-4A45-BEC9-C743E8978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C91407-C839-4EE3-B5C6-34919D3D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2600"/>
            <a:ext cx="12191999" cy="58927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E508-CC6E-4FF3-8B48-AE9574526D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1" y="1313179"/>
            <a:ext cx="9660834" cy="42316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Každé z těchto míst má své vlastní památníky, ale dodnes jsou všechna </a:t>
            </a: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"nemísty",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vnímána jako známá i cizí, přátelská a nepřátelská 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– a především – 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charakteristická překvapivým rozporem daného místa, využívána jako parky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místa rekreace 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současně památeční místa mrtvých </a:t>
            </a:r>
            <a:r>
              <a:rPr lang="cs-CZ" sz="3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 zavražděných.</a:t>
            </a:r>
          </a:p>
        </p:txBody>
      </p:sp>
    </p:spTree>
    <p:extLst>
      <p:ext uri="{BB962C8B-B14F-4D97-AF65-F5344CB8AC3E}">
        <p14:creationId xmlns:p14="http://schemas.microsoft.com/office/powerpoint/2010/main" val="292368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7E6D20-479A-4FAB-99FD-CB9355D67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A82BA-52E3-450B-9E72-D5866840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C966F9-BB4D-4199-8917-490A8F86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73888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29C42-2E38-4CC7-9D39-4F126CF9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87604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300" spc="15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Síla této ambivalence je jakýmsi gordickým uzlem vzpomínek i zapomnění...</a:t>
            </a:r>
            <a:br>
              <a:rPr lang="en-US" sz="3300" spc="150" dirty="0">
                <a:effectLst/>
              </a:rPr>
            </a:br>
            <a:endParaRPr lang="en-US" sz="3300" spc="150" dirty="0"/>
          </a:p>
        </p:txBody>
      </p:sp>
      <p:pic>
        <p:nvPicPr>
          <p:cNvPr id="4" name="Grafika 1">
            <a:extLst>
              <a:ext uri="{FF2B5EF4-FFF2-40B4-BE49-F238E27FC236}">
                <a16:creationId xmlns:a16="http://schemas.microsoft.com/office/drawing/2014/main" id="{4B9BD484-123F-4842-A8E4-2EFAC3A347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648" b="21157"/>
          <a:stretch/>
        </p:blipFill>
        <p:spPr bwMode="auto">
          <a:xfrm>
            <a:off x="253999" y="254096"/>
            <a:ext cx="6126481" cy="331726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ABE20EF-B6D8-454D-855F-5608ED341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t="3843" r="4254" b="6448"/>
          <a:stretch/>
        </p:blipFill>
        <p:spPr bwMode="auto">
          <a:xfrm>
            <a:off x="6444678" y="418017"/>
            <a:ext cx="5493323" cy="3010983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91422D-8696-4A89-BFD6-D406E74663BB}"/>
              </a:ext>
            </a:extLst>
          </p:cNvPr>
          <p:cNvSpPr txBox="1"/>
          <p:nvPr/>
        </p:nvSpPr>
        <p:spPr>
          <a:xfrm>
            <a:off x="5925711" y="5779487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</a:rPr>
              <a:t>Foto 1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Bývalý koncentrační tábor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Plaszow. </a:t>
            </a:r>
            <a:endParaRPr lang="cs-CZ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Foto 2. Pozůstatky židovského hřbitova.</a:t>
            </a:r>
          </a:p>
          <a:p>
            <a:pPr algn="r"/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Zdroj: vlastní archiv, 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35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2BB12090685341A8E15D48D5BCABDE" ma:contentTypeVersion="9" ma:contentTypeDescription="Vytvoří nový dokument" ma:contentTypeScope="" ma:versionID="1c5c93f315817717d7b36566f30b212b">
  <xsd:schema xmlns:xsd="http://www.w3.org/2001/XMLSchema" xmlns:xs="http://www.w3.org/2001/XMLSchema" xmlns:p="http://schemas.microsoft.com/office/2006/metadata/properties" xmlns:ns3="0ce8349e-5bd8-4034-aba5-0ab22afea016" targetNamespace="http://schemas.microsoft.com/office/2006/metadata/properties" ma:root="true" ma:fieldsID="66dc54a29a5aa602483e42831003e168" ns3:_="">
    <xsd:import namespace="0ce8349e-5bd8-4034-aba5-0ab22afea0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8349e-5bd8-4034-aba5-0ab22afea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BFE33E-FE8E-4210-B566-90DB9B88D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019EB2-7A46-4101-ADEA-DF0E6CC7E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8349e-5bd8-4034-aba5-0ab22afea0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6B22A-6260-444C-A113-A112516CAAF3}">
  <ds:schemaRefs>
    <ds:schemaRef ds:uri="0ce8349e-5bd8-4034-aba5-0ab22afea016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3019</TotalTime>
  <Words>927</Words>
  <Application>Microsoft Office PowerPoint</Application>
  <PresentationFormat>Širokoúhlá obrazovka</PresentationFormat>
  <Paragraphs>71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6" baseType="lpstr">
      <vt:lpstr>Arial</vt:lpstr>
      <vt:lpstr>Calibri</vt:lpstr>
      <vt:lpstr>Constantia</vt:lpstr>
      <vt:lpstr>Corbel</vt:lpstr>
      <vt:lpstr>Gill Sans</vt:lpstr>
      <vt:lpstr>Helvetica Light</vt:lpstr>
      <vt:lpstr>Helvetica Neue Medium</vt:lpstr>
      <vt:lpstr>Raleway</vt:lpstr>
      <vt:lpstr>Symbol</vt:lpstr>
      <vt:lpstr>Times New Roman</vt:lpstr>
      <vt:lpstr>Wingdings</vt:lpstr>
      <vt:lpstr>Banded</vt:lpstr>
      <vt:lpstr> Vzdělávání v prostředí  tíživého dědictví</vt:lpstr>
      <vt:lpstr>dr hab.  Hubert Kaszyński prof. UJ </vt:lpstr>
      <vt:lpstr>Sociální práce  na jagellonské univerzitě krakov</vt:lpstr>
      <vt:lpstr>Místní tradice jako kontext pro klinickou sociální práci</vt:lpstr>
      <vt:lpstr>Prezentace aplikace PowerPoint</vt:lpstr>
      <vt:lpstr>Teorie VZDĚLÁVÁNÍ V PROSTŘEDÍ TÍŽIVÉHO DĚDICTVÍ</vt:lpstr>
      <vt:lpstr>Vzdělávací aktivity se studenty  </vt:lpstr>
      <vt:lpstr>Prezentace aplikace PowerPoint</vt:lpstr>
      <vt:lpstr>Síla této ambivalence je jakýmsi gordickým uzlem vzpomínek i zapomnění... </vt:lpstr>
      <vt:lpstr>Axiologické procházky jako metoda vzdělávání</vt:lpstr>
      <vt:lpstr>výsledky</vt:lpstr>
      <vt:lpstr>Axiologické procházky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 v prostředí  tíživého dědictví</dc:title>
  <dc:creator>Olga Klepáčková</dc:creator>
  <cp:lastModifiedBy>Mgr. Martina Černá, Ph.D.</cp:lastModifiedBy>
  <cp:revision>54</cp:revision>
  <dcterms:created xsi:type="dcterms:W3CDTF">2021-10-08T16:09:36Z</dcterms:created>
  <dcterms:modified xsi:type="dcterms:W3CDTF">2021-10-13T11:52:23Z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0x010100412BB12090685341A8E15D48D5BCABDE</vt:lpwstr>
  </property>
</Properties>
</file>