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97" r:id="rId2"/>
    <p:sldId id="301" r:id="rId3"/>
    <p:sldId id="303" r:id="rId4"/>
    <p:sldId id="299" r:id="rId5"/>
    <p:sldId id="257" r:id="rId6"/>
    <p:sldId id="298" r:id="rId7"/>
    <p:sldId id="264" r:id="rId8"/>
    <p:sldId id="305" r:id="rId9"/>
    <p:sldId id="309" r:id="rId10"/>
    <p:sldId id="260" r:id="rId11"/>
    <p:sldId id="267" r:id="rId12"/>
    <p:sldId id="266" r:id="rId13"/>
    <p:sldId id="306" r:id="rId14"/>
    <p:sldId id="307" r:id="rId15"/>
    <p:sldId id="268" r:id="rId16"/>
    <p:sldId id="269" r:id="rId17"/>
    <p:sldId id="310" r:id="rId18"/>
    <p:sldId id="311" r:id="rId19"/>
    <p:sldId id="272" r:id="rId20"/>
    <p:sldId id="315" r:id="rId21"/>
    <p:sldId id="313" r:id="rId22"/>
    <p:sldId id="274" r:id="rId23"/>
    <p:sldId id="312" r:id="rId24"/>
    <p:sldId id="275" r:id="rId25"/>
    <p:sldId id="314" r:id="rId26"/>
    <p:sldId id="271" r:id="rId27"/>
    <p:sldId id="282" r:id="rId28"/>
    <p:sldId id="316" r:id="rId29"/>
    <p:sldId id="280" r:id="rId30"/>
    <p:sldId id="292" r:id="rId3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áchová, Iva" initials="MI" lastIdx="1" clrIdx="0">
    <p:extLst>
      <p:ext uri="{19B8F6BF-5375-455C-9EA6-DF929625EA0E}">
        <p15:presenceInfo xmlns:p15="http://schemas.microsoft.com/office/powerpoint/2012/main" userId="S::iva.machova@okin.eu::a507e0ea-6bce-464d-a268-d6b6d91ee6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C40E"/>
    <a:srgbClr val="E0F466"/>
    <a:srgbClr val="BC8F00"/>
    <a:srgbClr val="FFE181"/>
    <a:srgbClr val="003366"/>
    <a:srgbClr val="0099CC"/>
    <a:srgbClr val="66CCFF"/>
    <a:srgbClr val="660033"/>
    <a:srgbClr val="422C16"/>
    <a:srgbClr val="0C78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3" autoAdjust="0"/>
    <p:restoredTop sz="94652" autoAdjust="0"/>
  </p:normalViewPr>
  <p:slideViewPr>
    <p:cSldViewPr>
      <p:cViewPr varScale="1">
        <p:scale>
          <a:sx n="63" d="100"/>
          <a:sy n="63" d="100"/>
        </p:scale>
        <p:origin x="1312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E6FF4-D539-44BB-A6E8-9B74E71BB6D5}" type="datetimeFigureOut">
              <a:rPr lang="cs-CZ" smtClean="0"/>
              <a:t>16.10.2019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EA2F0-A931-4E30-AAA3-ECCCDC04C68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860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7EA2F0-A931-4E30-AAA3-ECCCDC04C68C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0912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1294D4-A0CB-42E4-B70D-C21526ED5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D842E6E-C6AC-4AD9-A854-43B65AD8A7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BC7515-CB41-4917-A8A3-7A557923F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BA1E87-E1A4-4536-9089-CFFE0219C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766249-9CFF-4130-B8D8-59626468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0E1072-72FD-4A95-88C6-E367B74A8510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99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999224-8498-493E-9AE3-4F849D309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B0DAF77-198B-479F-9A82-B703DD4DC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465EC8-6CF6-4766-BD2A-71DD56D0F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31C9432-60AF-4FEC-90DE-367288E6A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CA47BFA-BACC-4AC8-9263-9B17A644B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E6221-01BE-4FD4-A2E7-73052A8792E1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445921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545E91EC-99AF-424B-904B-497370112D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01FC600-1A1B-4FF4-87CC-223819022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31CE97-D41B-49D2-BB08-AD2ACB6F7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66A665-45E1-48AA-8B54-D174097B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213FCFD-B391-466B-9429-E1B7350C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BCF4E7-E131-4C8A-ADEF-030390AF82D7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73347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E390F4-A29F-43F8-85D3-B326FEA89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1AC555-3C02-4061-939D-2224D87805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8FB159-216F-410E-BAEC-6983CEAB8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4C0772-0B92-4886-82F8-E06FFCCAA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46D39F-EE84-4380-8E01-FE1D9324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257C25-AFD1-4B7C-8BD2-C2D2232ED4AC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368690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43E580B-BD44-49F3-9F73-79403E4BE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167E0BE-911C-4567-BFEB-CF4956FE9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6CA4565-84D1-4B76-91A0-A5EF74E6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487CBA6-5BAE-40D2-AE00-6CEB9E9AF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26833A-FF8C-4103-BC59-2927EB988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E0CD2-0150-4C27-AA05-A3FF2D55AADA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67447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31E3CE-124B-4235-833E-65FB26735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03B3436-D8B2-43B3-AEFC-F2F12F048E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5E12319-69B5-4E45-B0E6-F1FC5D4CB7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030AB34-FA48-425B-8E35-26C356779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B0A401-1967-45AA-B567-EAD070F44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6EA46FC-B7D9-440D-AF3E-00E15900E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73F23A-160E-4AA6-BA2C-60BAABD57B9A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4170083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217E7-5A25-4827-9D28-1FBE743AB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12194F8-8628-4484-94C7-0AC5C6E5B4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A4FAF57-B2B5-4616-AF13-FB1F6F0CAF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D5B1A652-30FC-4E1A-9430-C558C7AB41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7F43700-C4E1-44AD-ACFA-27B9590D4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B222B64-9EC9-44BE-A522-8C92F5FC1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368021A-76FB-4606-B01C-C98194F1A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172285F-49EC-40FD-BDB0-9ABA240E9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F580C5-5B4A-4191-A4CB-2632BD75C44E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273034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198B96-0658-4E20-BB9C-EAB78FF91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6E15ECF-6832-48B6-A918-8B2A5E15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2E66E56-621D-4007-8972-1802318B5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6F920E-235C-46F0-8746-3C3F456D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839AB-A71A-4B77-8896-2D8AA7BBCC76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3906051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43659BE-5CCE-4D93-BB68-691F5E872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5390A5C-29B6-4488-90A5-1BDB3D059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16166A-DCC3-47A2-BCAD-F47ED0FB6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132294-CC71-4B56-9056-9113D2FBF564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670727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33F369-9CFB-4308-AB72-BADD6F3D4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684C80F-8BA8-47B5-B30B-6FF1E2B4D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9DB485DD-0776-410D-9ACE-3ADF1B2D89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9469971-506C-4AF1-BDC0-981524C59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03B926-C682-4589-9EB8-C6C6EA284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5B263EA-90C2-45BC-8688-6AEBA0E9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15403E-CEB7-4D6C-8A6E-FA2710927EE4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1179270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73BA3B-EB5C-4CB6-B922-F29F4E69C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B22F231-FE45-4C00-B9BB-FCF93BE97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5BBCE1C-F399-4700-BF8C-0D4476208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806FDFE-E71A-4A1C-B9A5-576035CA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6E75FD4-C213-4815-9378-373496A94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464D3DA-D003-4C91-9015-E4F9B339C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04FF68-8DF1-4E13-908D-C7E58122BC88}" type="slidenum">
              <a:rPr lang="es-ES" altLang="cs-CZ"/>
              <a:pPr/>
              <a:t>‹#›</a:t>
            </a:fld>
            <a:endParaRPr lang="es-ES" altLang="cs-CZ"/>
          </a:p>
        </p:txBody>
      </p:sp>
    </p:spTree>
    <p:extLst>
      <p:ext uri="{BB962C8B-B14F-4D97-AF65-F5344CB8AC3E}">
        <p14:creationId xmlns:p14="http://schemas.microsoft.com/office/powerpoint/2010/main" val="79622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197832F-3E05-4750-A461-B85AF55344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s-CZ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5F06B1F-1EBC-4209-8AFF-9CD6F0A728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cs-CZ"/>
              <a:t>Haga clic para modificar el estilo de texto del patrón</a:t>
            </a:r>
          </a:p>
          <a:p>
            <a:pPr lvl="1"/>
            <a:r>
              <a:rPr lang="es-ES" altLang="cs-CZ"/>
              <a:t>Segundo nivel</a:t>
            </a:r>
          </a:p>
          <a:p>
            <a:pPr lvl="2"/>
            <a:r>
              <a:rPr lang="es-ES" altLang="cs-CZ"/>
              <a:t>Tercer nivel</a:t>
            </a:r>
          </a:p>
          <a:p>
            <a:pPr lvl="3"/>
            <a:r>
              <a:rPr lang="es-ES" altLang="cs-CZ"/>
              <a:t>Cuarto nivel</a:t>
            </a:r>
          </a:p>
          <a:p>
            <a:pPr lvl="4"/>
            <a:r>
              <a:rPr lang="es-ES" altLang="cs-CZ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E47BF3-8B6F-4348-B828-BA852246B38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6E6EDC8-4D2A-4E22-9E0D-54A11708EC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CCB3819-6EE2-498D-908F-BED4008E4FA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E144CB7-A16C-4C6C-8ED5-8869A47DF469}" type="slidenum">
              <a:rPr lang="es-ES" altLang="cs-CZ"/>
              <a:pPr/>
              <a:t>‹#›</a:t>
            </a:fld>
            <a:endParaRPr lang="es-ES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LCC-dom&#225;c&#237;-p&#233;&#269;e" TargetMode="External"/><Relationship Id="rId2" Type="http://schemas.openxmlformats.org/officeDocument/2006/relationships/hyperlink" Target="mailto:iva.machova@lccdp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58328" y="5290734"/>
            <a:ext cx="8785672" cy="1306618"/>
          </a:xfrm>
        </p:spPr>
        <p:txBody>
          <a:bodyPr anchor="ctr"/>
          <a:lstStyle/>
          <a:p>
            <a:pPr algn="l"/>
            <a:r>
              <a:rPr lang="cs-CZ" altLang="cs-CZ" sz="2800" i="1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Bc. Iva Máchová, </a:t>
            </a:r>
            <a:r>
              <a:rPr lang="cs-CZ" altLang="cs-CZ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konference HUMANITAS 2019</a:t>
            </a:r>
            <a:endParaRPr lang="es-ES" altLang="cs-CZ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3" name="Rectangle 165">
            <a:extLst>
              <a:ext uri="{FF2B5EF4-FFF2-40B4-BE49-F238E27FC236}">
                <a16:creationId xmlns:a16="http://schemas.microsoft.com/office/drawing/2014/main" id="{1AAA82F4-AA60-4D02-922F-0B9639DD7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28" y="476672"/>
            <a:ext cx="839013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s-ES" altLang="cs-CZ" sz="6600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6" descr="Výsledek obrázku pro lcc domácí péče logo">
            <a:extLst>
              <a:ext uri="{FF2B5EF4-FFF2-40B4-BE49-F238E27FC236}">
                <a16:creationId xmlns:a16="http://schemas.microsoft.com/office/drawing/2014/main" id="{0E53F7F1-E888-4F23-8680-7BC3A35BB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ýsledek obrázku pro otazník">
            <a:extLst>
              <a:ext uri="{FF2B5EF4-FFF2-40B4-BE49-F238E27FC236}">
                <a16:creationId xmlns:a16="http://schemas.microsoft.com/office/drawing/2014/main" id="{0892481B-6295-45B8-8952-034FCFE8E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268760"/>
            <a:ext cx="2791718" cy="3107504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4250793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553709-0B1D-43AB-90C5-C31E635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l"/>
            <a:r>
              <a:rPr 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VÝZKUMNÉ OTÁZKY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C2644B5-876F-4613-B8CC-C4102B91C0B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HLAVNÍ </a:t>
            </a:r>
            <a:r>
              <a:rPr lang="cs-CZ" sz="2400" b="1" dirty="0">
                <a:solidFill>
                  <a:srgbClr val="422C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VÝZKUMNÁ OTÁZKA</a:t>
            </a:r>
            <a:r>
              <a:rPr lang="cs-CZ" sz="24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</a:p>
          <a:p>
            <a:pPr marL="0" indent="0">
              <a:buNone/>
            </a:pPr>
            <a:endParaRPr lang="cs-CZ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>
              <a:buNone/>
            </a:pPr>
            <a:r>
              <a:rPr lang="cs-CZ" sz="2000" b="1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Registrují</a:t>
            </a:r>
            <a:r>
              <a:rPr lang="cs-CZ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i="1" dirty="0">
                <a:latin typeface="Calibri" panose="020F0502020204030204" pitchFamily="34" charset="0"/>
                <a:cs typeface="Calibri" panose="020F0502020204030204" pitchFamily="34" charset="0"/>
              </a:rPr>
              <a:t>sestry domácí péče okresů Kutná Hora a Kolín při výkonu svého povolání u svých pacientů potřeby v sociální oblasti a jak v zájmu zajištění těchto potřeb postupují? </a:t>
            </a:r>
          </a:p>
          <a:p>
            <a:pPr marL="0" indent="0" algn="just">
              <a:buNone/>
            </a:pPr>
            <a:r>
              <a:rPr lang="cs-CZ" sz="2000" b="1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Považují</a:t>
            </a:r>
            <a:r>
              <a:rPr lang="cs-CZ" sz="2000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i="1" dirty="0">
                <a:latin typeface="Calibri" panose="020F0502020204030204" pitchFamily="34" charset="0"/>
                <a:cs typeface="Calibri" panose="020F0502020204030204" pitchFamily="34" charset="0"/>
              </a:rPr>
              <a:t>sestry domácí péče profesi sociálního pracovníka za důležitou součást multidisciplinárního týmu?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2934611-C1E7-493C-A79D-EC1595E9D0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DÍLČÍ</a:t>
            </a:r>
            <a:r>
              <a:rPr lang="cs-CZ" sz="2400" b="1" dirty="0">
                <a:solidFill>
                  <a:srgbClr val="422C1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VÝZKUMNÉ OTÁZKY</a:t>
            </a:r>
          </a:p>
          <a:p>
            <a:pPr marL="0" indent="0">
              <a:buNone/>
            </a:pPr>
            <a:endParaRPr lang="cs-CZ" sz="2800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Registrují</a:t>
            </a:r>
            <a:r>
              <a:rPr lang="cs-CZ" sz="20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i="1" dirty="0">
                <a:latin typeface="Calibri" panose="020F0502020204030204" pitchFamily="34" charset="0"/>
                <a:cs typeface="Calibri" panose="020F0502020204030204" pitchFamily="34" charset="0"/>
              </a:rPr>
              <a:t>sestry domácí péče u svých pacientů potřeby v sociální oblasti?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Jakým </a:t>
            </a:r>
            <a:r>
              <a:rPr lang="cs-CZ" sz="2000" i="1" dirty="0">
                <a:latin typeface="Calibri" panose="020F0502020204030204" pitchFamily="34" charset="0"/>
                <a:cs typeface="Calibri" panose="020F0502020204030204" pitchFamily="34" charset="0"/>
              </a:rPr>
              <a:t>způsobem postupují sestry domácí péče v případě, že u pacienta registrují neuspokojené potřeby v sociální oblasti?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sz="2000" b="1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Považují</a:t>
            </a:r>
            <a:r>
              <a:rPr lang="cs-CZ" sz="20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i="1" dirty="0">
                <a:latin typeface="Calibri" panose="020F0502020204030204" pitchFamily="34" charset="0"/>
                <a:cs typeface="Calibri" panose="020F0502020204030204" pitchFamily="34" charset="0"/>
              </a:rPr>
              <a:t>sestry domácí péče sociálního pracovníka za důležitou součást multidisciplinárního týmu? 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dirty="0"/>
          </a:p>
        </p:txBody>
      </p:sp>
      <p:pic>
        <p:nvPicPr>
          <p:cNvPr id="8" name="Picture 6" descr="Výsledek obrázku pro lcc domácí péče logo">
            <a:extLst>
              <a:ext uri="{FF2B5EF4-FFF2-40B4-BE49-F238E27FC236}">
                <a16:creationId xmlns:a16="http://schemas.microsoft.com/office/drawing/2014/main" id="{2AE7779D-C7BF-4951-9E04-7D490F4A2B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F9E10A6F-FE3E-4DCC-9BAA-3F13395224FA}"/>
              </a:ext>
            </a:extLst>
          </p:cNvPr>
          <p:cNvSpPr/>
          <p:nvPr/>
        </p:nvSpPr>
        <p:spPr>
          <a:xfrm>
            <a:off x="107504" y="1163885"/>
            <a:ext cx="90364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4905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4" y="548680"/>
            <a:ext cx="7993583" cy="2376264"/>
          </a:xfrm>
        </p:spPr>
        <p:txBody>
          <a:bodyPr anchor="ctr"/>
          <a:lstStyle/>
          <a:p>
            <a:pPr algn="just"/>
            <a:r>
              <a:rPr lang="cs-CZ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DVO 1: </a:t>
            </a:r>
            <a:r>
              <a:rPr lang="cs-CZ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Registrují</a:t>
            </a:r>
            <a:r>
              <a:rPr lang="cs-CZ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sestry u svých pacientů potřeby      v sociální oblasti ?</a:t>
            </a:r>
            <a:endParaRPr lang="cs-CZ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73FFAE41-F73A-4D98-8CE7-B412742C0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Výsledek obrázku pro otazník">
            <a:extLst>
              <a:ext uri="{FF2B5EF4-FFF2-40B4-BE49-F238E27FC236}">
                <a16:creationId xmlns:a16="http://schemas.microsoft.com/office/drawing/2014/main" id="{69BF29B9-B35E-4D37-89F7-81E75387E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587391"/>
            <a:ext cx="1512168" cy="1683218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72231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1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Respondentky/sestry domácí péče </a:t>
            </a:r>
            <a:r>
              <a:rPr lang="cs-CZ" sz="28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registrují </a:t>
            </a:r>
            <a:r>
              <a:rPr lang="cs-CZ" sz="2800" b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potřeby svých pacientů 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v sociální oblasti tím, že jsou pozorné a všimnou si: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prostředí ve kterém pacient žije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kdo příjde otevřít s kým jednají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jak pacient vizuálně působí, zda je zajištěný po stránce hygieny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cíleným zjišťováním (např. dotazník) NEBO pacienti, rodina sdělí sami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E6D68081-4439-4A35-B412-5D778204AC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8095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1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800" b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Zajímavý postřeh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Míra intenzity registrace potřeb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 sociální oblasti u pacientů </a:t>
            </a:r>
            <a:r>
              <a:rPr lang="cs-CZ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JE u respondentek  ROZDÍLNÁ.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Snížená míra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zájmu a intenzity registrace potřeb v sociální oblasti výzkumem vyplynula u respondentek domácí péče </a:t>
            </a: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zaměstnaných na základě DPP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= práce tzv. brigádně, přivýdělek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10" name="Picture 6" descr="Výsledek obrázku pro lcc domácí péče logo">
            <a:extLst>
              <a:ext uri="{FF2B5EF4-FFF2-40B4-BE49-F238E27FC236}">
                <a16:creationId xmlns:a16="http://schemas.microsoft.com/office/drawing/2014/main" id="{FB25CF2B-4376-45AE-9629-284F933903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8066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1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Respondentky </a:t>
            </a: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mají znalost o sociálních potřebách svých pacientů a umí tyto definovat</a:t>
            </a: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– viz následující obrázek</a:t>
            </a: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8F32F3CE-090A-4EA5-BB35-7B50282A8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112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1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4888" y="1061281"/>
            <a:ext cx="8489600" cy="5023472"/>
          </a:xfrm>
        </p:spPr>
        <p:txBody>
          <a:bodyPr/>
          <a:lstStyle/>
          <a:p>
            <a:pPr marL="0" indent="0">
              <a:buNone/>
            </a:pPr>
            <a:r>
              <a:rPr lang="cs-CZ" altLang="cs-CZ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Definované potřeby v sociální oblasti</a:t>
            </a:r>
          </a:p>
        </p:txBody>
      </p:sp>
      <p:sp>
        <p:nvSpPr>
          <p:cNvPr id="5" name="Zástupný symbol pro obsah 30">
            <a:extLst>
              <a:ext uri="{FF2B5EF4-FFF2-40B4-BE49-F238E27FC236}">
                <a16:creationId xmlns:a16="http://schemas.microsoft.com/office/drawing/2014/main" id="{88C4EFB5-27E5-4292-B65B-E50F0074F9D1}"/>
              </a:ext>
            </a:extLst>
          </p:cNvPr>
          <p:cNvSpPr txBox="1">
            <a:spLocks/>
          </p:cNvSpPr>
          <p:nvPr/>
        </p:nvSpPr>
        <p:spPr bwMode="auto">
          <a:xfrm>
            <a:off x="4351388" y="3075039"/>
            <a:ext cx="1390650" cy="1190625"/>
          </a:xfrm>
          <a:prstGeom prst="hexagon">
            <a:avLst>
              <a:gd name="adj" fmla="val 26704"/>
              <a:gd name="vf" fmla="val 115470"/>
            </a:avLst>
          </a:prstGeom>
          <a:solidFill>
            <a:srgbClr val="1F497D">
              <a:lumMod val="5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0"/>
              </a:spcAft>
              <a:buFontTx/>
              <a:buNone/>
            </a:pPr>
            <a:r>
              <a:rPr lang="cs-CZ" sz="1400" b="1" dirty="0">
                <a:solidFill>
                  <a:schemeClr val="bg1">
                    <a:lumMod val="8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SDP registrují potřeby</a:t>
            </a:r>
            <a:endParaRPr lang="cs-CZ" sz="1200" dirty="0">
              <a:solidFill>
                <a:schemeClr val="bg1">
                  <a:lumMod val="85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C90DAA1-DFEB-4112-B91F-D84708399C0C}"/>
              </a:ext>
            </a:extLst>
          </p:cNvPr>
          <p:cNvSpPr/>
          <p:nvPr/>
        </p:nvSpPr>
        <p:spPr>
          <a:xfrm>
            <a:off x="511195" y="5702660"/>
            <a:ext cx="8229600" cy="38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Obrázek 1 - Registrované potřeby pacientů v sociální oblasti pohledem respondentek (vlastní zpracování, 2019)</a:t>
            </a:r>
          </a:p>
        </p:txBody>
      </p:sp>
      <p:sp>
        <p:nvSpPr>
          <p:cNvPr id="7" name="Šestiúhelník 6">
            <a:extLst>
              <a:ext uri="{FF2B5EF4-FFF2-40B4-BE49-F238E27FC236}">
                <a16:creationId xmlns:a16="http://schemas.microsoft.com/office/drawing/2014/main" id="{59E1A808-31DF-453E-B5BB-2AF4BCCA014C}"/>
              </a:ext>
            </a:extLst>
          </p:cNvPr>
          <p:cNvSpPr/>
          <p:nvPr/>
        </p:nvSpPr>
        <p:spPr>
          <a:xfrm>
            <a:off x="4351388" y="1829056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Hygiena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Šestiúhelník 7">
            <a:extLst>
              <a:ext uri="{FF2B5EF4-FFF2-40B4-BE49-F238E27FC236}">
                <a16:creationId xmlns:a16="http://schemas.microsoft.com/office/drawing/2014/main" id="{BD385401-A4CD-46CD-A797-27310AB124D1}"/>
              </a:ext>
            </a:extLst>
          </p:cNvPr>
          <p:cNvSpPr/>
          <p:nvPr/>
        </p:nvSpPr>
        <p:spPr>
          <a:xfrm>
            <a:off x="3188416" y="2452047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Úklid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Šestiúhelník 8">
            <a:extLst>
              <a:ext uri="{FF2B5EF4-FFF2-40B4-BE49-F238E27FC236}">
                <a16:creationId xmlns:a16="http://schemas.microsoft.com/office/drawing/2014/main" id="{605D534E-277E-4C77-B703-B329594D1918}"/>
              </a:ext>
            </a:extLst>
          </p:cNvPr>
          <p:cNvSpPr/>
          <p:nvPr/>
        </p:nvSpPr>
        <p:spPr>
          <a:xfrm>
            <a:off x="3190105" y="3701742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Sociální prostředí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Šestiúhelník 9">
            <a:extLst>
              <a:ext uri="{FF2B5EF4-FFF2-40B4-BE49-F238E27FC236}">
                <a16:creationId xmlns:a16="http://schemas.microsoft.com/office/drawing/2014/main" id="{E968DE34-244F-41DB-9E62-A5E2B8929C74}"/>
              </a:ext>
            </a:extLst>
          </p:cNvPr>
          <p:cNvSpPr/>
          <p:nvPr/>
        </p:nvSpPr>
        <p:spPr>
          <a:xfrm>
            <a:off x="4351388" y="4321022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Příspěvek</a:t>
            </a:r>
            <a:r>
              <a:rPr lang="cs-CZ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cs-CZ" sz="1400" b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péči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Šestiúhelník 10">
            <a:extLst>
              <a:ext uri="{FF2B5EF4-FFF2-40B4-BE49-F238E27FC236}">
                <a16:creationId xmlns:a16="http://schemas.microsoft.com/office/drawing/2014/main" id="{B2A10554-F88B-4B9E-8757-3B5F23F2F327}"/>
              </a:ext>
            </a:extLst>
          </p:cNvPr>
          <p:cNvSpPr/>
          <p:nvPr/>
        </p:nvSpPr>
        <p:spPr>
          <a:xfrm>
            <a:off x="5514360" y="3698031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Obědy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Šestiúhelník 11">
            <a:extLst>
              <a:ext uri="{FF2B5EF4-FFF2-40B4-BE49-F238E27FC236}">
                <a16:creationId xmlns:a16="http://schemas.microsoft.com/office/drawing/2014/main" id="{F9297C1B-7327-41DE-8A86-95919A247D3C}"/>
              </a:ext>
            </a:extLst>
          </p:cNvPr>
          <p:cNvSpPr/>
          <p:nvPr/>
        </p:nvSpPr>
        <p:spPr>
          <a:xfrm>
            <a:off x="5514360" y="2452048"/>
            <a:ext cx="139065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Nákup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Šestiúhelník 12">
            <a:extLst>
              <a:ext uri="{FF2B5EF4-FFF2-40B4-BE49-F238E27FC236}">
                <a16:creationId xmlns:a16="http://schemas.microsoft.com/office/drawing/2014/main" id="{272BBE4D-FCCF-4877-811F-7E85B6E20A1F}"/>
              </a:ext>
            </a:extLst>
          </p:cNvPr>
          <p:cNvSpPr/>
          <p:nvPr/>
        </p:nvSpPr>
        <p:spPr>
          <a:xfrm>
            <a:off x="6677332" y="1800482"/>
            <a:ext cx="1457325" cy="124777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Dohled na domácnost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cs-CZ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14" name="Šestiúhelník 13">
            <a:extLst>
              <a:ext uri="{FF2B5EF4-FFF2-40B4-BE49-F238E27FC236}">
                <a16:creationId xmlns:a16="http://schemas.microsoft.com/office/drawing/2014/main" id="{3CD23F76-2693-4D39-B341-058CC4CA5A10}"/>
              </a:ext>
            </a:extLst>
          </p:cNvPr>
          <p:cNvSpPr/>
          <p:nvPr/>
        </p:nvSpPr>
        <p:spPr>
          <a:xfrm>
            <a:off x="6682094" y="3075038"/>
            <a:ext cx="1447800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Pomůcky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Šestiúhelník 14">
            <a:extLst>
              <a:ext uri="{FF2B5EF4-FFF2-40B4-BE49-F238E27FC236}">
                <a16:creationId xmlns:a16="http://schemas.microsoft.com/office/drawing/2014/main" id="{F51CE7D3-2FF6-4BBE-879F-894B68148474}"/>
              </a:ext>
            </a:extLst>
          </p:cNvPr>
          <p:cNvSpPr/>
          <p:nvPr/>
        </p:nvSpPr>
        <p:spPr>
          <a:xfrm>
            <a:off x="6672569" y="4321021"/>
            <a:ext cx="1457325" cy="1190625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Léky z lékárny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6" name="Picture 6" descr="Výsledek obrázku pro lcc domácí péče logo">
            <a:extLst>
              <a:ext uri="{FF2B5EF4-FFF2-40B4-BE49-F238E27FC236}">
                <a16:creationId xmlns:a16="http://schemas.microsoft.com/office/drawing/2014/main" id="{9C156747-EA47-42B7-9A07-A3BF0980F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5327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4" y="404664"/>
            <a:ext cx="7993583" cy="1872208"/>
          </a:xfrm>
        </p:spPr>
        <p:txBody>
          <a:bodyPr anchor="ctr"/>
          <a:lstStyle/>
          <a:p>
            <a:pPr algn="just"/>
            <a:r>
              <a:rPr lang="cs-CZ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DVO 2:</a:t>
            </a:r>
            <a:r>
              <a:rPr lang="cs-CZ" sz="2800" i="1" dirty="0">
                <a:solidFill>
                  <a:srgbClr val="FCB414"/>
                </a:solidFill>
              </a:rPr>
              <a:t> </a:t>
            </a:r>
            <a:r>
              <a:rPr lang="cs-CZ" sz="28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Jakým způsobem postupují </a:t>
            </a:r>
            <a:r>
              <a:rPr lang="cs-CZ" sz="2800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sestry domácí péče v případě, že u pacienta registrují neuspokojené potřeby v sociální oblasti</a:t>
            </a:r>
            <a:r>
              <a:rPr lang="cs-CZ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cs-CZ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6" descr="Výsledek obrázku pro lcc domácí péče logo">
            <a:extLst>
              <a:ext uri="{FF2B5EF4-FFF2-40B4-BE49-F238E27FC236}">
                <a16:creationId xmlns:a16="http://schemas.microsoft.com/office/drawing/2014/main" id="{A975A615-8019-4F80-B3A4-27F1C8831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6" name="Picture 2" descr="Výsledek obrázku pro uvědomit si panáček">
            <a:extLst>
              <a:ext uri="{FF2B5EF4-FFF2-40B4-BE49-F238E27FC236}">
                <a16:creationId xmlns:a16="http://schemas.microsoft.com/office/drawing/2014/main" id="{0A9B4BDC-B51C-474D-A2B1-B851CA7F7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564904"/>
            <a:ext cx="1584176" cy="158417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76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7231" y="1036250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Respondentky: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informují pacienta, nebo jeho rodinného příslušníka</a:t>
            </a:r>
            <a:r>
              <a:rPr lang="cs-CZ" sz="2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 možnostech pomoci ze strany terénních sociálních služeb      v daném území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spolupracují s praktickými lékaři a starosty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obcí (malé %            z respondentek).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D43A33AF-1C25-4EA1-9567-74052FAD4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553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7231" y="1036250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cs-CZ" sz="28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Terénní sociální služby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 daném území trpí </a:t>
            </a: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nedostatkem personálu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a v mnoha případech </a:t>
            </a: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nejeví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s respondentkami </a:t>
            </a: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ochotu spolupracovat 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cs-CZ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kdo tedy zajistí u pacienta sociální službu ??</a:t>
            </a:r>
            <a:endParaRPr lang="cs-CZ" sz="24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D43A33AF-1C25-4EA1-9567-74052FAD4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912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Zajímavé zjištění: 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někteří pacienti </a:t>
            </a:r>
            <a:r>
              <a:rPr lang="cs-CZ" sz="2400" b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nemají zájem </a:t>
            </a: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svou neuspokojenou potřebu       v sociální oblasti řešit.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				PROČ ??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5174F850-C58E-42B4-AF90-7E19E045B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617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58328" y="1196752"/>
            <a:ext cx="8534152" cy="4536504"/>
          </a:xfrm>
        </p:spPr>
        <p:txBody>
          <a:bodyPr anchor="ctr"/>
          <a:lstStyle/>
          <a:p>
            <a:pPr algn="l"/>
            <a:r>
              <a:rPr lang="cs-CZ" altLang="cs-CZ" sz="3200" b="1" i="1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Jednatelka a ředitelka </a:t>
            </a:r>
            <a:br>
              <a:rPr lang="cs-CZ" altLang="cs-CZ" sz="3200" b="1" i="1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cs-CZ" altLang="cs-CZ" sz="3200" b="1" i="1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altLang="cs-CZ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Společnosti LCC domácí péče, s.r.o.</a:t>
            </a:r>
            <a:endParaRPr lang="es-ES" altLang="cs-CZ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3" name="Rectangle 165">
            <a:extLst>
              <a:ext uri="{FF2B5EF4-FFF2-40B4-BE49-F238E27FC236}">
                <a16:creationId xmlns:a16="http://schemas.microsoft.com/office/drawing/2014/main" id="{1AAA82F4-AA60-4D02-922F-0B9639DD7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28" y="1484784"/>
            <a:ext cx="839013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s-ES" altLang="cs-CZ" sz="6600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6" descr="Výsledek obrázku pro lcc domácí péče logo">
            <a:extLst>
              <a:ext uri="{FF2B5EF4-FFF2-40B4-BE49-F238E27FC236}">
                <a16:creationId xmlns:a16="http://schemas.microsoft.com/office/drawing/2014/main" id="{0E53F7F1-E888-4F23-8680-7BC3A35BB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ýsledek obrázku pro otazník">
            <a:extLst>
              <a:ext uri="{FF2B5EF4-FFF2-40B4-BE49-F238E27FC236}">
                <a16:creationId xmlns:a16="http://schemas.microsoft.com/office/drawing/2014/main" id="{0892481B-6295-45B8-8952-034FCFE8E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9504"/>
            <a:ext cx="648072" cy="7213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33B0DF2A-37CB-42AF-A2DC-C3C1D082B6C6}"/>
              </a:ext>
            </a:extLst>
          </p:cNvPr>
          <p:cNvSpPr/>
          <p:nvPr/>
        </p:nvSpPr>
        <p:spPr>
          <a:xfrm rot="21446667">
            <a:off x="107504" y="2924944"/>
            <a:ext cx="810322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414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Respondentky uvádějí:  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b="1" dirty="0">
                <a:latin typeface="Calibri" panose="020F0502020204030204" pitchFamily="34" charset="0"/>
                <a:cs typeface="Calibri" panose="020F0502020204030204" pitchFamily="34" charset="0"/>
              </a:rPr>
              <a:t>nezájem pacientů hradit sociální službu</a:t>
            </a: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„neřešitelné případy pacientů“ (kdy se sestra domnívá, že by se sociální potřeba řešit měla, ale pacient je opačného názoru)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5174F850-C58E-42B4-AF90-7E19E045B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93775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VÝSLEDEK:</a:t>
            </a:r>
            <a:endParaRPr lang="cs-CZ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tlak ze strany pacientů směrem k respondentkám na zajištění saturace jejich neuspokojených sociálních potřeb </a:t>
            </a:r>
          </a:p>
          <a:p>
            <a:pPr marL="0" indent="0" algn="ctr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sestry/respondentky v obrovském tlaku a dilematu</a:t>
            </a:r>
          </a:p>
          <a:p>
            <a:pPr marL="0" indent="0" algn="ctr">
              <a:buClr>
                <a:schemeClr val="bg1">
                  <a:lumMod val="95000"/>
                </a:schemeClr>
              </a:buClr>
              <a:buNone/>
            </a:pPr>
            <a:endParaRPr lang="cs-CZ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„suplování“ sociální péče ze strany sester/respondentek domácí péče !!. </a:t>
            </a: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5174F850-C58E-42B4-AF90-7E19E045B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533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371365"/>
            <a:ext cx="8229600" cy="4713387"/>
          </a:xfrm>
        </p:spPr>
        <p:txBody>
          <a:bodyPr/>
          <a:lstStyle/>
          <a:p>
            <a:pPr marL="0" indent="0">
              <a:buNone/>
            </a:pPr>
            <a:r>
              <a:rPr lang="cs-CZ" sz="2400" b="1" u="sng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Důvody „suplování“:</a:t>
            </a:r>
          </a:p>
          <a:p>
            <a:pPr marL="0" indent="0">
              <a:buNone/>
            </a:pPr>
            <a:endParaRPr lang="cs-CZ" altLang="cs-CZ" dirty="0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C90DAA1-DFEB-4112-B91F-D84708399C0C}"/>
              </a:ext>
            </a:extLst>
          </p:cNvPr>
          <p:cNvSpPr/>
          <p:nvPr/>
        </p:nvSpPr>
        <p:spPr>
          <a:xfrm>
            <a:off x="387867" y="5770694"/>
            <a:ext cx="8453293" cy="38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cs-CZ" sz="14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Obrázek 2 – Schéma důvodů suplování sociální péče u pacientů pohledem respondentek (vlastní zpracování, 2019)</a:t>
            </a:r>
          </a:p>
        </p:txBody>
      </p:sp>
      <p:sp>
        <p:nvSpPr>
          <p:cNvPr id="16" name="Šestiúhelník 15">
            <a:extLst>
              <a:ext uri="{FF2B5EF4-FFF2-40B4-BE49-F238E27FC236}">
                <a16:creationId xmlns:a16="http://schemas.microsoft.com/office/drawing/2014/main" id="{041DF143-9F70-4F25-B09F-204D6D33017A}"/>
              </a:ext>
            </a:extLst>
          </p:cNvPr>
          <p:cNvSpPr/>
          <p:nvPr/>
        </p:nvSpPr>
        <p:spPr>
          <a:xfrm>
            <a:off x="4424773" y="1287405"/>
            <a:ext cx="1647825" cy="1428750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Lítost k pacientům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Šestiúhelník 16">
            <a:extLst>
              <a:ext uri="{FF2B5EF4-FFF2-40B4-BE49-F238E27FC236}">
                <a16:creationId xmlns:a16="http://schemas.microsoft.com/office/drawing/2014/main" id="{32ABB986-D700-485C-94F7-631267F5B0FC}"/>
              </a:ext>
            </a:extLst>
          </p:cNvPr>
          <p:cNvSpPr/>
          <p:nvPr/>
        </p:nvSpPr>
        <p:spPr>
          <a:xfrm>
            <a:off x="4468667" y="2762765"/>
            <a:ext cx="1647825" cy="1428750"/>
          </a:xfrm>
          <a:prstGeom prst="hexagon">
            <a:avLst/>
          </a:prstGeom>
          <a:solidFill>
            <a:srgbClr val="1F497D">
              <a:lumMod val="5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chemeClr val="bg1">
                    <a:lumMod val="8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Důvody suplování sociální péče </a:t>
            </a:r>
            <a:endParaRPr lang="cs-CZ" sz="1200" dirty="0">
              <a:solidFill>
                <a:schemeClr val="bg1">
                  <a:lumMod val="8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Šestiúhelník 17">
            <a:extLst>
              <a:ext uri="{FF2B5EF4-FFF2-40B4-BE49-F238E27FC236}">
                <a16:creationId xmlns:a16="http://schemas.microsoft.com/office/drawing/2014/main" id="{990736E3-5D38-474E-9134-DFC529DF0400}"/>
              </a:ext>
            </a:extLst>
          </p:cNvPr>
          <p:cNvSpPr/>
          <p:nvPr/>
        </p:nvSpPr>
        <p:spPr>
          <a:xfrm>
            <a:off x="4487127" y="4247887"/>
            <a:ext cx="1647825" cy="1428750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Osobnost sester domácí péče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Šestiúhelník 19">
            <a:extLst>
              <a:ext uri="{FF2B5EF4-FFF2-40B4-BE49-F238E27FC236}">
                <a16:creationId xmlns:a16="http://schemas.microsoft.com/office/drawing/2014/main" id="{827F5986-0CB2-4068-A849-F008C45F6E77}"/>
              </a:ext>
            </a:extLst>
          </p:cNvPr>
          <p:cNvSpPr/>
          <p:nvPr/>
        </p:nvSpPr>
        <p:spPr>
          <a:xfrm>
            <a:off x="5796136" y="2033215"/>
            <a:ext cx="1905000" cy="1428750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Absence pracovníků sociální péče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" name="Šestiúhelník 20">
            <a:extLst>
              <a:ext uri="{FF2B5EF4-FFF2-40B4-BE49-F238E27FC236}">
                <a16:creationId xmlns:a16="http://schemas.microsoft.com/office/drawing/2014/main" id="{473F940F-6838-4D40-94DC-78B81B61DF7E}"/>
              </a:ext>
            </a:extLst>
          </p:cNvPr>
          <p:cNvSpPr/>
          <p:nvPr/>
        </p:nvSpPr>
        <p:spPr>
          <a:xfrm>
            <a:off x="5810423" y="541635"/>
            <a:ext cx="1876425" cy="1447800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­­ Absence mezioborové spolupráce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Šestiúhelník 21">
            <a:extLst>
              <a:ext uri="{FF2B5EF4-FFF2-40B4-BE49-F238E27FC236}">
                <a16:creationId xmlns:a16="http://schemas.microsoft.com/office/drawing/2014/main" id="{83839931-3B08-455C-8CD9-90031C8C2380}"/>
              </a:ext>
            </a:extLst>
          </p:cNvPr>
          <p:cNvSpPr/>
          <p:nvPr/>
        </p:nvSpPr>
        <p:spPr>
          <a:xfrm>
            <a:off x="5810423" y="3503163"/>
            <a:ext cx="1914525" cy="1428750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Absence podpory zaměstnavatele</a:t>
            </a:r>
            <a:endParaRPr lang="cs-CZ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Šestiúhelník 22">
            <a:extLst>
              <a:ext uri="{FF2B5EF4-FFF2-40B4-BE49-F238E27FC236}">
                <a16:creationId xmlns:a16="http://schemas.microsoft.com/office/drawing/2014/main" id="{C9EF1E45-CB20-4CC5-8EC3-9AABEDF5CD26}"/>
              </a:ext>
            </a:extLst>
          </p:cNvPr>
          <p:cNvSpPr/>
          <p:nvPr/>
        </p:nvSpPr>
        <p:spPr>
          <a:xfrm>
            <a:off x="3131840" y="2034114"/>
            <a:ext cx="1647825" cy="1428750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Tlak ze strany pacientů a jejich rodin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Šestiúhelník 23">
            <a:extLst>
              <a:ext uri="{FF2B5EF4-FFF2-40B4-BE49-F238E27FC236}">
                <a16:creationId xmlns:a16="http://schemas.microsoft.com/office/drawing/2014/main" id="{C38AB259-96E1-420D-A483-4A059619E44B}"/>
              </a:ext>
            </a:extLst>
          </p:cNvPr>
          <p:cNvSpPr/>
          <p:nvPr/>
        </p:nvSpPr>
        <p:spPr>
          <a:xfrm>
            <a:off x="3153544" y="3512674"/>
            <a:ext cx="1647825" cy="1428750"/>
          </a:xfrm>
          <a:prstGeom prst="hexagon">
            <a:avLst/>
          </a:prstGeom>
          <a:solidFill>
            <a:srgbClr val="1F497D">
              <a:lumMod val="40000"/>
              <a:lumOff val="60000"/>
            </a:srgbClr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cs-CZ" sz="14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Neochota k úhradám ze strany pacientů</a:t>
            </a:r>
            <a:endParaRPr lang="cs-CZ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6" descr="Výsledek obrázku pro lcc domácí péče logo">
            <a:extLst>
              <a:ext uri="{FF2B5EF4-FFF2-40B4-BE49-F238E27FC236}">
                <a16:creationId xmlns:a16="http://schemas.microsoft.com/office/drawing/2014/main" id="{3441ABF8-E5FA-45EA-BA74-C3257A0C10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9701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2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7231" y="1036250"/>
            <a:ext cx="8229600" cy="5145435"/>
          </a:xfrm>
        </p:spPr>
        <p:txBody>
          <a:bodyPr/>
          <a:lstStyle/>
          <a:p>
            <a:pPr marL="0" indent="0">
              <a:buNone/>
            </a:pPr>
            <a:endParaRPr lang="cs-CZ" sz="28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PŘÍKLAD DOBRÉ PRAXE</a:t>
            </a:r>
            <a:endParaRPr lang="cs-CZ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0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koordinovaná spolupráce sociální a zdravotní služby = koordinovaná saturace zdravotních i sociálních potřeb pacienta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v rámci jedné agentury domácí péče</a:t>
            </a:r>
            <a:endParaRPr lang="cs-CZ" sz="2400" b="1" u="sng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D43A33AF-1C25-4EA1-9567-74052FAD4C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3051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0824" y="548680"/>
            <a:ext cx="7993583" cy="1728192"/>
          </a:xfrm>
        </p:spPr>
        <p:txBody>
          <a:bodyPr anchor="ctr"/>
          <a:lstStyle/>
          <a:p>
            <a:pPr algn="just"/>
            <a:r>
              <a:rPr lang="cs-CZ" sz="2800" b="1" i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DVO 3:</a:t>
            </a:r>
            <a:r>
              <a:rPr lang="cs-CZ" sz="2800" i="1" dirty="0">
                <a:solidFill>
                  <a:srgbClr val="FCB414"/>
                </a:solidFill>
              </a:rPr>
              <a:t> </a:t>
            </a:r>
            <a:r>
              <a:rPr lang="cs-CZ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Považují</a:t>
            </a:r>
            <a:r>
              <a:rPr lang="cs-CZ" sz="2800" i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sestry domácí péče </a:t>
            </a:r>
            <a:r>
              <a:rPr lang="cs-CZ" sz="28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sociálního pracovníka </a:t>
            </a:r>
            <a:r>
              <a:rPr lang="cs-CZ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za důležitou součást multidisciplinárního týmu?</a:t>
            </a:r>
            <a:endParaRPr lang="cs-CZ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E5CFD1A1-EFBD-4D78-B98C-59712444B6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Výsledek obrázku pro panáčci spolupráce otazník">
            <a:extLst>
              <a:ext uri="{FF2B5EF4-FFF2-40B4-BE49-F238E27FC236}">
                <a16:creationId xmlns:a16="http://schemas.microsoft.com/office/drawing/2014/main" id="{8BD4A695-9D58-4F8D-AC9E-CE1CA6FE1C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2492896"/>
            <a:ext cx="1303412" cy="165642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3688188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3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Překážky pohledem respondentek:</a:t>
            </a:r>
          </a:p>
          <a:p>
            <a:pPr marL="0" indent="0">
              <a:buNone/>
            </a:pPr>
            <a:endParaRPr lang="cs-CZ" sz="24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agentura domácí péče by musela mít registrovanou terénní sociální službu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Clr>
                <a:schemeClr val="bg1">
                  <a:lumMod val="95000"/>
                </a:schemeClr>
              </a:buClr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nedostatek zdravotně-sociálních pracovníků</a:t>
            </a:r>
          </a:p>
          <a:p>
            <a:pPr marL="0" indent="0">
              <a:buNone/>
            </a:pPr>
            <a:endParaRPr lang="cs-CZ" alt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6C5DA0CE-DBBB-4F9C-900B-6CD6E544C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5414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INTERPRETACE DAT – DVO 3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>
              <a:buNone/>
            </a:pPr>
            <a:endParaRPr lang="cs-CZ" sz="2400" b="1" u="sng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Pozitivní postoj ze strany respondentek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k myšlence  </a:t>
            </a: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sdíleného zdravotně-sociálního pracovníka                 v daném území,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který by byl nezávislý a odborně nadán.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RESPONDENTKY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si uvědomují nutnost propojené multioborové spolupráce, ale chybí jim nástroje, kterými by propojenosti mohly dosáhnout.</a:t>
            </a: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Clr>
                <a:schemeClr val="bg1">
                  <a:lumMod val="95000"/>
                </a:schemeClr>
              </a:buClr>
              <a:buNone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					</a:t>
            </a:r>
            <a:r>
              <a:rPr lang="cs-C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JAK TO VIDÍTE VY ??</a:t>
            </a:r>
          </a:p>
          <a:p>
            <a:pPr marL="0" indent="0">
              <a:buNone/>
            </a:pPr>
            <a:endParaRPr lang="cs-CZ" alt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6C5DA0CE-DBBB-4F9C-900B-6CD6E544CE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0343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Zástupný symbol pro obrázek 4" descr="1280px-Paris_-_Playing_chess_at_the_Jardins_du_Luxembourg_-_2966.jpg">
            <a:extLst>
              <a:ext uri="{FF2B5EF4-FFF2-40B4-BE49-F238E27FC236}">
                <a16:creationId xmlns:a16="http://schemas.microsoft.com/office/drawing/2014/main" id="{BCC8860F-37BF-4A92-A9F5-9A899B814AA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4500" r="4501" b="1"/>
          <a:stretch/>
        </p:blipFill>
        <p:spPr bwMode="auto">
          <a:xfrm>
            <a:off x="-28992" y="55875"/>
            <a:ext cx="9143980" cy="6857990"/>
          </a:xfrm>
          <a:prstGeom prst="rect">
            <a:avLst/>
          </a:prstGeom>
          <a:noFill/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5B126D44-3868-4C0A-A878-77CA815B4D27}"/>
              </a:ext>
            </a:extLst>
          </p:cNvPr>
          <p:cNvSpPr/>
          <p:nvPr/>
        </p:nvSpPr>
        <p:spPr>
          <a:xfrm rot="717151">
            <a:off x="98149" y="246928"/>
            <a:ext cx="541422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endParaRPr lang="cs-CZ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" panose="020B0502040504020204"/>
            </a:endParaRPr>
          </a:p>
          <a:p>
            <a:pPr lvl="0">
              <a:defRPr/>
            </a:pPr>
            <a:endParaRPr lang="cs-CZ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" panose="020B0502040504020204"/>
            </a:endParaRPr>
          </a:p>
          <a:p>
            <a:pPr lvl="0">
              <a:defRPr/>
            </a:pPr>
            <a:endParaRPr lang="cs-CZ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" panose="020B0502040504020204"/>
            </a:endParaRPr>
          </a:p>
          <a:p>
            <a:pPr lvl="0">
              <a:defRPr/>
            </a:pPr>
            <a:endParaRPr lang="cs-CZ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oto Sans" panose="020B0502040504020204"/>
            </a:endParaRPr>
          </a:p>
          <a:p>
            <a:pPr lvl="0">
              <a:defRPr/>
            </a:pPr>
            <a:r>
              <a:rPr lang="cs-CZ" sz="2400" b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/>
              </a:rPr>
              <a:t>„…Život je jako šachová partie…“</a:t>
            </a:r>
          </a:p>
          <a:p>
            <a:pPr lvl="0">
              <a:defRPr/>
            </a:pPr>
            <a:r>
              <a:rPr lang="cs-CZ" sz="2400" b="1" i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 pitchFamily="34"/>
              </a:rPr>
              <a:t>          </a:t>
            </a:r>
            <a:r>
              <a:rPr lang="cs-CZ" sz="2400" b="1" i="1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oto Sans" panose="020B0502040504020204"/>
              </a:rPr>
              <a:t> „…Stojí za to, hrát ji společně…“ </a:t>
            </a:r>
            <a:endParaRPr lang="cs-CZ" sz="2400" b="1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6808E17C-76CB-4E30-A065-6353CFE60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6500806"/>
            <a:ext cx="905604" cy="602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1483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7993583" cy="1728192"/>
          </a:xfrm>
        </p:spPr>
        <p:txBody>
          <a:bodyPr anchor="ctr"/>
          <a:lstStyle/>
          <a:p>
            <a:pPr algn="just"/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JAK TO VIDÍTE VY ??</a:t>
            </a: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808B3B78-E52D-4F89-8DFF-5A5F97144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0DE0E012-D8B7-4F5D-9D27-820E64F2B909}"/>
              </a:ext>
            </a:extLst>
          </p:cNvPr>
          <p:cNvSpPr/>
          <p:nvPr/>
        </p:nvSpPr>
        <p:spPr>
          <a:xfrm>
            <a:off x="323528" y="6309320"/>
            <a:ext cx="55736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Konference HUMANITAS 2019_VŠPJ</a:t>
            </a:r>
            <a:endParaRPr lang="es-ES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 descr="Výsledek obrázku pro obrázky puzzle">
            <a:extLst>
              <a:ext uri="{FF2B5EF4-FFF2-40B4-BE49-F238E27FC236}">
                <a16:creationId xmlns:a16="http://schemas.microsoft.com/office/drawing/2014/main" id="{0627D4C0-D3F7-4825-A44C-AEB600303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0487">
            <a:off x="5368731" y="2184300"/>
            <a:ext cx="2933538" cy="170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2607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1520" y="5157192"/>
            <a:ext cx="7993583" cy="1007640"/>
          </a:xfrm>
        </p:spPr>
        <p:txBody>
          <a:bodyPr anchor="ctr"/>
          <a:lstStyle/>
          <a:p>
            <a:pPr algn="just"/>
            <a:br>
              <a:rPr lang="cs-CZ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DĚKUJI ZA POZORNOST</a:t>
            </a: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808B3B78-E52D-4F89-8DFF-5A5F97144E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3140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58328" y="1198050"/>
            <a:ext cx="8534152" cy="4535205"/>
          </a:xfrm>
        </p:spPr>
        <p:txBody>
          <a:bodyPr anchor="ctr"/>
          <a:lstStyle/>
          <a:p>
            <a:pPr algn="l"/>
            <a:r>
              <a:rPr lang="cs-CZ" altLang="cs-CZ" sz="4000" b="1" i="1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Výzkumník, </a:t>
            </a:r>
            <a:r>
              <a:rPr lang="cs-CZ" altLang="cs-CZ" sz="28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který Vás provede a seznámí s výsledky  kvalitativního výzkumu bakalářské práce</a:t>
            </a:r>
            <a:endParaRPr lang="es-ES" altLang="cs-CZ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3" name="Rectangle 165">
            <a:extLst>
              <a:ext uri="{FF2B5EF4-FFF2-40B4-BE49-F238E27FC236}">
                <a16:creationId xmlns:a16="http://schemas.microsoft.com/office/drawing/2014/main" id="{1AAA82F4-AA60-4D02-922F-0B9639DD7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328" y="476672"/>
            <a:ext cx="8390136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endParaRPr lang="es-ES" altLang="cs-CZ" sz="6600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4" name="Picture 6" descr="Výsledek obrázku pro lcc domácí péče logo">
            <a:extLst>
              <a:ext uri="{FF2B5EF4-FFF2-40B4-BE49-F238E27FC236}">
                <a16:creationId xmlns:a16="http://schemas.microsoft.com/office/drawing/2014/main" id="{0E53F7F1-E888-4F23-8680-7BC3A35BB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ýsledek obrázku pro otazník">
            <a:extLst>
              <a:ext uri="{FF2B5EF4-FFF2-40B4-BE49-F238E27FC236}">
                <a16:creationId xmlns:a16="http://schemas.microsoft.com/office/drawing/2014/main" id="{0892481B-6295-45B8-8952-034FCFE8E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28" y="115982"/>
            <a:ext cx="648072" cy="72137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01C455CD-EB0A-4CD3-986F-922C1C4D3DDB}"/>
              </a:ext>
            </a:extLst>
          </p:cNvPr>
          <p:cNvSpPr/>
          <p:nvPr/>
        </p:nvSpPr>
        <p:spPr>
          <a:xfrm rot="10800000" flipV="1">
            <a:off x="214312" y="2549046"/>
            <a:ext cx="90102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800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DA7E15-B81E-499A-9055-FA1B9A1A7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7199"/>
          </a:xfrm>
        </p:spPr>
        <p:txBody>
          <a:bodyPr/>
          <a:lstStyle/>
          <a:p>
            <a:pPr algn="l"/>
            <a:r>
              <a:rPr lang="cs-CZ" sz="3600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LCC domácí péče, s.r.o.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018E89-27D6-4C59-81BA-6E499F304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Bc. Iva Máchová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+420 601 572 940</a:t>
            </a: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iva.machova@lccdp.cz</a:t>
            </a:r>
            <a:endParaRPr 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https://www.facebook.com/LCC-domácí-péče</a:t>
            </a:r>
            <a:endParaRPr 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www.lccdp.cz</a:t>
            </a:r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60A8D861-41C0-4576-9A95-150B868337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Výsledek obrázku pro obrázky puzzle">
            <a:extLst>
              <a:ext uri="{FF2B5EF4-FFF2-40B4-BE49-F238E27FC236}">
                <a16:creationId xmlns:a16="http://schemas.microsoft.com/office/drawing/2014/main" id="{4E5700E8-512E-452A-982F-4E1806E7E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0487">
            <a:off x="5549467" y="1614510"/>
            <a:ext cx="2933538" cy="1704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2945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>
            <a:extLst>
              <a:ext uri="{FF2B5EF4-FFF2-40B4-BE49-F238E27FC236}">
                <a16:creationId xmlns:a16="http://schemas.microsoft.com/office/drawing/2014/main" id="{80E42429-677D-4C3E-BDFF-1954936161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5298772"/>
            <a:ext cx="9224538" cy="866531"/>
          </a:xfrm>
        </p:spPr>
        <p:txBody>
          <a:bodyPr anchor="ctr"/>
          <a:lstStyle/>
          <a:p>
            <a:pPr algn="l"/>
            <a:r>
              <a:rPr lang="cs-CZ" altLang="cs-CZ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Sociální péče o pacienta pohledem sester domácí péče</a:t>
            </a:r>
            <a:endParaRPr lang="es-ES" altLang="cs-CZ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13" name="Rectangle 165">
            <a:extLst>
              <a:ext uri="{FF2B5EF4-FFF2-40B4-BE49-F238E27FC236}">
                <a16:creationId xmlns:a16="http://schemas.microsoft.com/office/drawing/2014/main" id="{1AAA82F4-AA60-4D02-922F-0B9639DD70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20" y="6165304"/>
            <a:ext cx="5483239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cs-CZ" altLang="cs-CZ" sz="2000" dirty="0">
                <a:solidFill>
                  <a:schemeClr val="accent1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Konference HUMANITAS 2019_VŠPJ</a:t>
            </a:r>
            <a:endParaRPr lang="es-ES" altLang="cs-CZ" sz="2000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Výsledek obrázku pro obrázky puzzle">
            <a:extLst>
              <a:ext uri="{FF2B5EF4-FFF2-40B4-BE49-F238E27FC236}">
                <a16:creationId xmlns:a16="http://schemas.microsoft.com/office/drawing/2014/main" id="{D2F8E8E9-4D11-4270-8D38-6A17F0EE0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60487">
            <a:off x="3978733" y="1086800"/>
            <a:ext cx="4557678" cy="264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Výsledek obrázku pro lcc domácí péče logo">
            <a:extLst>
              <a:ext uri="{FF2B5EF4-FFF2-40B4-BE49-F238E27FC236}">
                <a16:creationId xmlns:a16="http://schemas.microsoft.com/office/drawing/2014/main" id="{0E53F7F1-E888-4F23-8680-7BC3A35BBC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154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D0A9F31B-3A9D-4521-9CB0-C9F54C196D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6368" y="188640"/>
            <a:ext cx="8430108" cy="674646"/>
          </a:xfrm>
        </p:spPr>
        <p:txBody>
          <a:bodyPr>
            <a:noAutofit/>
          </a:bodyPr>
          <a:lstStyle/>
          <a:p>
            <a:pPr algn="l"/>
            <a:r>
              <a:rPr lang="cs-CZ" altLang="cs-CZ" sz="3600" b="1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BAKALÁŘSKÁ PRÁCE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ABA054DB-7A05-4957-9EAC-B70F8458B0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6368" y="1074947"/>
            <a:ext cx="8291264" cy="4586301"/>
          </a:xfrm>
        </p:spPr>
        <p:txBody>
          <a:bodyPr/>
          <a:lstStyle/>
          <a:p>
            <a:pPr marL="0" indent="0"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Vedoucí bakalářské práce: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Mgr. Markéta Dubnová, PhD.</a:t>
            </a:r>
          </a:p>
          <a:p>
            <a:pPr marL="0" indent="0">
              <a:buNone/>
            </a:pPr>
            <a:endParaRPr lang="cs-CZ" sz="2400" b="1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Oponent bakalářské práce:</a:t>
            </a:r>
            <a:r>
              <a:rPr lang="cs-CZ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Mgr. Marcela Křivánková</a:t>
            </a:r>
          </a:p>
          <a:p>
            <a:pPr marL="0" indent="0">
              <a:buNone/>
            </a:pPr>
            <a:endParaRPr lang="cs-CZ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Autor:	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	</a:t>
            </a:r>
            <a:r>
              <a:rPr lang="cs-CZ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Iva Máchová</a:t>
            </a:r>
          </a:p>
          <a:p>
            <a:pPr marL="0" indent="0">
              <a:buNone/>
            </a:pPr>
            <a:endParaRPr lang="cs-CZ" sz="2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Rok: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				</a:t>
            </a:r>
            <a:r>
              <a:rPr lang="cs-CZ" sz="24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2019</a:t>
            </a:r>
          </a:p>
          <a:p>
            <a:endParaRPr lang="cs-CZ" altLang="cs-CZ" dirty="0"/>
          </a:p>
        </p:txBody>
      </p:sp>
      <p:pic>
        <p:nvPicPr>
          <p:cNvPr id="5" name="Picture 6" descr="Výsledek obrázku pro lcc domácí péče logo">
            <a:extLst>
              <a:ext uri="{FF2B5EF4-FFF2-40B4-BE49-F238E27FC236}">
                <a16:creationId xmlns:a16="http://schemas.microsoft.com/office/drawing/2014/main" id="{449FEC85-4E5C-4E56-AE67-94729D21F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DB232186-1B04-4843-9BAF-2B08B28DAC69}"/>
              </a:ext>
            </a:extLst>
          </p:cNvPr>
          <p:cNvSpPr/>
          <p:nvPr/>
        </p:nvSpPr>
        <p:spPr>
          <a:xfrm>
            <a:off x="107505" y="1628800"/>
            <a:ext cx="874897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5BCD1EB9-B11A-4A32-A778-497BED15C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-6610"/>
            <a:ext cx="8229600" cy="1124743"/>
          </a:xfrm>
        </p:spPr>
        <p:txBody>
          <a:bodyPr/>
          <a:lstStyle/>
          <a:p>
            <a:pPr algn="l"/>
            <a:r>
              <a:rPr lang="cs-CZ" altLang="cs-CZ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CÍL VÝZKUMU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EAF1E59D-F261-415F-AD70-164D42618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340768"/>
            <a:ext cx="8291512" cy="4829906"/>
          </a:xfrm>
        </p:spPr>
        <p:txBody>
          <a:bodyPr/>
          <a:lstStyle/>
          <a:p>
            <a:pPr marL="0" indent="0" algn="just">
              <a:buNone/>
            </a:pPr>
            <a:endParaRPr lang="cs-CZ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Zjistit, 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zda sestry domácí péče okresu Kutná Hora           a Kolín,  registrují u pacientů potřeby v sociální oblasti, jak postupují v případě, že pacient sociální péči a služby potřebuje a zda považují sociálního pracovníka              za důležitou součást multidisciplinárního týmu.  </a:t>
            </a:r>
          </a:p>
          <a:p>
            <a:endParaRPr lang="cs-CZ" altLang="cs-CZ" dirty="0"/>
          </a:p>
        </p:txBody>
      </p:sp>
      <p:pic>
        <p:nvPicPr>
          <p:cNvPr id="10" name="Picture 6" descr="Výsledek obrázku pro lcc domácí péče logo">
            <a:extLst>
              <a:ext uri="{FF2B5EF4-FFF2-40B4-BE49-F238E27FC236}">
                <a16:creationId xmlns:a16="http://schemas.microsoft.com/office/drawing/2014/main" id="{6ADADB09-AA2C-42D3-8020-270E5C332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599B749-A049-4F20-84FD-5CD1E001D7F8}"/>
              </a:ext>
            </a:extLst>
          </p:cNvPr>
          <p:cNvSpPr/>
          <p:nvPr/>
        </p:nvSpPr>
        <p:spPr>
          <a:xfrm>
            <a:off x="230832" y="3428999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72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CC2BFAC0-AA00-4CA6-AA00-93FF487F2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647799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PRAKTICKÁ ČÁST - METODOLOGIE</a:t>
            </a: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FFED747-D436-48A0-89C7-2F081F51D2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indent="0">
              <a:buNone/>
            </a:pPr>
            <a:endParaRPr lang="cs-CZ" sz="2400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Lokalizace</a:t>
            </a:r>
            <a:r>
              <a:rPr lang="cs-CZ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ORP Kutná Hora, ORP Kolín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Respondentky:</a:t>
            </a:r>
            <a:r>
              <a:rPr lang="cs-CZ" sz="28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Sestry domácí péče /PP, DPP/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</a:t>
            </a:r>
            <a:r>
              <a:rPr lang="cs-CZ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a:</a:t>
            </a:r>
            <a:r>
              <a:rPr lang="cs-CZ" sz="28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Kvalitativní výzkum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Nástroj:</a:t>
            </a:r>
            <a:r>
              <a:rPr lang="cs-CZ" sz="28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Polostrukturovaný rozhovor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Metoda analýzy:</a:t>
            </a:r>
            <a:r>
              <a:rPr lang="cs-CZ" sz="2800" dirty="0">
                <a:solidFill>
                  <a:srgbClr val="422C1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Metoda vytváření trsů</a:t>
            </a: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4" name="Picture 6" descr="Výsledek obrázku pro lcc domácí péče logo">
            <a:extLst>
              <a:ext uri="{FF2B5EF4-FFF2-40B4-BE49-F238E27FC236}">
                <a16:creationId xmlns:a16="http://schemas.microsoft.com/office/drawing/2014/main" id="{19F7F40C-5309-46CC-9590-A3722EFF1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536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5BCD1EB9-B11A-4A32-A778-497BED15C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4168" y="0"/>
            <a:ext cx="8229600" cy="1124743"/>
          </a:xfrm>
        </p:spPr>
        <p:txBody>
          <a:bodyPr/>
          <a:lstStyle/>
          <a:p>
            <a:pPr algn="l"/>
            <a:r>
              <a:rPr lang="cs-CZ" altLang="cs-CZ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VZOREK RESPONDENTEK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EAF1E59D-F261-415F-AD70-164D42618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816923"/>
            <a:ext cx="8517879" cy="5333962"/>
          </a:xfrm>
        </p:spPr>
        <p:txBody>
          <a:bodyPr/>
          <a:lstStyle/>
          <a:p>
            <a:pPr marL="0" indent="0" algn="just">
              <a:buNone/>
            </a:pPr>
            <a:endParaRPr lang="cs-CZ" sz="1100" b="1" dirty="0"/>
          </a:p>
          <a:p>
            <a:pPr marL="0" indent="0" algn="just">
              <a:buNone/>
            </a:pPr>
            <a:endParaRPr lang="cs-CZ" sz="1100" b="1" dirty="0"/>
          </a:p>
          <a:p>
            <a:pPr marL="0" indent="0" algn="just">
              <a:buNone/>
            </a:pPr>
            <a:r>
              <a:rPr lang="cs-CZ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Tabulka 1 – Vybraný vzorek respondentek výzkumu</a:t>
            </a:r>
          </a:p>
          <a:p>
            <a:pPr marL="0" indent="0" algn="just">
              <a:buNone/>
            </a:pPr>
            <a:endParaRPr lang="cs-CZ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pPr marL="0" indent="0">
              <a:buNone/>
            </a:pPr>
            <a:endParaRPr lang="cs-CZ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Zdroj: (vlastní zpracování, 2019)</a:t>
            </a:r>
          </a:p>
          <a:p>
            <a:endParaRPr lang="cs-CZ" altLang="cs-CZ" dirty="0"/>
          </a:p>
        </p:txBody>
      </p:sp>
      <p:pic>
        <p:nvPicPr>
          <p:cNvPr id="10" name="Picture 6" descr="Výsledek obrázku pro lcc domácí péče logo">
            <a:extLst>
              <a:ext uri="{FF2B5EF4-FFF2-40B4-BE49-F238E27FC236}">
                <a16:creationId xmlns:a16="http://schemas.microsoft.com/office/drawing/2014/main" id="{6ADADB09-AA2C-42D3-8020-270E5C332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599B749-A049-4F20-84FD-5CD1E001D7F8}"/>
              </a:ext>
            </a:extLst>
          </p:cNvPr>
          <p:cNvSpPr/>
          <p:nvPr/>
        </p:nvSpPr>
        <p:spPr>
          <a:xfrm>
            <a:off x="230832" y="3428999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2EC2EA2-CD43-4725-BFDC-D53FDBFB3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875778"/>
              </p:ext>
            </p:extLst>
          </p:nvPr>
        </p:nvGraphicFramePr>
        <p:xfrm>
          <a:off x="467544" y="1556792"/>
          <a:ext cx="8281168" cy="3926231"/>
        </p:xfrm>
        <a:graphic>
          <a:graphicData uri="http://schemas.openxmlformats.org/drawingml/2006/table">
            <a:tbl>
              <a:tblPr firstRow="1" firstCol="1" bandRow="1"/>
              <a:tblGrid>
                <a:gridCol w="1492102">
                  <a:extLst>
                    <a:ext uri="{9D8B030D-6E8A-4147-A177-3AD203B41FA5}">
                      <a16:colId xmlns:a16="http://schemas.microsoft.com/office/drawing/2014/main" val="1602335480"/>
                    </a:ext>
                  </a:extLst>
                </a:gridCol>
                <a:gridCol w="569888">
                  <a:extLst>
                    <a:ext uri="{9D8B030D-6E8A-4147-A177-3AD203B41FA5}">
                      <a16:colId xmlns:a16="http://schemas.microsoft.com/office/drawing/2014/main" val="2068323939"/>
                    </a:ext>
                  </a:extLst>
                </a:gridCol>
                <a:gridCol w="1036033">
                  <a:extLst>
                    <a:ext uri="{9D8B030D-6E8A-4147-A177-3AD203B41FA5}">
                      <a16:colId xmlns:a16="http://schemas.microsoft.com/office/drawing/2014/main" val="3240964650"/>
                    </a:ext>
                  </a:extLst>
                </a:gridCol>
                <a:gridCol w="1483593">
                  <a:extLst>
                    <a:ext uri="{9D8B030D-6E8A-4147-A177-3AD203B41FA5}">
                      <a16:colId xmlns:a16="http://schemas.microsoft.com/office/drawing/2014/main" val="3372051005"/>
                    </a:ext>
                  </a:extLst>
                </a:gridCol>
                <a:gridCol w="1015193">
                  <a:extLst>
                    <a:ext uri="{9D8B030D-6E8A-4147-A177-3AD203B41FA5}">
                      <a16:colId xmlns:a16="http://schemas.microsoft.com/office/drawing/2014/main" val="2105082427"/>
                    </a:ext>
                  </a:extLst>
                </a:gridCol>
                <a:gridCol w="1027928">
                  <a:extLst>
                    <a:ext uri="{9D8B030D-6E8A-4147-A177-3AD203B41FA5}">
                      <a16:colId xmlns:a16="http://schemas.microsoft.com/office/drawing/2014/main" val="4071355828"/>
                    </a:ext>
                  </a:extLst>
                </a:gridCol>
                <a:gridCol w="1656431">
                  <a:extLst>
                    <a:ext uri="{9D8B030D-6E8A-4147-A177-3AD203B41FA5}">
                      <a16:colId xmlns:a16="http://schemas.microsoft.com/office/drawing/2014/main" val="1335418382"/>
                    </a:ext>
                  </a:extLst>
                </a:gridCol>
              </a:tblGrid>
              <a:tr h="855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Respondentky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Věk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Vzdělání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Délka praxe ve zdravotnictví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Délka praxe v DP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Pracovní poměr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Pracovní zařazení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378357"/>
                  </a:ext>
                </a:extLst>
              </a:tr>
              <a:tr h="641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VOŠ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roky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roky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 a koordinátorka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217221"/>
                  </a:ext>
                </a:extLst>
              </a:tr>
              <a:tr h="5588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2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 měsíců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 a staniční sestra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388891"/>
                  </a:ext>
                </a:extLst>
              </a:tr>
              <a:tr h="4372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3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03408"/>
                  </a:ext>
                </a:extLst>
              </a:tr>
              <a:tr h="4372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4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roky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622871"/>
                  </a:ext>
                </a:extLst>
              </a:tr>
              <a:tr h="4372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5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 roky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02070"/>
                  </a:ext>
                </a:extLst>
              </a:tr>
              <a:tr h="5588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SDP 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SŠ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 let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PP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VS a vrchní sestra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040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8278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5BCD1EB9-B11A-4A32-A778-497BED15C3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4168" y="0"/>
            <a:ext cx="8229600" cy="1124743"/>
          </a:xfrm>
        </p:spPr>
        <p:txBody>
          <a:bodyPr/>
          <a:lstStyle/>
          <a:p>
            <a:pPr algn="l"/>
            <a:r>
              <a:rPr lang="cs-CZ" altLang="cs-CZ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VZOREK AGENTUR DOMÁCÍ PÉČE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EAF1E59D-F261-415F-AD70-164D42618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816923"/>
            <a:ext cx="8517879" cy="5333962"/>
          </a:xfrm>
        </p:spPr>
        <p:txBody>
          <a:bodyPr/>
          <a:lstStyle/>
          <a:p>
            <a:pPr marL="0" indent="0" algn="just">
              <a:buNone/>
            </a:pPr>
            <a:endParaRPr lang="cs-CZ" sz="1100" b="1" dirty="0"/>
          </a:p>
          <a:p>
            <a:pPr marL="0" indent="0" algn="just">
              <a:buNone/>
            </a:pPr>
            <a:endParaRPr lang="cs-CZ" sz="1100" b="1" dirty="0"/>
          </a:p>
          <a:p>
            <a:pPr algn="just">
              <a:buFontTx/>
              <a:buChar char="-"/>
            </a:pPr>
            <a:endParaRPr lang="cs-CZ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soukromá </a:t>
            </a:r>
            <a:r>
              <a:rPr lang="cs-CZ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domácí péče</a:t>
            </a:r>
          </a:p>
          <a:p>
            <a:pPr marL="0" indent="0" algn="just">
              <a:buNone/>
            </a:pPr>
            <a:endParaRPr lang="cs-CZ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soukromá </a:t>
            </a:r>
            <a:r>
              <a:rPr lang="cs-CZ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domácí péče a zároveň registrovaná terénní 		          sociální služba</a:t>
            </a:r>
          </a:p>
          <a:p>
            <a:pPr marL="0" indent="0" algn="just">
              <a:buNone/>
            </a:pP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nemocniční </a:t>
            </a:r>
            <a:r>
              <a:rPr lang="cs-CZ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domácí péče</a:t>
            </a:r>
          </a:p>
          <a:p>
            <a:pPr marL="0" indent="0" algn="just">
              <a:buNone/>
            </a:pPr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oblastní spolek </a:t>
            </a:r>
            <a:r>
              <a:rPr lang="cs-CZ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domácí péče</a:t>
            </a:r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pPr marL="0" indent="0">
              <a:buNone/>
            </a:pPr>
            <a:endParaRPr lang="cs-CZ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dirty="0"/>
          </a:p>
        </p:txBody>
      </p:sp>
      <p:pic>
        <p:nvPicPr>
          <p:cNvPr id="10" name="Picture 6" descr="Výsledek obrázku pro lcc domácí péče logo">
            <a:extLst>
              <a:ext uri="{FF2B5EF4-FFF2-40B4-BE49-F238E27FC236}">
                <a16:creationId xmlns:a16="http://schemas.microsoft.com/office/drawing/2014/main" id="{6ADADB09-AA2C-42D3-8020-270E5C3323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725" y="6309320"/>
            <a:ext cx="1013813" cy="6746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>
            <a:extLst>
              <a:ext uri="{FF2B5EF4-FFF2-40B4-BE49-F238E27FC236}">
                <a16:creationId xmlns:a16="http://schemas.microsoft.com/office/drawing/2014/main" id="{4599B749-A049-4F20-84FD-5CD1E001D7F8}"/>
              </a:ext>
            </a:extLst>
          </p:cNvPr>
          <p:cNvSpPr/>
          <p:nvPr/>
        </p:nvSpPr>
        <p:spPr>
          <a:xfrm>
            <a:off x="230832" y="3428999"/>
            <a:ext cx="82296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altLang="cs-CZ" dirty="0">
              <a:solidFill>
                <a:schemeClr val="accent1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4267350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2200</TotalTime>
  <Words>829</Words>
  <Application>Microsoft Office PowerPoint</Application>
  <PresentationFormat>Předvádění na obrazovce (4:3)</PresentationFormat>
  <Paragraphs>312</Paragraphs>
  <Slides>30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6" baseType="lpstr">
      <vt:lpstr>Arial</vt:lpstr>
      <vt:lpstr>Calibri</vt:lpstr>
      <vt:lpstr>Noto Sans</vt:lpstr>
      <vt:lpstr>Times New Roman</vt:lpstr>
      <vt:lpstr>Wingdings</vt:lpstr>
      <vt:lpstr>Diseño predeterminado</vt:lpstr>
      <vt:lpstr>Bc. Iva Máchová, konference HUMANITAS 2019</vt:lpstr>
      <vt:lpstr>Jednatelka a ředitelka   Společnosti LCC domácí péče, s.r.o.</vt:lpstr>
      <vt:lpstr>Výzkumník, který Vás provede a seznámí s výsledky  kvalitativního výzkumu bakalářské práce</vt:lpstr>
      <vt:lpstr>Sociální péče o pacienta pohledem sester domácí péče</vt:lpstr>
      <vt:lpstr>BAKALÁŘSKÁ PRÁCE</vt:lpstr>
      <vt:lpstr>CÍL VÝZKUMU</vt:lpstr>
      <vt:lpstr>PRAKTICKÁ ČÁST - METODOLOGIE</vt:lpstr>
      <vt:lpstr>VZOREK RESPONDENTEK</vt:lpstr>
      <vt:lpstr>VZOREK AGENTUR DOMÁCÍ PÉČE</vt:lpstr>
      <vt:lpstr>VÝZKUMNÉ OTÁZKY</vt:lpstr>
      <vt:lpstr>DVO 1: Registrují sestry u svých pacientů potřeby      v sociální oblasti ?</vt:lpstr>
      <vt:lpstr>INTERPRETACE DAT – DVO 1</vt:lpstr>
      <vt:lpstr>INTERPRETACE DAT – DVO 1</vt:lpstr>
      <vt:lpstr>INTERPRETACE DAT – DVO 1</vt:lpstr>
      <vt:lpstr>INTERPRETACE DAT – DVO 1</vt:lpstr>
      <vt:lpstr>DVO 2: Jakým způsobem postupují sestry domácí péče v případě, že u pacienta registrují neuspokojené potřeby v sociální oblasti?</vt:lpstr>
      <vt:lpstr>INTERPRETACE DAT – DVO 2</vt:lpstr>
      <vt:lpstr>INTERPRETACE DAT – DVO 2</vt:lpstr>
      <vt:lpstr>INTERPRETACE DAT – DVO 2</vt:lpstr>
      <vt:lpstr>INTERPRETACE DAT – DVO 2</vt:lpstr>
      <vt:lpstr>INTERPRETACE DAT – DVO 2</vt:lpstr>
      <vt:lpstr>INTERPRETACE DAT – DVO 2</vt:lpstr>
      <vt:lpstr>INTERPRETACE DAT – DVO 2</vt:lpstr>
      <vt:lpstr>DVO 3: Považují sestry domácí péče sociálního pracovníka za důležitou součást multidisciplinárního týmu?</vt:lpstr>
      <vt:lpstr>INTERPRETACE DAT – DVO 3</vt:lpstr>
      <vt:lpstr>INTERPRETACE DAT – DVO 3</vt:lpstr>
      <vt:lpstr>Prezentace aplikace PowerPoint</vt:lpstr>
      <vt:lpstr>JAK TO VIDÍTE VY ??</vt:lpstr>
      <vt:lpstr> DĚKUJI ZA POZORNOST</vt:lpstr>
      <vt:lpstr>LCC domácí péče, s.r.o.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Obhajoba bakalářské práce</dc:title>
  <dc:creator>Máchová Iva</dc:creator>
  <cp:lastModifiedBy>Máchová, Iva</cp:lastModifiedBy>
  <cp:revision>140</cp:revision>
  <dcterms:created xsi:type="dcterms:W3CDTF">2019-05-24T20:14:58Z</dcterms:created>
  <dcterms:modified xsi:type="dcterms:W3CDTF">2019-10-16T04:06:43Z</dcterms:modified>
</cp:coreProperties>
</file>