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1" r:id="rId3"/>
    <p:sldId id="267" r:id="rId4"/>
    <p:sldId id="272" r:id="rId5"/>
    <p:sldId id="273" r:id="rId6"/>
    <p:sldId id="259" r:id="rId7"/>
    <p:sldId id="269" r:id="rId8"/>
    <p:sldId id="260" r:id="rId9"/>
    <p:sldId id="262" r:id="rId10"/>
    <p:sldId id="261" r:id="rId11"/>
    <p:sldId id="263" r:id="rId12"/>
    <p:sldId id="264" r:id="rId13"/>
    <p:sldId id="265" r:id="rId14"/>
    <p:sldId id="266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5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2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8CB430-C4F5-4222-A379-00C553CB059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20E346-0B01-4521-B55C-E84C3636A46D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Medikační pochybení je jednou z nejčastějších příčin vzniku komplikací nebo úmrtí pacientů ve zdravotnickém zařízení.</a:t>
          </a:r>
          <a:endParaRPr lang="en-US"/>
        </a:p>
      </dgm:t>
    </dgm:pt>
    <dgm:pt modelId="{AC596948-D650-487E-AACF-29B74C2F328F}" type="parTrans" cxnId="{F68CDB6F-E28B-4229-A5B6-6C2DEDC80387}">
      <dgm:prSet/>
      <dgm:spPr/>
      <dgm:t>
        <a:bodyPr/>
        <a:lstStyle/>
        <a:p>
          <a:endParaRPr lang="en-US"/>
        </a:p>
      </dgm:t>
    </dgm:pt>
    <dgm:pt modelId="{D4998D81-EE80-426A-BB75-C1EAB80BACF6}" type="sibTrans" cxnId="{F68CDB6F-E28B-4229-A5B6-6C2DEDC80387}">
      <dgm:prSet/>
      <dgm:spPr/>
      <dgm:t>
        <a:bodyPr/>
        <a:lstStyle/>
        <a:p>
          <a:endParaRPr lang="en-US"/>
        </a:p>
      </dgm:t>
    </dgm:pt>
    <dgm:pt modelId="{B3B60F64-BA25-4DCD-916A-ECC129457DB1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Známé faktory se obecně rozdělují do čtyř skupin – lidský faktor, intervence, technický faktor a systém. </a:t>
          </a:r>
          <a:endParaRPr lang="en-US"/>
        </a:p>
      </dgm:t>
    </dgm:pt>
    <dgm:pt modelId="{7804AEFC-EA27-47B2-B18A-A8CCD77544B5}" type="parTrans" cxnId="{DCA56ED4-2E6A-4406-9F4E-E68DD0335950}">
      <dgm:prSet/>
      <dgm:spPr/>
      <dgm:t>
        <a:bodyPr/>
        <a:lstStyle/>
        <a:p>
          <a:endParaRPr lang="en-US"/>
        </a:p>
      </dgm:t>
    </dgm:pt>
    <dgm:pt modelId="{DB86B0DA-BD9B-455F-BB02-55FCA1710D96}" type="sibTrans" cxnId="{DCA56ED4-2E6A-4406-9F4E-E68DD0335950}">
      <dgm:prSet/>
      <dgm:spPr/>
      <dgm:t>
        <a:bodyPr/>
        <a:lstStyle/>
        <a:p>
          <a:endParaRPr lang="en-US"/>
        </a:p>
      </dgm:t>
    </dgm:pt>
    <dgm:pt modelId="{5A20E869-3DFD-4AC6-AD52-EED1D911CCD2}" type="pres">
      <dgm:prSet presAssocID="{2A8CB430-C4F5-4222-A379-00C553CB059E}" presName="root" presStyleCnt="0">
        <dgm:presLayoutVars>
          <dgm:dir/>
          <dgm:resizeHandles val="exact"/>
        </dgm:presLayoutVars>
      </dgm:prSet>
      <dgm:spPr/>
    </dgm:pt>
    <dgm:pt modelId="{A49FC63F-AE13-4F9A-A8B0-8544AA9FE112}" type="pres">
      <dgm:prSet presAssocID="{D420E346-0B01-4521-B55C-E84C3636A46D}" presName="compNode" presStyleCnt="0"/>
      <dgm:spPr/>
    </dgm:pt>
    <dgm:pt modelId="{6016F8C9-6564-418E-9307-6E5F6C973611}" type="pres">
      <dgm:prSet presAssocID="{D420E346-0B01-4521-B55C-E84C3636A46D}" presName="bgRect" presStyleLbl="bgShp" presStyleIdx="0" presStyleCnt="2"/>
      <dgm:spPr/>
    </dgm:pt>
    <dgm:pt modelId="{AA80AFD8-43B3-44DC-9506-1FC53A08E819}" type="pres">
      <dgm:prSet presAssocID="{D420E346-0B01-4521-B55C-E84C3636A46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arování"/>
        </a:ext>
      </dgm:extLst>
    </dgm:pt>
    <dgm:pt modelId="{2555DB72-2207-4CB7-A77D-21C1CA9D9170}" type="pres">
      <dgm:prSet presAssocID="{D420E346-0B01-4521-B55C-E84C3636A46D}" presName="spaceRect" presStyleCnt="0"/>
      <dgm:spPr/>
    </dgm:pt>
    <dgm:pt modelId="{DE52DFF7-F439-4055-8512-AD4662740935}" type="pres">
      <dgm:prSet presAssocID="{D420E346-0B01-4521-B55C-E84C3636A46D}" presName="parTx" presStyleLbl="revTx" presStyleIdx="0" presStyleCnt="2">
        <dgm:presLayoutVars>
          <dgm:chMax val="0"/>
          <dgm:chPref val="0"/>
        </dgm:presLayoutVars>
      </dgm:prSet>
      <dgm:spPr/>
    </dgm:pt>
    <dgm:pt modelId="{47BCFBC9-A460-48C7-B875-D1A286ED8474}" type="pres">
      <dgm:prSet presAssocID="{D4998D81-EE80-426A-BB75-C1EAB80BACF6}" presName="sibTrans" presStyleCnt="0"/>
      <dgm:spPr/>
    </dgm:pt>
    <dgm:pt modelId="{57C5CD2D-B34D-4F49-A025-ECE5FCF3F5D0}" type="pres">
      <dgm:prSet presAssocID="{B3B60F64-BA25-4DCD-916A-ECC129457DB1}" presName="compNode" presStyleCnt="0"/>
      <dgm:spPr/>
    </dgm:pt>
    <dgm:pt modelId="{ED0BA844-0736-4E69-B0E1-3DDC86E6EFD9}" type="pres">
      <dgm:prSet presAssocID="{B3B60F64-BA25-4DCD-916A-ECC129457DB1}" presName="bgRect" presStyleLbl="bgShp" presStyleIdx="1" presStyleCnt="2"/>
      <dgm:spPr/>
    </dgm:pt>
    <dgm:pt modelId="{9DAF56F2-96FD-48F2-93D9-1D95C16F3627}" type="pres">
      <dgm:prSet presAssocID="{B3B60F64-BA25-4DCD-916A-ECC129457DB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řipojení"/>
        </a:ext>
      </dgm:extLst>
    </dgm:pt>
    <dgm:pt modelId="{FC09669A-61B3-40FD-A92A-341F9A272E09}" type="pres">
      <dgm:prSet presAssocID="{B3B60F64-BA25-4DCD-916A-ECC129457DB1}" presName="spaceRect" presStyleCnt="0"/>
      <dgm:spPr/>
    </dgm:pt>
    <dgm:pt modelId="{299FE79E-4AED-44B1-8D94-6A448F96B8A5}" type="pres">
      <dgm:prSet presAssocID="{B3B60F64-BA25-4DCD-916A-ECC129457DB1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37E9A29-18C6-4B5F-A16A-1924D560C8F3}" type="presOf" srcId="{B3B60F64-BA25-4DCD-916A-ECC129457DB1}" destId="{299FE79E-4AED-44B1-8D94-6A448F96B8A5}" srcOrd="0" destOrd="0" presId="urn:microsoft.com/office/officeart/2018/2/layout/IconVerticalSolidList"/>
    <dgm:cxn modelId="{F68CDB6F-E28B-4229-A5B6-6C2DEDC80387}" srcId="{2A8CB430-C4F5-4222-A379-00C553CB059E}" destId="{D420E346-0B01-4521-B55C-E84C3636A46D}" srcOrd="0" destOrd="0" parTransId="{AC596948-D650-487E-AACF-29B74C2F328F}" sibTransId="{D4998D81-EE80-426A-BB75-C1EAB80BACF6}"/>
    <dgm:cxn modelId="{45DE0B85-C33B-48AB-B760-80BDC2E8F38D}" type="presOf" srcId="{D420E346-0B01-4521-B55C-E84C3636A46D}" destId="{DE52DFF7-F439-4055-8512-AD4662740935}" srcOrd="0" destOrd="0" presId="urn:microsoft.com/office/officeart/2018/2/layout/IconVerticalSolidList"/>
    <dgm:cxn modelId="{01DE9F92-21F0-4467-BA72-81844D6B582A}" type="presOf" srcId="{2A8CB430-C4F5-4222-A379-00C553CB059E}" destId="{5A20E869-3DFD-4AC6-AD52-EED1D911CCD2}" srcOrd="0" destOrd="0" presId="urn:microsoft.com/office/officeart/2018/2/layout/IconVerticalSolidList"/>
    <dgm:cxn modelId="{DCA56ED4-2E6A-4406-9F4E-E68DD0335950}" srcId="{2A8CB430-C4F5-4222-A379-00C553CB059E}" destId="{B3B60F64-BA25-4DCD-916A-ECC129457DB1}" srcOrd="1" destOrd="0" parTransId="{7804AEFC-EA27-47B2-B18A-A8CCD77544B5}" sibTransId="{DB86B0DA-BD9B-455F-BB02-55FCA1710D96}"/>
    <dgm:cxn modelId="{EC14E97A-B557-4C36-AAFE-95D5407EF925}" type="presParOf" srcId="{5A20E869-3DFD-4AC6-AD52-EED1D911CCD2}" destId="{A49FC63F-AE13-4F9A-A8B0-8544AA9FE112}" srcOrd="0" destOrd="0" presId="urn:microsoft.com/office/officeart/2018/2/layout/IconVerticalSolidList"/>
    <dgm:cxn modelId="{2A1348D7-F7E9-41D4-A1E3-932905FEE2FA}" type="presParOf" srcId="{A49FC63F-AE13-4F9A-A8B0-8544AA9FE112}" destId="{6016F8C9-6564-418E-9307-6E5F6C973611}" srcOrd="0" destOrd="0" presId="urn:microsoft.com/office/officeart/2018/2/layout/IconVerticalSolidList"/>
    <dgm:cxn modelId="{CA735432-60C9-488D-8B9C-C1ED0BC46BF2}" type="presParOf" srcId="{A49FC63F-AE13-4F9A-A8B0-8544AA9FE112}" destId="{AA80AFD8-43B3-44DC-9506-1FC53A08E819}" srcOrd="1" destOrd="0" presId="urn:microsoft.com/office/officeart/2018/2/layout/IconVerticalSolidList"/>
    <dgm:cxn modelId="{23433A59-E6B3-4DC5-B720-945B8184C1F6}" type="presParOf" srcId="{A49FC63F-AE13-4F9A-A8B0-8544AA9FE112}" destId="{2555DB72-2207-4CB7-A77D-21C1CA9D9170}" srcOrd="2" destOrd="0" presId="urn:microsoft.com/office/officeart/2018/2/layout/IconVerticalSolidList"/>
    <dgm:cxn modelId="{0A526121-5E77-4789-9D56-59C0EC8CF759}" type="presParOf" srcId="{A49FC63F-AE13-4F9A-A8B0-8544AA9FE112}" destId="{DE52DFF7-F439-4055-8512-AD4662740935}" srcOrd="3" destOrd="0" presId="urn:microsoft.com/office/officeart/2018/2/layout/IconVerticalSolidList"/>
    <dgm:cxn modelId="{B6E30EFB-497B-4847-80B3-76AD954BF2E0}" type="presParOf" srcId="{5A20E869-3DFD-4AC6-AD52-EED1D911CCD2}" destId="{47BCFBC9-A460-48C7-B875-D1A286ED8474}" srcOrd="1" destOrd="0" presId="urn:microsoft.com/office/officeart/2018/2/layout/IconVerticalSolidList"/>
    <dgm:cxn modelId="{8EC81132-EE86-457B-B06B-810D9C2D1147}" type="presParOf" srcId="{5A20E869-3DFD-4AC6-AD52-EED1D911CCD2}" destId="{57C5CD2D-B34D-4F49-A025-ECE5FCF3F5D0}" srcOrd="2" destOrd="0" presId="urn:microsoft.com/office/officeart/2018/2/layout/IconVerticalSolidList"/>
    <dgm:cxn modelId="{593B257C-7BE8-4480-ACF4-5ADA603A4079}" type="presParOf" srcId="{57C5CD2D-B34D-4F49-A025-ECE5FCF3F5D0}" destId="{ED0BA844-0736-4E69-B0E1-3DDC86E6EFD9}" srcOrd="0" destOrd="0" presId="urn:microsoft.com/office/officeart/2018/2/layout/IconVerticalSolidList"/>
    <dgm:cxn modelId="{102B15D7-48DE-46DF-A592-2F57A0AD2EFD}" type="presParOf" srcId="{57C5CD2D-B34D-4F49-A025-ECE5FCF3F5D0}" destId="{9DAF56F2-96FD-48F2-93D9-1D95C16F3627}" srcOrd="1" destOrd="0" presId="urn:microsoft.com/office/officeart/2018/2/layout/IconVerticalSolidList"/>
    <dgm:cxn modelId="{71AFF37B-A0D2-4D61-914D-9C718F5E1D86}" type="presParOf" srcId="{57C5CD2D-B34D-4F49-A025-ECE5FCF3F5D0}" destId="{FC09669A-61B3-40FD-A92A-341F9A272E09}" srcOrd="2" destOrd="0" presId="urn:microsoft.com/office/officeart/2018/2/layout/IconVerticalSolidList"/>
    <dgm:cxn modelId="{9E27E4D9-9FDD-4841-8AA9-FFE2B2B28805}" type="presParOf" srcId="{57C5CD2D-B34D-4F49-A025-ECE5FCF3F5D0}" destId="{299FE79E-4AED-44B1-8D94-6A448F96B8A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1B7761-BC20-49BE-AF03-646BCB242414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F7E541E-FF96-4EFD-88ED-13DFED17F0B5}">
      <dgm:prSet/>
      <dgm:spPr/>
      <dgm:t>
        <a:bodyPr/>
        <a:lstStyle/>
        <a:p>
          <a:r>
            <a:rPr lang="cs-CZ"/>
            <a:t>Bylo zjištěno, že vždy hraje roli lidský faktor, často podpořen špatně nastaveným systémem. Nejvíce se chybuje v  dokumentování, technice podání léčivého přípravku nebo záměně pacienta. </a:t>
          </a:r>
          <a:endParaRPr lang="en-US"/>
        </a:p>
      </dgm:t>
    </dgm:pt>
    <dgm:pt modelId="{D9A5F7F6-1652-40CD-A19A-7D28A1B13CDA}" type="parTrans" cxnId="{BF37CF30-AA45-43AB-9A80-C97B8CE258CF}">
      <dgm:prSet/>
      <dgm:spPr/>
      <dgm:t>
        <a:bodyPr/>
        <a:lstStyle/>
        <a:p>
          <a:endParaRPr lang="en-US"/>
        </a:p>
      </dgm:t>
    </dgm:pt>
    <dgm:pt modelId="{1BDDDA46-4737-4943-A72C-1A3C443CFB88}" type="sibTrans" cxnId="{BF37CF30-AA45-43AB-9A80-C97B8CE258CF}">
      <dgm:prSet/>
      <dgm:spPr/>
      <dgm:t>
        <a:bodyPr/>
        <a:lstStyle/>
        <a:p>
          <a:endParaRPr lang="en-US"/>
        </a:p>
      </dgm:t>
    </dgm:pt>
    <dgm:pt modelId="{750DC4FB-070B-41AB-8AEB-37E70198D605}">
      <dgm:prSet/>
      <dgm:spPr/>
      <dgm:t>
        <a:bodyPr/>
        <a:lstStyle/>
        <a:p>
          <a:r>
            <a:rPr lang="cs-CZ"/>
            <a:t>Mezi nejčastěji jmenované faktory patří přetížení sester, vysoký počet kriticky nemocných pacientů, vyrušení při přípravě nebo podávání léčivých přípravků, absence systému hlášení nežádoucích událostí, nedodržování směrnic, strach a obavy.</a:t>
          </a:r>
          <a:endParaRPr lang="en-US"/>
        </a:p>
      </dgm:t>
    </dgm:pt>
    <dgm:pt modelId="{64AC7430-469D-42F3-B4E1-56925F292390}" type="parTrans" cxnId="{E9EB4E96-4529-4A82-8DF4-17AA68C26534}">
      <dgm:prSet/>
      <dgm:spPr/>
      <dgm:t>
        <a:bodyPr/>
        <a:lstStyle/>
        <a:p>
          <a:endParaRPr lang="en-US"/>
        </a:p>
      </dgm:t>
    </dgm:pt>
    <dgm:pt modelId="{82FE6D57-8AF4-4DCC-A30B-F8D204FE3AA8}" type="sibTrans" cxnId="{E9EB4E96-4529-4A82-8DF4-17AA68C26534}">
      <dgm:prSet/>
      <dgm:spPr/>
      <dgm:t>
        <a:bodyPr/>
        <a:lstStyle/>
        <a:p>
          <a:endParaRPr lang="en-US"/>
        </a:p>
      </dgm:t>
    </dgm:pt>
    <dgm:pt modelId="{6F5BAE92-F3F2-4749-9EEB-923B040FCDA9}" type="pres">
      <dgm:prSet presAssocID="{BE1B7761-BC20-49BE-AF03-646BCB242414}" presName="Name0" presStyleCnt="0">
        <dgm:presLayoutVars>
          <dgm:dir/>
          <dgm:animLvl val="lvl"/>
          <dgm:resizeHandles val="exact"/>
        </dgm:presLayoutVars>
      </dgm:prSet>
      <dgm:spPr/>
    </dgm:pt>
    <dgm:pt modelId="{0F5179D1-B689-4295-8FB7-50012530C6FA}" type="pres">
      <dgm:prSet presAssocID="{750DC4FB-070B-41AB-8AEB-37E70198D605}" presName="boxAndChildren" presStyleCnt="0"/>
      <dgm:spPr/>
    </dgm:pt>
    <dgm:pt modelId="{7A7AF508-47DA-4A39-BD0B-EAEA12173911}" type="pres">
      <dgm:prSet presAssocID="{750DC4FB-070B-41AB-8AEB-37E70198D605}" presName="parentTextBox" presStyleLbl="node1" presStyleIdx="0" presStyleCnt="2"/>
      <dgm:spPr/>
    </dgm:pt>
    <dgm:pt modelId="{6E846C76-60BB-4AD4-98B9-EEE5FD5D8400}" type="pres">
      <dgm:prSet presAssocID="{1BDDDA46-4737-4943-A72C-1A3C443CFB88}" presName="sp" presStyleCnt="0"/>
      <dgm:spPr/>
    </dgm:pt>
    <dgm:pt modelId="{DEFAC1AD-A4E9-4F2E-BA39-0AEE93F1749D}" type="pres">
      <dgm:prSet presAssocID="{DF7E541E-FF96-4EFD-88ED-13DFED17F0B5}" presName="arrowAndChildren" presStyleCnt="0"/>
      <dgm:spPr/>
    </dgm:pt>
    <dgm:pt modelId="{C05A7E1E-9C06-4248-9FF8-89BD649076CC}" type="pres">
      <dgm:prSet presAssocID="{DF7E541E-FF96-4EFD-88ED-13DFED17F0B5}" presName="parentTextArrow" presStyleLbl="node1" presStyleIdx="1" presStyleCnt="2"/>
      <dgm:spPr/>
    </dgm:pt>
  </dgm:ptLst>
  <dgm:cxnLst>
    <dgm:cxn modelId="{69524C0A-B386-4128-9401-12CCD2632DE2}" type="presOf" srcId="{DF7E541E-FF96-4EFD-88ED-13DFED17F0B5}" destId="{C05A7E1E-9C06-4248-9FF8-89BD649076CC}" srcOrd="0" destOrd="0" presId="urn:microsoft.com/office/officeart/2005/8/layout/process4"/>
    <dgm:cxn modelId="{BF37CF30-AA45-43AB-9A80-C97B8CE258CF}" srcId="{BE1B7761-BC20-49BE-AF03-646BCB242414}" destId="{DF7E541E-FF96-4EFD-88ED-13DFED17F0B5}" srcOrd="0" destOrd="0" parTransId="{D9A5F7F6-1652-40CD-A19A-7D28A1B13CDA}" sibTransId="{1BDDDA46-4737-4943-A72C-1A3C443CFB88}"/>
    <dgm:cxn modelId="{B5ED518E-72A4-490E-B22D-159C0FC9A536}" type="presOf" srcId="{BE1B7761-BC20-49BE-AF03-646BCB242414}" destId="{6F5BAE92-F3F2-4749-9EEB-923B040FCDA9}" srcOrd="0" destOrd="0" presId="urn:microsoft.com/office/officeart/2005/8/layout/process4"/>
    <dgm:cxn modelId="{E9EB4E96-4529-4A82-8DF4-17AA68C26534}" srcId="{BE1B7761-BC20-49BE-AF03-646BCB242414}" destId="{750DC4FB-070B-41AB-8AEB-37E70198D605}" srcOrd="1" destOrd="0" parTransId="{64AC7430-469D-42F3-B4E1-56925F292390}" sibTransId="{82FE6D57-8AF4-4DCC-A30B-F8D204FE3AA8}"/>
    <dgm:cxn modelId="{5231D7F8-270A-45EC-9278-0FCC108C282C}" type="presOf" srcId="{750DC4FB-070B-41AB-8AEB-37E70198D605}" destId="{7A7AF508-47DA-4A39-BD0B-EAEA12173911}" srcOrd="0" destOrd="0" presId="urn:microsoft.com/office/officeart/2005/8/layout/process4"/>
    <dgm:cxn modelId="{5AAB5776-5F78-4F86-9B7C-D1C5FBB5626D}" type="presParOf" srcId="{6F5BAE92-F3F2-4749-9EEB-923B040FCDA9}" destId="{0F5179D1-B689-4295-8FB7-50012530C6FA}" srcOrd="0" destOrd="0" presId="urn:microsoft.com/office/officeart/2005/8/layout/process4"/>
    <dgm:cxn modelId="{B0157C39-8A83-4DF8-8840-644D9AC46218}" type="presParOf" srcId="{0F5179D1-B689-4295-8FB7-50012530C6FA}" destId="{7A7AF508-47DA-4A39-BD0B-EAEA12173911}" srcOrd="0" destOrd="0" presId="urn:microsoft.com/office/officeart/2005/8/layout/process4"/>
    <dgm:cxn modelId="{A88333AC-10A6-4AF9-9176-1C0FAD9183FF}" type="presParOf" srcId="{6F5BAE92-F3F2-4749-9EEB-923B040FCDA9}" destId="{6E846C76-60BB-4AD4-98B9-EEE5FD5D8400}" srcOrd="1" destOrd="0" presId="urn:microsoft.com/office/officeart/2005/8/layout/process4"/>
    <dgm:cxn modelId="{2177927D-DA58-4E8C-982D-9B7FEDAD6C8B}" type="presParOf" srcId="{6F5BAE92-F3F2-4749-9EEB-923B040FCDA9}" destId="{DEFAC1AD-A4E9-4F2E-BA39-0AEE93F1749D}" srcOrd="2" destOrd="0" presId="urn:microsoft.com/office/officeart/2005/8/layout/process4"/>
    <dgm:cxn modelId="{358D2BB9-6FD0-42E0-B665-75DB9F65FC48}" type="presParOf" srcId="{DEFAC1AD-A4E9-4F2E-BA39-0AEE93F1749D}" destId="{C05A7E1E-9C06-4248-9FF8-89BD649076C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CC4DC8-3F40-44E4-837E-999090DF80EA}" type="doc">
      <dgm:prSet loTypeId="urn:microsoft.com/office/officeart/2008/layout/LinedList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DE77DEB-A22C-472F-B97C-A8716B649C50}">
      <dgm:prSet/>
      <dgm:spPr/>
      <dgm:t>
        <a:bodyPr/>
        <a:lstStyle/>
        <a:p>
          <a:r>
            <a:rPr lang="cs-CZ"/>
            <a:t>Dotazníky byly rozdány pacientům ve vybraných  nemocnicích Jihočeského kraje, které participují na výzkumném projektu. </a:t>
          </a:r>
          <a:endParaRPr lang="en-US"/>
        </a:p>
      </dgm:t>
    </dgm:pt>
    <dgm:pt modelId="{700192F1-E991-40C2-B42D-66D084F8CDAB}" type="parTrans" cxnId="{ACE4875E-2BEA-4CB2-94F9-CF66E3CF2D1A}">
      <dgm:prSet/>
      <dgm:spPr/>
      <dgm:t>
        <a:bodyPr/>
        <a:lstStyle/>
        <a:p>
          <a:endParaRPr lang="en-US"/>
        </a:p>
      </dgm:t>
    </dgm:pt>
    <dgm:pt modelId="{FE09D86D-D089-4C7B-8808-C260E6ED9590}" type="sibTrans" cxnId="{ACE4875E-2BEA-4CB2-94F9-CF66E3CF2D1A}">
      <dgm:prSet/>
      <dgm:spPr/>
      <dgm:t>
        <a:bodyPr/>
        <a:lstStyle/>
        <a:p>
          <a:endParaRPr lang="en-US"/>
        </a:p>
      </dgm:t>
    </dgm:pt>
    <dgm:pt modelId="{16D75B1D-2730-4F87-9D0E-0B0B7F9357DB}">
      <dgm:prSet/>
      <dgm:spPr/>
      <dgm:t>
        <a:bodyPr/>
        <a:lstStyle/>
        <a:p>
          <a:r>
            <a:rPr lang="cs-CZ"/>
            <a:t>Nestandardizovaný dotazník vlastní konstrukce.</a:t>
          </a:r>
          <a:endParaRPr lang="en-US"/>
        </a:p>
      </dgm:t>
    </dgm:pt>
    <dgm:pt modelId="{5924DC95-3A8F-41C0-852E-EC6B48B45288}" type="parTrans" cxnId="{CE027898-6298-4C7B-BDC1-1BA4FDE6FADE}">
      <dgm:prSet/>
      <dgm:spPr/>
      <dgm:t>
        <a:bodyPr/>
        <a:lstStyle/>
        <a:p>
          <a:endParaRPr lang="en-US"/>
        </a:p>
      </dgm:t>
    </dgm:pt>
    <dgm:pt modelId="{F04A2B1B-07B9-4A92-B750-8FBDA3146161}" type="sibTrans" cxnId="{CE027898-6298-4C7B-BDC1-1BA4FDE6FADE}">
      <dgm:prSet/>
      <dgm:spPr/>
      <dgm:t>
        <a:bodyPr/>
        <a:lstStyle/>
        <a:p>
          <a:endParaRPr lang="en-US"/>
        </a:p>
      </dgm:t>
    </dgm:pt>
    <dgm:pt modelId="{47112B17-C4C5-471C-B646-5AA432C8E55E}">
      <dgm:prSet/>
      <dgm:spPr/>
      <dgm:t>
        <a:bodyPr/>
        <a:lstStyle/>
        <a:p>
          <a:r>
            <a:rPr lang="cs-CZ"/>
            <a:t>Byly osloveni pacienti na interních, chirurgických a oddělení následné a rehabilitační péče. Sběr dat probíhal v období červen až červenec 2021.  </a:t>
          </a:r>
          <a:endParaRPr lang="en-US"/>
        </a:p>
      </dgm:t>
    </dgm:pt>
    <dgm:pt modelId="{C02EF01F-7039-4072-896D-67E2C5BC6FA1}" type="parTrans" cxnId="{6CE76B82-3C51-493B-B691-7C2400ED179F}">
      <dgm:prSet/>
      <dgm:spPr/>
      <dgm:t>
        <a:bodyPr/>
        <a:lstStyle/>
        <a:p>
          <a:endParaRPr lang="en-US"/>
        </a:p>
      </dgm:t>
    </dgm:pt>
    <dgm:pt modelId="{6E6F6C81-289E-40A3-876C-E0B82DAEB27F}" type="sibTrans" cxnId="{6CE76B82-3C51-493B-B691-7C2400ED179F}">
      <dgm:prSet/>
      <dgm:spPr/>
      <dgm:t>
        <a:bodyPr/>
        <a:lstStyle/>
        <a:p>
          <a:endParaRPr lang="en-US"/>
        </a:p>
      </dgm:t>
    </dgm:pt>
    <dgm:pt modelId="{78C51391-5746-4407-AA03-2DCD2BDB84B6}">
      <dgm:prSet/>
      <dgm:spPr/>
      <dgm:t>
        <a:bodyPr/>
        <a:lstStyle/>
        <a:p>
          <a:pPr algn="just"/>
          <a:r>
            <a:rPr lang="cs-CZ" dirty="0"/>
            <a:t>Výzkumná studie byla schválena etickými komisemi jednotlivých nemocnic. Respondenti participující na výzkumné studii byli seznámeni předem s jejím zaměřením, cíli výzkumu a byla jim zaručena ochrana osobních údajů. </a:t>
          </a:r>
          <a:endParaRPr lang="en-US" dirty="0"/>
        </a:p>
      </dgm:t>
    </dgm:pt>
    <dgm:pt modelId="{EF86689E-0AA0-4D05-A3A8-99BD2B79A29C}" type="parTrans" cxnId="{0A74DFEA-9D50-4E3A-8339-FD6AD20A2AC4}">
      <dgm:prSet/>
      <dgm:spPr/>
      <dgm:t>
        <a:bodyPr/>
        <a:lstStyle/>
        <a:p>
          <a:endParaRPr lang="en-US"/>
        </a:p>
      </dgm:t>
    </dgm:pt>
    <dgm:pt modelId="{65551DC5-1B08-4124-9851-AF376E0D5615}" type="sibTrans" cxnId="{0A74DFEA-9D50-4E3A-8339-FD6AD20A2AC4}">
      <dgm:prSet/>
      <dgm:spPr/>
      <dgm:t>
        <a:bodyPr/>
        <a:lstStyle/>
        <a:p>
          <a:endParaRPr lang="en-US"/>
        </a:p>
      </dgm:t>
    </dgm:pt>
    <dgm:pt modelId="{56679689-537D-4086-803B-F7BD2896159D}" type="pres">
      <dgm:prSet presAssocID="{33CC4DC8-3F40-44E4-837E-999090DF80EA}" presName="vert0" presStyleCnt="0">
        <dgm:presLayoutVars>
          <dgm:dir/>
          <dgm:animOne val="branch"/>
          <dgm:animLvl val="lvl"/>
        </dgm:presLayoutVars>
      </dgm:prSet>
      <dgm:spPr/>
    </dgm:pt>
    <dgm:pt modelId="{EFB6FD38-52E2-48B4-AFC5-61FB2EB951E8}" type="pres">
      <dgm:prSet presAssocID="{BDE77DEB-A22C-472F-B97C-A8716B649C50}" presName="thickLine" presStyleLbl="alignNode1" presStyleIdx="0" presStyleCnt="4"/>
      <dgm:spPr/>
    </dgm:pt>
    <dgm:pt modelId="{09C19F43-2F17-42EE-9C40-3118737D3106}" type="pres">
      <dgm:prSet presAssocID="{BDE77DEB-A22C-472F-B97C-A8716B649C50}" presName="horz1" presStyleCnt="0"/>
      <dgm:spPr/>
    </dgm:pt>
    <dgm:pt modelId="{EEFD53D4-C623-4FD3-93D4-9CEB89933613}" type="pres">
      <dgm:prSet presAssocID="{BDE77DEB-A22C-472F-B97C-A8716B649C50}" presName="tx1" presStyleLbl="revTx" presStyleIdx="0" presStyleCnt="4"/>
      <dgm:spPr/>
    </dgm:pt>
    <dgm:pt modelId="{AF828026-6F62-4483-AFCA-751FD44408FA}" type="pres">
      <dgm:prSet presAssocID="{BDE77DEB-A22C-472F-B97C-A8716B649C50}" presName="vert1" presStyleCnt="0"/>
      <dgm:spPr/>
    </dgm:pt>
    <dgm:pt modelId="{41995F14-D5D1-400C-870E-BDE4C5B8B882}" type="pres">
      <dgm:prSet presAssocID="{16D75B1D-2730-4F87-9D0E-0B0B7F9357DB}" presName="thickLine" presStyleLbl="alignNode1" presStyleIdx="1" presStyleCnt="4"/>
      <dgm:spPr/>
    </dgm:pt>
    <dgm:pt modelId="{80B117B6-8A30-4F59-B67D-7AAFBACFF592}" type="pres">
      <dgm:prSet presAssocID="{16D75B1D-2730-4F87-9D0E-0B0B7F9357DB}" presName="horz1" presStyleCnt="0"/>
      <dgm:spPr/>
    </dgm:pt>
    <dgm:pt modelId="{FFFD2384-FF1E-4549-BEC1-0BAA7DC91D53}" type="pres">
      <dgm:prSet presAssocID="{16D75B1D-2730-4F87-9D0E-0B0B7F9357DB}" presName="tx1" presStyleLbl="revTx" presStyleIdx="1" presStyleCnt="4"/>
      <dgm:spPr/>
    </dgm:pt>
    <dgm:pt modelId="{28103582-1ADD-4CA4-838A-A36B9C64ED7D}" type="pres">
      <dgm:prSet presAssocID="{16D75B1D-2730-4F87-9D0E-0B0B7F9357DB}" presName="vert1" presStyleCnt="0"/>
      <dgm:spPr/>
    </dgm:pt>
    <dgm:pt modelId="{43C488DF-9715-4CEE-8797-7D59EBC84F54}" type="pres">
      <dgm:prSet presAssocID="{47112B17-C4C5-471C-B646-5AA432C8E55E}" presName="thickLine" presStyleLbl="alignNode1" presStyleIdx="2" presStyleCnt="4"/>
      <dgm:spPr/>
    </dgm:pt>
    <dgm:pt modelId="{6DFE7C8F-D7E9-472E-B2CB-C99157471506}" type="pres">
      <dgm:prSet presAssocID="{47112B17-C4C5-471C-B646-5AA432C8E55E}" presName="horz1" presStyleCnt="0"/>
      <dgm:spPr/>
    </dgm:pt>
    <dgm:pt modelId="{F05A35CB-713B-4351-B8D5-2A871500CEAA}" type="pres">
      <dgm:prSet presAssocID="{47112B17-C4C5-471C-B646-5AA432C8E55E}" presName="tx1" presStyleLbl="revTx" presStyleIdx="2" presStyleCnt="4"/>
      <dgm:spPr/>
    </dgm:pt>
    <dgm:pt modelId="{B9CB0543-8FD5-4CAA-872B-8A1CE23C7030}" type="pres">
      <dgm:prSet presAssocID="{47112B17-C4C5-471C-B646-5AA432C8E55E}" presName="vert1" presStyleCnt="0"/>
      <dgm:spPr/>
    </dgm:pt>
    <dgm:pt modelId="{DA78F175-21CE-4746-9DCD-6DCC43DE9C69}" type="pres">
      <dgm:prSet presAssocID="{78C51391-5746-4407-AA03-2DCD2BDB84B6}" presName="thickLine" presStyleLbl="alignNode1" presStyleIdx="3" presStyleCnt="4"/>
      <dgm:spPr/>
    </dgm:pt>
    <dgm:pt modelId="{A3A49B3C-E8C2-447D-B7C9-51746A8E7889}" type="pres">
      <dgm:prSet presAssocID="{78C51391-5746-4407-AA03-2DCD2BDB84B6}" presName="horz1" presStyleCnt="0"/>
      <dgm:spPr/>
    </dgm:pt>
    <dgm:pt modelId="{B95CB1B7-E925-4621-A769-6CA8EBA05393}" type="pres">
      <dgm:prSet presAssocID="{78C51391-5746-4407-AA03-2DCD2BDB84B6}" presName="tx1" presStyleLbl="revTx" presStyleIdx="3" presStyleCnt="4"/>
      <dgm:spPr/>
    </dgm:pt>
    <dgm:pt modelId="{E2D10EC0-949C-4019-BFD3-331B31A70267}" type="pres">
      <dgm:prSet presAssocID="{78C51391-5746-4407-AA03-2DCD2BDB84B6}" presName="vert1" presStyleCnt="0"/>
      <dgm:spPr/>
    </dgm:pt>
  </dgm:ptLst>
  <dgm:cxnLst>
    <dgm:cxn modelId="{3A22411E-8BEF-4DE8-860B-37A14A2ABA51}" type="presOf" srcId="{33CC4DC8-3F40-44E4-837E-999090DF80EA}" destId="{56679689-537D-4086-803B-F7BD2896159D}" srcOrd="0" destOrd="0" presId="urn:microsoft.com/office/officeart/2008/layout/LinedList"/>
    <dgm:cxn modelId="{1EE5B05C-F757-4770-8FEC-970D479BD20D}" type="presOf" srcId="{78C51391-5746-4407-AA03-2DCD2BDB84B6}" destId="{B95CB1B7-E925-4621-A769-6CA8EBA05393}" srcOrd="0" destOrd="0" presId="urn:microsoft.com/office/officeart/2008/layout/LinedList"/>
    <dgm:cxn modelId="{ACE4875E-2BEA-4CB2-94F9-CF66E3CF2D1A}" srcId="{33CC4DC8-3F40-44E4-837E-999090DF80EA}" destId="{BDE77DEB-A22C-472F-B97C-A8716B649C50}" srcOrd="0" destOrd="0" parTransId="{700192F1-E991-40C2-B42D-66D084F8CDAB}" sibTransId="{FE09D86D-D089-4C7B-8808-C260E6ED9590}"/>
    <dgm:cxn modelId="{BF061D50-A35E-4107-B25C-9C1D3934638B}" type="presOf" srcId="{16D75B1D-2730-4F87-9D0E-0B0B7F9357DB}" destId="{FFFD2384-FF1E-4549-BEC1-0BAA7DC91D53}" srcOrd="0" destOrd="0" presId="urn:microsoft.com/office/officeart/2008/layout/LinedList"/>
    <dgm:cxn modelId="{6CE76B82-3C51-493B-B691-7C2400ED179F}" srcId="{33CC4DC8-3F40-44E4-837E-999090DF80EA}" destId="{47112B17-C4C5-471C-B646-5AA432C8E55E}" srcOrd="2" destOrd="0" parTransId="{C02EF01F-7039-4072-896D-67E2C5BC6FA1}" sibTransId="{6E6F6C81-289E-40A3-876C-E0B82DAEB27F}"/>
    <dgm:cxn modelId="{CE027898-6298-4C7B-BDC1-1BA4FDE6FADE}" srcId="{33CC4DC8-3F40-44E4-837E-999090DF80EA}" destId="{16D75B1D-2730-4F87-9D0E-0B0B7F9357DB}" srcOrd="1" destOrd="0" parTransId="{5924DC95-3A8F-41C0-852E-EC6B48B45288}" sibTransId="{F04A2B1B-07B9-4A92-B750-8FBDA3146161}"/>
    <dgm:cxn modelId="{52D209A3-0A9D-4BD6-A51B-BC48BE14A250}" type="presOf" srcId="{BDE77DEB-A22C-472F-B97C-A8716B649C50}" destId="{EEFD53D4-C623-4FD3-93D4-9CEB89933613}" srcOrd="0" destOrd="0" presId="urn:microsoft.com/office/officeart/2008/layout/LinedList"/>
    <dgm:cxn modelId="{13A839E8-3540-4C6D-B519-F9735B851687}" type="presOf" srcId="{47112B17-C4C5-471C-B646-5AA432C8E55E}" destId="{F05A35CB-713B-4351-B8D5-2A871500CEAA}" srcOrd="0" destOrd="0" presId="urn:microsoft.com/office/officeart/2008/layout/LinedList"/>
    <dgm:cxn modelId="{0A74DFEA-9D50-4E3A-8339-FD6AD20A2AC4}" srcId="{33CC4DC8-3F40-44E4-837E-999090DF80EA}" destId="{78C51391-5746-4407-AA03-2DCD2BDB84B6}" srcOrd="3" destOrd="0" parTransId="{EF86689E-0AA0-4D05-A3A8-99BD2B79A29C}" sibTransId="{65551DC5-1B08-4124-9851-AF376E0D5615}"/>
    <dgm:cxn modelId="{05896D5E-B958-4591-89DB-D8ABACD9C6AD}" type="presParOf" srcId="{56679689-537D-4086-803B-F7BD2896159D}" destId="{EFB6FD38-52E2-48B4-AFC5-61FB2EB951E8}" srcOrd="0" destOrd="0" presId="urn:microsoft.com/office/officeart/2008/layout/LinedList"/>
    <dgm:cxn modelId="{46182BD4-A156-4E34-827F-233FC333F684}" type="presParOf" srcId="{56679689-537D-4086-803B-F7BD2896159D}" destId="{09C19F43-2F17-42EE-9C40-3118737D3106}" srcOrd="1" destOrd="0" presId="urn:microsoft.com/office/officeart/2008/layout/LinedList"/>
    <dgm:cxn modelId="{4BF17BEA-CE80-4894-8F8B-7ED1A4C49E2B}" type="presParOf" srcId="{09C19F43-2F17-42EE-9C40-3118737D3106}" destId="{EEFD53D4-C623-4FD3-93D4-9CEB89933613}" srcOrd="0" destOrd="0" presId="urn:microsoft.com/office/officeart/2008/layout/LinedList"/>
    <dgm:cxn modelId="{A4828825-A399-47DC-9670-A697727584DE}" type="presParOf" srcId="{09C19F43-2F17-42EE-9C40-3118737D3106}" destId="{AF828026-6F62-4483-AFCA-751FD44408FA}" srcOrd="1" destOrd="0" presId="urn:microsoft.com/office/officeart/2008/layout/LinedList"/>
    <dgm:cxn modelId="{C12E7A29-298E-48F2-A738-87B883A50A9E}" type="presParOf" srcId="{56679689-537D-4086-803B-F7BD2896159D}" destId="{41995F14-D5D1-400C-870E-BDE4C5B8B882}" srcOrd="2" destOrd="0" presId="urn:microsoft.com/office/officeart/2008/layout/LinedList"/>
    <dgm:cxn modelId="{1FFDACD5-301D-49CB-A7CC-563071D2A378}" type="presParOf" srcId="{56679689-537D-4086-803B-F7BD2896159D}" destId="{80B117B6-8A30-4F59-B67D-7AAFBACFF592}" srcOrd="3" destOrd="0" presId="urn:microsoft.com/office/officeart/2008/layout/LinedList"/>
    <dgm:cxn modelId="{4E23F6E3-668E-48F9-851E-326E2E8CA769}" type="presParOf" srcId="{80B117B6-8A30-4F59-B67D-7AAFBACFF592}" destId="{FFFD2384-FF1E-4549-BEC1-0BAA7DC91D53}" srcOrd="0" destOrd="0" presId="urn:microsoft.com/office/officeart/2008/layout/LinedList"/>
    <dgm:cxn modelId="{34D459A6-80DD-43FB-B839-2A024787F480}" type="presParOf" srcId="{80B117B6-8A30-4F59-B67D-7AAFBACFF592}" destId="{28103582-1ADD-4CA4-838A-A36B9C64ED7D}" srcOrd="1" destOrd="0" presId="urn:microsoft.com/office/officeart/2008/layout/LinedList"/>
    <dgm:cxn modelId="{4117C067-5AE1-45CA-920D-36E96E5AD48C}" type="presParOf" srcId="{56679689-537D-4086-803B-F7BD2896159D}" destId="{43C488DF-9715-4CEE-8797-7D59EBC84F54}" srcOrd="4" destOrd="0" presId="urn:microsoft.com/office/officeart/2008/layout/LinedList"/>
    <dgm:cxn modelId="{5A5F7C64-C2B8-48B7-9C4F-6030BDAF7069}" type="presParOf" srcId="{56679689-537D-4086-803B-F7BD2896159D}" destId="{6DFE7C8F-D7E9-472E-B2CB-C99157471506}" srcOrd="5" destOrd="0" presId="urn:microsoft.com/office/officeart/2008/layout/LinedList"/>
    <dgm:cxn modelId="{D6B579CA-2864-480E-89CD-54AFE02586FC}" type="presParOf" srcId="{6DFE7C8F-D7E9-472E-B2CB-C99157471506}" destId="{F05A35CB-713B-4351-B8D5-2A871500CEAA}" srcOrd="0" destOrd="0" presId="urn:microsoft.com/office/officeart/2008/layout/LinedList"/>
    <dgm:cxn modelId="{B7655BA7-33D9-4558-B360-EBBD3E32D888}" type="presParOf" srcId="{6DFE7C8F-D7E9-472E-B2CB-C99157471506}" destId="{B9CB0543-8FD5-4CAA-872B-8A1CE23C7030}" srcOrd="1" destOrd="0" presId="urn:microsoft.com/office/officeart/2008/layout/LinedList"/>
    <dgm:cxn modelId="{19180626-E86A-4F31-B933-3055D8439FF2}" type="presParOf" srcId="{56679689-537D-4086-803B-F7BD2896159D}" destId="{DA78F175-21CE-4746-9DCD-6DCC43DE9C69}" srcOrd="6" destOrd="0" presId="urn:microsoft.com/office/officeart/2008/layout/LinedList"/>
    <dgm:cxn modelId="{9FF0133F-2DB7-425D-B81D-7392548AFFC7}" type="presParOf" srcId="{56679689-537D-4086-803B-F7BD2896159D}" destId="{A3A49B3C-E8C2-447D-B7C9-51746A8E7889}" srcOrd="7" destOrd="0" presId="urn:microsoft.com/office/officeart/2008/layout/LinedList"/>
    <dgm:cxn modelId="{5EE025E1-309E-4F65-B9BA-4A7FB1B4FA86}" type="presParOf" srcId="{A3A49B3C-E8C2-447D-B7C9-51746A8E7889}" destId="{B95CB1B7-E925-4621-A769-6CA8EBA05393}" srcOrd="0" destOrd="0" presId="urn:microsoft.com/office/officeart/2008/layout/LinedList"/>
    <dgm:cxn modelId="{9DC9FF6A-B081-4F95-BA50-FE2E43430647}" type="presParOf" srcId="{A3A49B3C-E8C2-447D-B7C9-51746A8E7889}" destId="{E2D10EC0-949C-4019-BFD3-331B31A7026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411479-43F1-44F0-BB34-EC34506E2BE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8E6DA9D-11C9-4A40-9C89-7E83F2BCCF15}">
      <dgm:prSet/>
      <dgm:spPr/>
      <dgm:t>
        <a:bodyPr/>
        <a:lstStyle/>
        <a:p>
          <a:r>
            <a:rPr lang="cs-CZ" dirty="0"/>
            <a:t>Ze sociodemografických údajů jsme se zajímali o pohlaví, věk, rodinný stav respondentů, vzdělání  a k jaké se hlásí národnosti.</a:t>
          </a:r>
          <a:endParaRPr lang="en-US" dirty="0"/>
        </a:p>
      </dgm:t>
    </dgm:pt>
    <dgm:pt modelId="{F23C86CA-0713-4BCF-93E6-84D07F18B418}" type="parTrans" cxnId="{41AE282D-FB9C-4FA5-9207-DA73107DC217}">
      <dgm:prSet/>
      <dgm:spPr/>
      <dgm:t>
        <a:bodyPr/>
        <a:lstStyle/>
        <a:p>
          <a:endParaRPr lang="en-US"/>
        </a:p>
      </dgm:t>
    </dgm:pt>
    <dgm:pt modelId="{75A05F1A-59AF-4F30-B9CB-0A2686392301}" type="sibTrans" cxnId="{41AE282D-FB9C-4FA5-9207-DA73107DC217}">
      <dgm:prSet/>
      <dgm:spPr/>
      <dgm:t>
        <a:bodyPr/>
        <a:lstStyle/>
        <a:p>
          <a:endParaRPr lang="en-US"/>
        </a:p>
      </dgm:t>
    </dgm:pt>
    <dgm:pt modelId="{644F67DA-0759-438E-B74C-34292B04C0C1}">
      <dgm:prSet/>
      <dgm:spPr/>
      <dgm:t>
        <a:bodyPr/>
        <a:lstStyle/>
        <a:p>
          <a:r>
            <a:rPr lang="cs-CZ"/>
            <a:t>Celkem	 bylo do výzkumu zahrnuto 329 respondentů, z toho 147 mužů (44,7%), 182 žen ( 55,3 %), věkové rozmezí  se pohybovalo od 18 do 94 let, průměrný věk byl 64,3 let. </a:t>
          </a:r>
          <a:endParaRPr lang="en-US"/>
        </a:p>
      </dgm:t>
    </dgm:pt>
    <dgm:pt modelId="{04EAE04E-FC59-413D-91FA-F1D6E5672DDA}" type="parTrans" cxnId="{BEA98405-5324-4C97-B976-876B4AFCC750}">
      <dgm:prSet/>
      <dgm:spPr/>
      <dgm:t>
        <a:bodyPr/>
        <a:lstStyle/>
        <a:p>
          <a:endParaRPr lang="en-US"/>
        </a:p>
      </dgm:t>
    </dgm:pt>
    <dgm:pt modelId="{F4891C6A-5947-4007-8333-362B6AFCFDFC}" type="sibTrans" cxnId="{BEA98405-5324-4C97-B976-876B4AFCC750}">
      <dgm:prSet/>
      <dgm:spPr/>
      <dgm:t>
        <a:bodyPr/>
        <a:lstStyle/>
        <a:p>
          <a:endParaRPr lang="en-US"/>
        </a:p>
      </dgm:t>
    </dgm:pt>
    <dgm:pt modelId="{6A701AB0-665E-4240-90A2-A7BDD3267E17}">
      <dgm:prSet/>
      <dgm:spPr/>
      <dgm:t>
        <a:bodyPr/>
        <a:lstStyle/>
        <a:p>
          <a:r>
            <a:rPr lang="cs-CZ"/>
            <a:t>V krajské nemocnici se výzkumu zúčastnilo 78 (23, 7%) pacientů, z oblastních nemocnic bylo vybráno 251  (76,3 %) pacientů. </a:t>
          </a:r>
          <a:endParaRPr lang="en-US"/>
        </a:p>
      </dgm:t>
    </dgm:pt>
    <dgm:pt modelId="{B7B9CBA9-F521-462F-A89B-2FF3451CD289}" type="parTrans" cxnId="{DF85FBC5-55D2-42D1-A017-4E678C775C83}">
      <dgm:prSet/>
      <dgm:spPr/>
      <dgm:t>
        <a:bodyPr/>
        <a:lstStyle/>
        <a:p>
          <a:endParaRPr lang="en-US"/>
        </a:p>
      </dgm:t>
    </dgm:pt>
    <dgm:pt modelId="{BD02E740-ABDF-4254-9F68-0074D16A599B}" type="sibTrans" cxnId="{DF85FBC5-55D2-42D1-A017-4E678C775C83}">
      <dgm:prSet/>
      <dgm:spPr/>
      <dgm:t>
        <a:bodyPr/>
        <a:lstStyle/>
        <a:p>
          <a:endParaRPr lang="en-US"/>
        </a:p>
      </dgm:t>
    </dgm:pt>
    <dgm:pt modelId="{92ED3BE5-694F-43D4-BB47-BF4FC0F1261E}">
      <dgm:prSet/>
      <dgm:spPr/>
      <dgm:t>
        <a:bodyPr/>
        <a:lstStyle/>
        <a:p>
          <a:r>
            <a:rPr lang="cs-CZ"/>
            <a:t>Z  chirurgických oddělení  bylo do studie zahrnuto  115 (35,0%) pacientů, z interní oddělení 114 pacientů (34,7%), z oddělení následné péče/léčeben dlouhodobě nemocných 100 pacientů (30,4%). </a:t>
          </a:r>
          <a:endParaRPr lang="en-US"/>
        </a:p>
      </dgm:t>
    </dgm:pt>
    <dgm:pt modelId="{DD39358C-0115-41D4-BF31-5F8C67877120}" type="parTrans" cxnId="{4E153DD0-C699-4A00-BB87-A39C5EBAEB75}">
      <dgm:prSet/>
      <dgm:spPr/>
      <dgm:t>
        <a:bodyPr/>
        <a:lstStyle/>
        <a:p>
          <a:endParaRPr lang="en-US"/>
        </a:p>
      </dgm:t>
    </dgm:pt>
    <dgm:pt modelId="{4FA3FE08-484F-41B7-A110-D7FC7700DF9A}" type="sibTrans" cxnId="{4E153DD0-C699-4A00-BB87-A39C5EBAEB75}">
      <dgm:prSet/>
      <dgm:spPr/>
      <dgm:t>
        <a:bodyPr/>
        <a:lstStyle/>
        <a:p>
          <a:endParaRPr lang="en-US"/>
        </a:p>
      </dgm:t>
    </dgm:pt>
    <dgm:pt modelId="{7B733CB6-DE2C-4F95-9342-38CCB96D3E6D}" type="pres">
      <dgm:prSet presAssocID="{BC411479-43F1-44F0-BB34-EC34506E2BE8}" presName="linear" presStyleCnt="0">
        <dgm:presLayoutVars>
          <dgm:animLvl val="lvl"/>
          <dgm:resizeHandles val="exact"/>
        </dgm:presLayoutVars>
      </dgm:prSet>
      <dgm:spPr/>
    </dgm:pt>
    <dgm:pt modelId="{18805510-4F42-4E93-9D62-5DC3EC05B389}" type="pres">
      <dgm:prSet presAssocID="{48E6DA9D-11C9-4A40-9C89-7E83F2BCCF1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E66BF53-ABBE-440D-ADE9-D12DE380E697}" type="pres">
      <dgm:prSet presAssocID="{75A05F1A-59AF-4F30-B9CB-0A2686392301}" presName="spacer" presStyleCnt="0"/>
      <dgm:spPr/>
    </dgm:pt>
    <dgm:pt modelId="{B32C6DB6-37EC-438D-97F5-97B9F4733151}" type="pres">
      <dgm:prSet presAssocID="{644F67DA-0759-438E-B74C-34292B04C0C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EC5DAF4-8A20-418D-BDB8-8C6F1261AD21}" type="pres">
      <dgm:prSet presAssocID="{F4891C6A-5947-4007-8333-362B6AFCFDFC}" presName="spacer" presStyleCnt="0"/>
      <dgm:spPr/>
    </dgm:pt>
    <dgm:pt modelId="{064AA079-8636-4F40-98F1-D35773BB94B1}" type="pres">
      <dgm:prSet presAssocID="{6A701AB0-665E-4240-90A2-A7BDD3267E1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949A932-C5A7-4745-8E36-DDEADD80F535}" type="pres">
      <dgm:prSet presAssocID="{BD02E740-ABDF-4254-9F68-0074D16A599B}" presName="spacer" presStyleCnt="0"/>
      <dgm:spPr/>
    </dgm:pt>
    <dgm:pt modelId="{DC538FF9-4285-4B8F-9A42-A9644B1EC5E8}" type="pres">
      <dgm:prSet presAssocID="{92ED3BE5-694F-43D4-BB47-BF4FC0F1261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EA98405-5324-4C97-B976-876B4AFCC750}" srcId="{BC411479-43F1-44F0-BB34-EC34506E2BE8}" destId="{644F67DA-0759-438E-B74C-34292B04C0C1}" srcOrd="1" destOrd="0" parTransId="{04EAE04E-FC59-413D-91FA-F1D6E5672DDA}" sibTransId="{F4891C6A-5947-4007-8333-362B6AFCFDFC}"/>
    <dgm:cxn modelId="{55B4F423-FDF4-4629-8393-C0A1633CEBDE}" type="presOf" srcId="{6A701AB0-665E-4240-90A2-A7BDD3267E17}" destId="{064AA079-8636-4F40-98F1-D35773BB94B1}" srcOrd="0" destOrd="0" presId="urn:microsoft.com/office/officeart/2005/8/layout/vList2"/>
    <dgm:cxn modelId="{41AE282D-FB9C-4FA5-9207-DA73107DC217}" srcId="{BC411479-43F1-44F0-BB34-EC34506E2BE8}" destId="{48E6DA9D-11C9-4A40-9C89-7E83F2BCCF15}" srcOrd="0" destOrd="0" parTransId="{F23C86CA-0713-4BCF-93E6-84D07F18B418}" sibTransId="{75A05F1A-59AF-4F30-B9CB-0A2686392301}"/>
    <dgm:cxn modelId="{55AF1B32-3945-488F-8C79-272C648D30C8}" type="presOf" srcId="{92ED3BE5-694F-43D4-BB47-BF4FC0F1261E}" destId="{DC538FF9-4285-4B8F-9A42-A9644B1EC5E8}" srcOrd="0" destOrd="0" presId="urn:microsoft.com/office/officeart/2005/8/layout/vList2"/>
    <dgm:cxn modelId="{0577D974-71ED-4AA0-96B9-BD8C8452D811}" type="presOf" srcId="{48E6DA9D-11C9-4A40-9C89-7E83F2BCCF15}" destId="{18805510-4F42-4E93-9D62-5DC3EC05B389}" srcOrd="0" destOrd="0" presId="urn:microsoft.com/office/officeart/2005/8/layout/vList2"/>
    <dgm:cxn modelId="{99423D7E-F9AA-4CFA-A810-F84E869CE6E4}" type="presOf" srcId="{BC411479-43F1-44F0-BB34-EC34506E2BE8}" destId="{7B733CB6-DE2C-4F95-9342-38CCB96D3E6D}" srcOrd="0" destOrd="0" presId="urn:microsoft.com/office/officeart/2005/8/layout/vList2"/>
    <dgm:cxn modelId="{DF85FBC5-55D2-42D1-A017-4E678C775C83}" srcId="{BC411479-43F1-44F0-BB34-EC34506E2BE8}" destId="{6A701AB0-665E-4240-90A2-A7BDD3267E17}" srcOrd="2" destOrd="0" parTransId="{B7B9CBA9-F521-462F-A89B-2FF3451CD289}" sibTransId="{BD02E740-ABDF-4254-9F68-0074D16A599B}"/>
    <dgm:cxn modelId="{4E153DD0-C699-4A00-BB87-A39C5EBAEB75}" srcId="{BC411479-43F1-44F0-BB34-EC34506E2BE8}" destId="{92ED3BE5-694F-43D4-BB47-BF4FC0F1261E}" srcOrd="3" destOrd="0" parTransId="{DD39358C-0115-41D4-BF31-5F8C67877120}" sibTransId="{4FA3FE08-484F-41B7-A110-D7FC7700DF9A}"/>
    <dgm:cxn modelId="{41A51CFF-5789-4FBE-9816-BB3E31A6D6FA}" type="presOf" srcId="{644F67DA-0759-438E-B74C-34292B04C0C1}" destId="{B32C6DB6-37EC-438D-97F5-97B9F4733151}" srcOrd="0" destOrd="0" presId="urn:microsoft.com/office/officeart/2005/8/layout/vList2"/>
    <dgm:cxn modelId="{70A8BC76-2B53-4C8F-B352-A2A627F98562}" type="presParOf" srcId="{7B733CB6-DE2C-4F95-9342-38CCB96D3E6D}" destId="{18805510-4F42-4E93-9D62-5DC3EC05B389}" srcOrd="0" destOrd="0" presId="urn:microsoft.com/office/officeart/2005/8/layout/vList2"/>
    <dgm:cxn modelId="{5CA1342F-DA7B-47D0-BCC9-1BBA29BBB671}" type="presParOf" srcId="{7B733CB6-DE2C-4F95-9342-38CCB96D3E6D}" destId="{2E66BF53-ABBE-440D-ADE9-D12DE380E697}" srcOrd="1" destOrd="0" presId="urn:microsoft.com/office/officeart/2005/8/layout/vList2"/>
    <dgm:cxn modelId="{3EB6D669-DDC0-4E3B-912C-0135DC00F42A}" type="presParOf" srcId="{7B733CB6-DE2C-4F95-9342-38CCB96D3E6D}" destId="{B32C6DB6-37EC-438D-97F5-97B9F4733151}" srcOrd="2" destOrd="0" presId="urn:microsoft.com/office/officeart/2005/8/layout/vList2"/>
    <dgm:cxn modelId="{CD98BEA9-A76C-40C1-AAB3-2BE62573B7F0}" type="presParOf" srcId="{7B733CB6-DE2C-4F95-9342-38CCB96D3E6D}" destId="{6EC5DAF4-8A20-418D-BDB8-8C6F1261AD21}" srcOrd="3" destOrd="0" presId="urn:microsoft.com/office/officeart/2005/8/layout/vList2"/>
    <dgm:cxn modelId="{332313BD-2E30-43B3-87DA-D0ED2F69EE71}" type="presParOf" srcId="{7B733CB6-DE2C-4F95-9342-38CCB96D3E6D}" destId="{064AA079-8636-4F40-98F1-D35773BB94B1}" srcOrd="4" destOrd="0" presId="urn:microsoft.com/office/officeart/2005/8/layout/vList2"/>
    <dgm:cxn modelId="{11E35231-A162-4470-8C81-D3A3FDFE3D5B}" type="presParOf" srcId="{7B733CB6-DE2C-4F95-9342-38CCB96D3E6D}" destId="{3949A932-C5A7-4745-8E36-DDEADD80F535}" srcOrd="5" destOrd="0" presId="urn:microsoft.com/office/officeart/2005/8/layout/vList2"/>
    <dgm:cxn modelId="{F2097277-66F2-4D27-9E24-86AA3BC44D50}" type="presParOf" srcId="{7B733CB6-DE2C-4F95-9342-38CCB96D3E6D}" destId="{DC538FF9-4285-4B8F-9A42-A9644B1EC5E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DF7DE1-702E-4748-ADA4-2882CCFCB74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EC3D64B-C546-4F87-B6E3-DD9E8D72C54B}">
      <dgm:prSet/>
      <dgm:spPr/>
      <dgm:t>
        <a:bodyPr/>
        <a:lstStyle/>
        <a:p>
          <a:r>
            <a:rPr lang="cs-CZ"/>
            <a:t>Dotazník se skládal ze 4 oblastí: </a:t>
          </a:r>
          <a:endParaRPr lang="en-US"/>
        </a:p>
      </dgm:t>
    </dgm:pt>
    <dgm:pt modelId="{E1E06C2D-8F9B-4DC1-A1CD-CEDEE9F4E7B5}" type="parTrans" cxnId="{65F50946-FD76-434B-8B37-F39403C44E3F}">
      <dgm:prSet/>
      <dgm:spPr/>
      <dgm:t>
        <a:bodyPr/>
        <a:lstStyle/>
        <a:p>
          <a:endParaRPr lang="en-US"/>
        </a:p>
      </dgm:t>
    </dgm:pt>
    <dgm:pt modelId="{66BFF9D2-965C-4F6C-9BE7-E06626229DDB}" type="sibTrans" cxnId="{65F50946-FD76-434B-8B37-F39403C44E3F}">
      <dgm:prSet/>
      <dgm:spPr/>
      <dgm:t>
        <a:bodyPr/>
        <a:lstStyle/>
        <a:p>
          <a:endParaRPr lang="en-US"/>
        </a:p>
      </dgm:t>
    </dgm:pt>
    <dgm:pt modelId="{EB1421AC-F039-4279-8409-3E082B2A96A4}">
      <dgm:prSet/>
      <dgm:spPr/>
      <dgm:t>
        <a:bodyPr/>
        <a:lstStyle/>
        <a:p>
          <a:r>
            <a:rPr lang="cs-CZ"/>
            <a:t>A) Komunikace sestrou při příjmu na oddělení, </a:t>
          </a:r>
          <a:endParaRPr lang="en-US"/>
        </a:p>
      </dgm:t>
    </dgm:pt>
    <dgm:pt modelId="{D2538267-7E89-4A5B-A605-6272493B9732}" type="parTrans" cxnId="{EC41E308-5956-4948-BB6A-A2EBECCCEFB9}">
      <dgm:prSet/>
      <dgm:spPr/>
      <dgm:t>
        <a:bodyPr/>
        <a:lstStyle/>
        <a:p>
          <a:endParaRPr lang="en-US"/>
        </a:p>
      </dgm:t>
    </dgm:pt>
    <dgm:pt modelId="{8047252C-F719-4C6D-9EA7-F8C1E27765F4}" type="sibTrans" cxnId="{EC41E308-5956-4948-BB6A-A2EBECCCEFB9}">
      <dgm:prSet/>
      <dgm:spPr/>
      <dgm:t>
        <a:bodyPr/>
        <a:lstStyle/>
        <a:p>
          <a:endParaRPr lang="en-US"/>
        </a:p>
      </dgm:t>
    </dgm:pt>
    <dgm:pt modelId="{BF970283-56E3-46F3-A98B-0992BFF30464}">
      <dgm:prSet/>
      <dgm:spPr/>
      <dgm:t>
        <a:bodyPr/>
        <a:lstStyle/>
        <a:p>
          <a:r>
            <a:rPr lang="cs-CZ"/>
            <a:t>B) Podávání léků během hospitalizace, </a:t>
          </a:r>
          <a:endParaRPr lang="en-US"/>
        </a:p>
      </dgm:t>
    </dgm:pt>
    <dgm:pt modelId="{4D7B19DE-E60F-4EFB-9F06-45AF0FE60DB1}" type="parTrans" cxnId="{D4A77530-1AF7-47FA-84C1-3E1D0DA2555F}">
      <dgm:prSet/>
      <dgm:spPr/>
      <dgm:t>
        <a:bodyPr/>
        <a:lstStyle/>
        <a:p>
          <a:endParaRPr lang="en-US"/>
        </a:p>
      </dgm:t>
    </dgm:pt>
    <dgm:pt modelId="{836175BA-E1B3-4C95-967D-52A6537C1D6A}" type="sibTrans" cxnId="{D4A77530-1AF7-47FA-84C1-3E1D0DA2555F}">
      <dgm:prSet/>
      <dgm:spPr/>
      <dgm:t>
        <a:bodyPr/>
        <a:lstStyle/>
        <a:p>
          <a:endParaRPr lang="en-US"/>
        </a:p>
      </dgm:t>
    </dgm:pt>
    <dgm:pt modelId="{BAD20504-F620-424D-9004-968CA6630EDC}">
      <dgm:prSet/>
      <dgm:spPr/>
      <dgm:t>
        <a:bodyPr/>
        <a:lstStyle/>
        <a:p>
          <a:r>
            <a:rPr lang="cs-CZ"/>
            <a:t>C) Zapojení do podávání léků, </a:t>
          </a:r>
          <a:endParaRPr lang="en-US"/>
        </a:p>
      </dgm:t>
    </dgm:pt>
    <dgm:pt modelId="{3B0D2018-7CAD-49B5-AAF3-A0E789DDFD8A}" type="parTrans" cxnId="{9CC5F350-ACF5-4EB2-864B-029A0BDFCF33}">
      <dgm:prSet/>
      <dgm:spPr/>
      <dgm:t>
        <a:bodyPr/>
        <a:lstStyle/>
        <a:p>
          <a:endParaRPr lang="en-US"/>
        </a:p>
      </dgm:t>
    </dgm:pt>
    <dgm:pt modelId="{5EFB37AD-7EF1-4985-88B5-42F86653F5F4}" type="sibTrans" cxnId="{9CC5F350-ACF5-4EB2-864B-029A0BDFCF33}">
      <dgm:prSet/>
      <dgm:spPr/>
      <dgm:t>
        <a:bodyPr/>
        <a:lstStyle/>
        <a:p>
          <a:endParaRPr lang="en-US"/>
        </a:p>
      </dgm:t>
    </dgm:pt>
    <dgm:pt modelId="{AC8D8754-8759-47A9-AD20-800E84885D44}">
      <dgm:prSet/>
      <dgm:spPr/>
      <dgm:t>
        <a:bodyPr/>
        <a:lstStyle/>
        <a:p>
          <a:r>
            <a:rPr lang="cs-CZ"/>
            <a:t>D) Pochybení</a:t>
          </a:r>
          <a:endParaRPr lang="en-US"/>
        </a:p>
      </dgm:t>
    </dgm:pt>
    <dgm:pt modelId="{0D8C741E-BD0D-422C-8317-58E30720440D}" type="parTrans" cxnId="{19E2AC00-E887-4FE8-942F-A76DC52EF07B}">
      <dgm:prSet/>
      <dgm:spPr/>
      <dgm:t>
        <a:bodyPr/>
        <a:lstStyle/>
        <a:p>
          <a:endParaRPr lang="en-US"/>
        </a:p>
      </dgm:t>
    </dgm:pt>
    <dgm:pt modelId="{9A65D5A7-42B3-473B-A912-D9F3DECAC57A}" type="sibTrans" cxnId="{19E2AC00-E887-4FE8-942F-A76DC52EF07B}">
      <dgm:prSet/>
      <dgm:spPr/>
      <dgm:t>
        <a:bodyPr/>
        <a:lstStyle/>
        <a:p>
          <a:endParaRPr lang="en-US"/>
        </a:p>
      </dgm:t>
    </dgm:pt>
    <dgm:pt modelId="{31E8D99A-A4DF-4CF6-B593-2FC6523FE013}" type="pres">
      <dgm:prSet presAssocID="{A7DF7DE1-702E-4748-ADA4-2882CCFCB74A}" presName="vert0" presStyleCnt="0">
        <dgm:presLayoutVars>
          <dgm:dir/>
          <dgm:animOne val="branch"/>
          <dgm:animLvl val="lvl"/>
        </dgm:presLayoutVars>
      </dgm:prSet>
      <dgm:spPr/>
    </dgm:pt>
    <dgm:pt modelId="{3C4F1F7D-8EC5-4FB1-848E-951DAE527F92}" type="pres">
      <dgm:prSet presAssocID="{FEC3D64B-C546-4F87-B6E3-DD9E8D72C54B}" presName="thickLine" presStyleLbl="alignNode1" presStyleIdx="0" presStyleCnt="5"/>
      <dgm:spPr/>
    </dgm:pt>
    <dgm:pt modelId="{838D6A80-98C9-49AF-9FF3-DDB28E099C39}" type="pres">
      <dgm:prSet presAssocID="{FEC3D64B-C546-4F87-B6E3-DD9E8D72C54B}" presName="horz1" presStyleCnt="0"/>
      <dgm:spPr/>
    </dgm:pt>
    <dgm:pt modelId="{1C954A04-05F4-464A-9E75-53C80014BE56}" type="pres">
      <dgm:prSet presAssocID="{FEC3D64B-C546-4F87-B6E3-DD9E8D72C54B}" presName="tx1" presStyleLbl="revTx" presStyleIdx="0" presStyleCnt="5"/>
      <dgm:spPr/>
    </dgm:pt>
    <dgm:pt modelId="{1591716C-8567-4C95-9348-9A392B3635FB}" type="pres">
      <dgm:prSet presAssocID="{FEC3D64B-C546-4F87-B6E3-DD9E8D72C54B}" presName="vert1" presStyleCnt="0"/>
      <dgm:spPr/>
    </dgm:pt>
    <dgm:pt modelId="{65A1FC46-2C9F-4779-AAD9-3ED02490A222}" type="pres">
      <dgm:prSet presAssocID="{EB1421AC-F039-4279-8409-3E082B2A96A4}" presName="thickLine" presStyleLbl="alignNode1" presStyleIdx="1" presStyleCnt="5"/>
      <dgm:spPr/>
    </dgm:pt>
    <dgm:pt modelId="{81D78CD0-DE73-401F-AA4B-E59CB091C526}" type="pres">
      <dgm:prSet presAssocID="{EB1421AC-F039-4279-8409-3E082B2A96A4}" presName="horz1" presStyleCnt="0"/>
      <dgm:spPr/>
    </dgm:pt>
    <dgm:pt modelId="{6B40554C-140A-4DBE-8520-76FA7A369439}" type="pres">
      <dgm:prSet presAssocID="{EB1421AC-F039-4279-8409-3E082B2A96A4}" presName="tx1" presStyleLbl="revTx" presStyleIdx="1" presStyleCnt="5"/>
      <dgm:spPr/>
    </dgm:pt>
    <dgm:pt modelId="{636A1041-CD15-4C52-8123-44AC340C4EA2}" type="pres">
      <dgm:prSet presAssocID="{EB1421AC-F039-4279-8409-3E082B2A96A4}" presName="vert1" presStyleCnt="0"/>
      <dgm:spPr/>
    </dgm:pt>
    <dgm:pt modelId="{F8086583-A80F-4D09-819B-16B0A6C9B694}" type="pres">
      <dgm:prSet presAssocID="{BF970283-56E3-46F3-A98B-0992BFF30464}" presName="thickLine" presStyleLbl="alignNode1" presStyleIdx="2" presStyleCnt="5"/>
      <dgm:spPr/>
    </dgm:pt>
    <dgm:pt modelId="{3C632879-8F6A-416D-A1C4-3D79CE3CE3A8}" type="pres">
      <dgm:prSet presAssocID="{BF970283-56E3-46F3-A98B-0992BFF30464}" presName="horz1" presStyleCnt="0"/>
      <dgm:spPr/>
    </dgm:pt>
    <dgm:pt modelId="{B7712C31-9AEF-4E03-8525-B8BFE2F63CA4}" type="pres">
      <dgm:prSet presAssocID="{BF970283-56E3-46F3-A98B-0992BFF30464}" presName="tx1" presStyleLbl="revTx" presStyleIdx="2" presStyleCnt="5"/>
      <dgm:spPr/>
    </dgm:pt>
    <dgm:pt modelId="{C20F5E55-7AC8-414D-A745-08BA35454DA8}" type="pres">
      <dgm:prSet presAssocID="{BF970283-56E3-46F3-A98B-0992BFF30464}" presName="vert1" presStyleCnt="0"/>
      <dgm:spPr/>
    </dgm:pt>
    <dgm:pt modelId="{51F08A1F-2C4B-4CB5-8E74-64CE8777B67B}" type="pres">
      <dgm:prSet presAssocID="{BAD20504-F620-424D-9004-968CA6630EDC}" presName="thickLine" presStyleLbl="alignNode1" presStyleIdx="3" presStyleCnt="5"/>
      <dgm:spPr/>
    </dgm:pt>
    <dgm:pt modelId="{22CFEA43-3B95-4138-94FB-ED6E03798520}" type="pres">
      <dgm:prSet presAssocID="{BAD20504-F620-424D-9004-968CA6630EDC}" presName="horz1" presStyleCnt="0"/>
      <dgm:spPr/>
    </dgm:pt>
    <dgm:pt modelId="{FA7363E6-5A05-49C9-87B1-22E4341C52EB}" type="pres">
      <dgm:prSet presAssocID="{BAD20504-F620-424D-9004-968CA6630EDC}" presName="tx1" presStyleLbl="revTx" presStyleIdx="3" presStyleCnt="5"/>
      <dgm:spPr/>
    </dgm:pt>
    <dgm:pt modelId="{6DC03022-D3A3-4283-A31D-F5DBD6AF12FE}" type="pres">
      <dgm:prSet presAssocID="{BAD20504-F620-424D-9004-968CA6630EDC}" presName="vert1" presStyleCnt="0"/>
      <dgm:spPr/>
    </dgm:pt>
    <dgm:pt modelId="{99F83E1E-0233-4F15-84A8-C6F8C43492E6}" type="pres">
      <dgm:prSet presAssocID="{AC8D8754-8759-47A9-AD20-800E84885D44}" presName="thickLine" presStyleLbl="alignNode1" presStyleIdx="4" presStyleCnt="5"/>
      <dgm:spPr/>
    </dgm:pt>
    <dgm:pt modelId="{9394992B-B0A3-4776-9473-694DFAC78ED5}" type="pres">
      <dgm:prSet presAssocID="{AC8D8754-8759-47A9-AD20-800E84885D44}" presName="horz1" presStyleCnt="0"/>
      <dgm:spPr/>
    </dgm:pt>
    <dgm:pt modelId="{03958732-3098-4E71-ACA9-E7159A3C96B7}" type="pres">
      <dgm:prSet presAssocID="{AC8D8754-8759-47A9-AD20-800E84885D44}" presName="tx1" presStyleLbl="revTx" presStyleIdx="4" presStyleCnt="5"/>
      <dgm:spPr/>
    </dgm:pt>
    <dgm:pt modelId="{08AAB4F7-28AE-4A0C-8BB9-50DB54B07A3D}" type="pres">
      <dgm:prSet presAssocID="{AC8D8754-8759-47A9-AD20-800E84885D44}" presName="vert1" presStyleCnt="0"/>
      <dgm:spPr/>
    </dgm:pt>
  </dgm:ptLst>
  <dgm:cxnLst>
    <dgm:cxn modelId="{19E2AC00-E887-4FE8-942F-A76DC52EF07B}" srcId="{A7DF7DE1-702E-4748-ADA4-2882CCFCB74A}" destId="{AC8D8754-8759-47A9-AD20-800E84885D44}" srcOrd="4" destOrd="0" parTransId="{0D8C741E-BD0D-422C-8317-58E30720440D}" sibTransId="{9A65D5A7-42B3-473B-A912-D9F3DECAC57A}"/>
    <dgm:cxn modelId="{EC41E308-5956-4948-BB6A-A2EBECCCEFB9}" srcId="{A7DF7DE1-702E-4748-ADA4-2882CCFCB74A}" destId="{EB1421AC-F039-4279-8409-3E082B2A96A4}" srcOrd="1" destOrd="0" parTransId="{D2538267-7E89-4A5B-A605-6272493B9732}" sibTransId="{8047252C-F719-4C6D-9EA7-F8C1E27765F4}"/>
    <dgm:cxn modelId="{D4A77530-1AF7-47FA-84C1-3E1D0DA2555F}" srcId="{A7DF7DE1-702E-4748-ADA4-2882CCFCB74A}" destId="{BF970283-56E3-46F3-A98B-0992BFF30464}" srcOrd="2" destOrd="0" parTransId="{4D7B19DE-E60F-4EFB-9F06-45AF0FE60DB1}" sibTransId="{836175BA-E1B3-4C95-967D-52A6537C1D6A}"/>
    <dgm:cxn modelId="{3F2CD05B-097A-4F67-A56F-3F805B28708E}" type="presOf" srcId="{EB1421AC-F039-4279-8409-3E082B2A96A4}" destId="{6B40554C-140A-4DBE-8520-76FA7A369439}" srcOrd="0" destOrd="0" presId="urn:microsoft.com/office/officeart/2008/layout/LinedList"/>
    <dgm:cxn modelId="{65F50946-FD76-434B-8B37-F39403C44E3F}" srcId="{A7DF7DE1-702E-4748-ADA4-2882CCFCB74A}" destId="{FEC3D64B-C546-4F87-B6E3-DD9E8D72C54B}" srcOrd="0" destOrd="0" parTransId="{E1E06C2D-8F9B-4DC1-A1CD-CEDEE9F4E7B5}" sibTransId="{66BFF9D2-965C-4F6C-9BE7-E06626229DDB}"/>
    <dgm:cxn modelId="{9CC5F350-ACF5-4EB2-864B-029A0BDFCF33}" srcId="{A7DF7DE1-702E-4748-ADA4-2882CCFCB74A}" destId="{BAD20504-F620-424D-9004-968CA6630EDC}" srcOrd="3" destOrd="0" parTransId="{3B0D2018-7CAD-49B5-AAF3-A0E789DDFD8A}" sibTransId="{5EFB37AD-7EF1-4985-88B5-42F86653F5F4}"/>
    <dgm:cxn modelId="{A8CE367B-940C-448C-8EA6-8BDD516ACFF8}" type="presOf" srcId="{BAD20504-F620-424D-9004-968CA6630EDC}" destId="{FA7363E6-5A05-49C9-87B1-22E4341C52EB}" srcOrd="0" destOrd="0" presId="urn:microsoft.com/office/officeart/2008/layout/LinedList"/>
    <dgm:cxn modelId="{8F32ACF8-BE24-4E75-9783-1DD7664E677A}" type="presOf" srcId="{AC8D8754-8759-47A9-AD20-800E84885D44}" destId="{03958732-3098-4E71-ACA9-E7159A3C96B7}" srcOrd="0" destOrd="0" presId="urn:microsoft.com/office/officeart/2008/layout/LinedList"/>
    <dgm:cxn modelId="{9CE68AFB-162C-4D95-9834-3CBF82B6D575}" type="presOf" srcId="{A7DF7DE1-702E-4748-ADA4-2882CCFCB74A}" destId="{31E8D99A-A4DF-4CF6-B593-2FC6523FE013}" srcOrd="0" destOrd="0" presId="urn:microsoft.com/office/officeart/2008/layout/LinedList"/>
    <dgm:cxn modelId="{4C4606FC-4220-4FC9-8828-CE6A101186F8}" type="presOf" srcId="{BF970283-56E3-46F3-A98B-0992BFF30464}" destId="{B7712C31-9AEF-4E03-8525-B8BFE2F63CA4}" srcOrd="0" destOrd="0" presId="urn:microsoft.com/office/officeart/2008/layout/LinedList"/>
    <dgm:cxn modelId="{017561FD-F44D-4B54-BED9-AED3580469F3}" type="presOf" srcId="{FEC3D64B-C546-4F87-B6E3-DD9E8D72C54B}" destId="{1C954A04-05F4-464A-9E75-53C80014BE56}" srcOrd="0" destOrd="0" presId="urn:microsoft.com/office/officeart/2008/layout/LinedList"/>
    <dgm:cxn modelId="{82753036-A992-438B-BC82-8A4C23453161}" type="presParOf" srcId="{31E8D99A-A4DF-4CF6-B593-2FC6523FE013}" destId="{3C4F1F7D-8EC5-4FB1-848E-951DAE527F92}" srcOrd="0" destOrd="0" presId="urn:microsoft.com/office/officeart/2008/layout/LinedList"/>
    <dgm:cxn modelId="{BDB94FFF-AB54-4BCE-AF06-02C6D46FE10F}" type="presParOf" srcId="{31E8D99A-A4DF-4CF6-B593-2FC6523FE013}" destId="{838D6A80-98C9-49AF-9FF3-DDB28E099C39}" srcOrd="1" destOrd="0" presId="urn:microsoft.com/office/officeart/2008/layout/LinedList"/>
    <dgm:cxn modelId="{CFBBCF40-241B-431E-B82B-1AF1C4279D62}" type="presParOf" srcId="{838D6A80-98C9-49AF-9FF3-DDB28E099C39}" destId="{1C954A04-05F4-464A-9E75-53C80014BE56}" srcOrd="0" destOrd="0" presId="urn:microsoft.com/office/officeart/2008/layout/LinedList"/>
    <dgm:cxn modelId="{E73E1891-7124-4AC8-8C9A-95C8CFA059C4}" type="presParOf" srcId="{838D6A80-98C9-49AF-9FF3-DDB28E099C39}" destId="{1591716C-8567-4C95-9348-9A392B3635FB}" srcOrd="1" destOrd="0" presId="urn:microsoft.com/office/officeart/2008/layout/LinedList"/>
    <dgm:cxn modelId="{627068ED-1163-435A-A3DD-2928FDBC65A3}" type="presParOf" srcId="{31E8D99A-A4DF-4CF6-B593-2FC6523FE013}" destId="{65A1FC46-2C9F-4779-AAD9-3ED02490A222}" srcOrd="2" destOrd="0" presId="urn:microsoft.com/office/officeart/2008/layout/LinedList"/>
    <dgm:cxn modelId="{C388D146-72BF-4AE3-9FA0-B13058A60CEB}" type="presParOf" srcId="{31E8D99A-A4DF-4CF6-B593-2FC6523FE013}" destId="{81D78CD0-DE73-401F-AA4B-E59CB091C526}" srcOrd="3" destOrd="0" presId="urn:microsoft.com/office/officeart/2008/layout/LinedList"/>
    <dgm:cxn modelId="{B63A0A77-95E3-418F-BEFC-FB29D99C4DBC}" type="presParOf" srcId="{81D78CD0-DE73-401F-AA4B-E59CB091C526}" destId="{6B40554C-140A-4DBE-8520-76FA7A369439}" srcOrd="0" destOrd="0" presId="urn:microsoft.com/office/officeart/2008/layout/LinedList"/>
    <dgm:cxn modelId="{33F02ABF-53F4-41D6-BB04-8C6DA9E27E31}" type="presParOf" srcId="{81D78CD0-DE73-401F-AA4B-E59CB091C526}" destId="{636A1041-CD15-4C52-8123-44AC340C4EA2}" srcOrd="1" destOrd="0" presId="urn:microsoft.com/office/officeart/2008/layout/LinedList"/>
    <dgm:cxn modelId="{880F43CB-E6BD-4666-A2B7-CC2A1BB143F8}" type="presParOf" srcId="{31E8D99A-A4DF-4CF6-B593-2FC6523FE013}" destId="{F8086583-A80F-4D09-819B-16B0A6C9B694}" srcOrd="4" destOrd="0" presId="urn:microsoft.com/office/officeart/2008/layout/LinedList"/>
    <dgm:cxn modelId="{0172D6E1-ECFA-4D5C-A7E6-F746F4B8BB66}" type="presParOf" srcId="{31E8D99A-A4DF-4CF6-B593-2FC6523FE013}" destId="{3C632879-8F6A-416D-A1C4-3D79CE3CE3A8}" srcOrd="5" destOrd="0" presId="urn:microsoft.com/office/officeart/2008/layout/LinedList"/>
    <dgm:cxn modelId="{6D9E0E3A-ABD9-4106-B801-BA26EADE3A4F}" type="presParOf" srcId="{3C632879-8F6A-416D-A1C4-3D79CE3CE3A8}" destId="{B7712C31-9AEF-4E03-8525-B8BFE2F63CA4}" srcOrd="0" destOrd="0" presId="urn:microsoft.com/office/officeart/2008/layout/LinedList"/>
    <dgm:cxn modelId="{9EF2A04A-A047-4E41-9DF5-DE7548F3CAEB}" type="presParOf" srcId="{3C632879-8F6A-416D-A1C4-3D79CE3CE3A8}" destId="{C20F5E55-7AC8-414D-A745-08BA35454DA8}" srcOrd="1" destOrd="0" presId="urn:microsoft.com/office/officeart/2008/layout/LinedList"/>
    <dgm:cxn modelId="{767A4199-DE45-4D11-9C5A-668FF654F1C3}" type="presParOf" srcId="{31E8D99A-A4DF-4CF6-B593-2FC6523FE013}" destId="{51F08A1F-2C4B-4CB5-8E74-64CE8777B67B}" srcOrd="6" destOrd="0" presId="urn:microsoft.com/office/officeart/2008/layout/LinedList"/>
    <dgm:cxn modelId="{8F215FA0-E78D-4019-B1E8-9693B9766665}" type="presParOf" srcId="{31E8D99A-A4DF-4CF6-B593-2FC6523FE013}" destId="{22CFEA43-3B95-4138-94FB-ED6E03798520}" srcOrd="7" destOrd="0" presId="urn:microsoft.com/office/officeart/2008/layout/LinedList"/>
    <dgm:cxn modelId="{3F1639C6-2631-4493-B0BF-15097B9889D3}" type="presParOf" srcId="{22CFEA43-3B95-4138-94FB-ED6E03798520}" destId="{FA7363E6-5A05-49C9-87B1-22E4341C52EB}" srcOrd="0" destOrd="0" presId="urn:microsoft.com/office/officeart/2008/layout/LinedList"/>
    <dgm:cxn modelId="{E0834F90-2D30-40F3-ACA4-0746E88DECE8}" type="presParOf" srcId="{22CFEA43-3B95-4138-94FB-ED6E03798520}" destId="{6DC03022-D3A3-4283-A31D-F5DBD6AF12FE}" srcOrd="1" destOrd="0" presId="urn:microsoft.com/office/officeart/2008/layout/LinedList"/>
    <dgm:cxn modelId="{38E49661-4FA8-4A37-8B6C-6F9367AF7514}" type="presParOf" srcId="{31E8D99A-A4DF-4CF6-B593-2FC6523FE013}" destId="{99F83E1E-0233-4F15-84A8-C6F8C43492E6}" srcOrd="8" destOrd="0" presId="urn:microsoft.com/office/officeart/2008/layout/LinedList"/>
    <dgm:cxn modelId="{56894060-4C8D-4FE2-B838-F351BE482521}" type="presParOf" srcId="{31E8D99A-A4DF-4CF6-B593-2FC6523FE013}" destId="{9394992B-B0A3-4776-9473-694DFAC78ED5}" srcOrd="9" destOrd="0" presId="urn:microsoft.com/office/officeart/2008/layout/LinedList"/>
    <dgm:cxn modelId="{23D723C4-A6DC-4012-A50E-BABEA179D70C}" type="presParOf" srcId="{9394992B-B0A3-4776-9473-694DFAC78ED5}" destId="{03958732-3098-4E71-ACA9-E7159A3C96B7}" srcOrd="0" destOrd="0" presId="urn:microsoft.com/office/officeart/2008/layout/LinedList"/>
    <dgm:cxn modelId="{9029283F-5579-4080-AF20-C598A7CFA078}" type="presParOf" srcId="{9394992B-B0A3-4776-9473-694DFAC78ED5}" destId="{08AAB4F7-28AE-4A0C-8BB9-50DB54B07A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FB6B46-1D05-4025-90D0-FBC0AB9F2214}" type="doc">
      <dgm:prSet loTypeId="urn:microsoft.com/office/officeart/2005/8/layout/vList2" loCatId="list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391F717E-5460-4B59-B6D9-3F17CBF7D3A9}">
      <dgm:prSet/>
      <dgm:spPr/>
      <dgm:t>
        <a:bodyPr/>
        <a:lstStyle/>
        <a:p>
          <a:r>
            <a:rPr lang="cs-CZ"/>
            <a:t>Chtěl/a byste být více zapojen/a do rozhodování o tom, jaké léky budete užívat?</a:t>
          </a:r>
          <a:endParaRPr lang="en-US"/>
        </a:p>
      </dgm:t>
    </dgm:pt>
    <dgm:pt modelId="{535AFAE0-4845-4E2E-8E93-887CFF391DB0}" type="parTrans" cxnId="{29E86367-A21A-4F3B-AA16-3FAE21F9B6C2}">
      <dgm:prSet/>
      <dgm:spPr/>
      <dgm:t>
        <a:bodyPr/>
        <a:lstStyle/>
        <a:p>
          <a:endParaRPr lang="en-US"/>
        </a:p>
      </dgm:t>
    </dgm:pt>
    <dgm:pt modelId="{41DC6DA4-A1A9-4312-B7FF-4F7D181D9F4D}" type="sibTrans" cxnId="{29E86367-A21A-4F3B-AA16-3FAE21F9B6C2}">
      <dgm:prSet/>
      <dgm:spPr/>
      <dgm:t>
        <a:bodyPr/>
        <a:lstStyle/>
        <a:p>
          <a:endParaRPr lang="en-US"/>
        </a:p>
      </dgm:t>
    </dgm:pt>
    <dgm:pt modelId="{31BB2590-E205-4F41-9BF9-1F9153FBD435}">
      <dgm:prSet/>
      <dgm:spPr/>
      <dgm:t>
        <a:bodyPr/>
        <a:lstStyle/>
        <a:p>
          <a:r>
            <a:rPr lang="cs-CZ"/>
            <a:t>71 (21,6 %) pacientů by chtělo být více zapojeno do rozhodování o tom, jaké léky budou užívat, spíše ano  odpovědělo 51 pacientů (15,5 %), těžko rozhodnout 64 (19,5 %), spíše ne 72 (21,9 %), 71 pacientů (21,6 %) pacientů by nechce být více zapojeno do rozhodování o tom, jaké léky budou užívat.</a:t>
          </a:r>
          <a:endParaRPr lang="en-US"/>
        </a:p>
      </dgm:t>
    </dgm:pt>
    <dgm:pt modelId="{D31B453E-A3C7-406F-9E93-F75C590455A6}" type="parTrans" cxnId="{D4CF3E80-4566-4063-8DAA-AA6F77BD0155}">
      <dgm:prSet/>
      <dgm:spPr/>
      <dgm:t>
        <a:bodyPr/>
        <a:lstStyle/>
        <a:p>
          <a:endParaRPr lang="en-US"/>
        </a:p>
      </dgm:t>
    </dgm:pt>
    <dgm:pt modelId="{A6F9A880-059A-4303-BCF6-AC0D39FAD72F}" type="sibTrans" cxnId="{D4CF3E80-4566-4063-8DAA-AA6F77BD0155}">
      <dgm:prSet/>
      <dgm:spPr/>
      <dgm:t>
        <a:bodyPr/>
        <a:lstStyle/>
        <a:p>
          <a:endParaRPr lang="en-US"/>
        </a:p>
      </dgm:t>
    </dgm:pt>
    <dgm:pt modelId="{C5BE8E12-400D-42D8-A254-DFECDA9371AF}" type="pres">
      <dgm:prSet presAssocID="{B1FB6B46-1D05-4025-90D0-FBC0AB9F2214}" presName="linear" presStyleCnt="0">
        <dgm:presLayoutVars>
          <dgm:animLvl val="lvl"/>
          <dgm:resizeHandles val="exact"/>
        </dgm:presLayoutVars>
      </dgm:prSet>
      <dgm:spPr/>
    </dgm:pt>
    <dgm:pt modelId="{15179D86-1DFF-478C-9A3D-C33664C6F9B7}" type="pres">
      <dgm:prSet presAssocID="{391F717E-5460-4B59-B6D9-3F17CBF7D3A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BA6178B-607E-4F2F-B8E6-1DE6AE0B1ADE}" type="pres">
      <dgm:prSet presAssocID="{41DC6DA4-A1A9-4312-B7FF-4F7D181D9F4D}" presName="spacer" presStyleCnt="0"/>
      <dgm:spPr/>
    </dgm:pt>
    <dgm:pt modelId="{CEA7EC21-A1CD-4DE6-BCAC-4B5C9296CEA6}" type="pres">
      <dgm:prSet presAssocID="{31BB2590-E205-4F41-9BF9-1F9153FBD43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DBA7C11-7B40-4790-948B-DA7E18510CD1}" type="presOf" srcId="{391F717E-5460-4B59-B6D9-3F17CBF7D3A9}" destId="{15179D86-1DFF-478C-9A3D-C33664C6F9B7}" srcOrd="0" destOrd="0" presId="urn:microsoft.com/office/officeart/2005/8/layout/vList2"/>
    <dgm:cxn modelId="{29E86367-A21A-4F3B-AA16-3FAE21F9B6C2}" srcId="{B1FB6B46-1D05-4025-90D0-FBC0AB9F2214}" destId="{391F717E-5460-4B59-B6D9-3F17CBF7D3A9}" srcOrd="0" destOrd="0" parTransId="{535AFAE0-4845-4E2E-8E93-887CFF391DB0}" sibTransId="{41DC6DA4-A1A9-4312-B7FF-4F7D181D9F4D}"/>
    <dgm:cxn modelId="{E465B252-5EA0-4C78-8EC7-5F82CC525021}" type="presOf" srcId="{31BB2590-E205-4F41-9BF9-1F9153FBD435}" destId="{CEA7EC21-A1CD-4DE6-BCAC-4B5C9296CEA6}" srcOrd="0" destOrd="0" presId="urn:microsoft.com/office/officeart/2005/8/layout/vList2"/>
    <dgm:cxn modelId="{D4CF3E80-4566-4063-8DAA-AA6F77BD0155}" srcId="{B1FB6B46-1D05-4025-90D0-FBC0AB9F2214}" destId="{31BB2590-E205-4F41-9BF9-1F9153FBD435}" srcOrd="1" destOrd="0" parTransId="{D31B453E-A3C7-406F-9E93-F75C590455A6}" sibTransId="{A6F9A880-059A-4303-BCF6-AC0D39FAD72F}"/>
    <dgm:cxn modelId="{68614EFD-1E1D-4C5A-92A4-2DF284B30F84}" type="presOf" srcId="{B1FB6B46-1D05-4025-90D0-FBC0AB9F2214}" destId="{C5BE8E12-400D-42D8-A254-DFECDA9371AF}" srcOrd="0" destOrd="0" presId="urn:microsoft.com/office/officeart/2005/8/layout/vList2"/>
    <dgm:cxn modelId="{37EB3E17-24E0-4DC1-9CD5-7FB0CC2D497D}" type="presParOf" srcId="{C5BE8E12-400D-42D8-A254-DFECDA9371AF}" destId="{15179D86-1DFF-478C-9A3D-C33664C6F9B7}" srcOrd="0" destOrd="0" presId="urn:microsoft.com/office/officeart/2005/8/layout/vList2"/>
    <dgm:cxn modelId="{618A0129-4240-4BF9-B3BB-D41610EA949F}" type="presParOf" srcId="{C5BE8E12-400D-42D8-A254-DFECDA9371AF}" destId="{0BA6178B-607E-4F2F-B8E6-1DE6AE0B1ADE}" srcOrd="1" destOrd="0" presId="urn:microsoft.com/office/officeart/2005/8/layout/vList2"/>
    <dgm:cxn modelId="{E8D8B189-065A-47AA-84AA-42FECBC83023}" type="presParOf" srcId="{C5BE8E12-400D-42D8-A254-DFECDA9371AF}" destId="{CEA7EC21-A1CD-4DE6-BCAC-4B5C9296CEA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8ACF024-8F2F-4D31-8496-F131EEFB7E81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FC33353-24CD-4341-A7BA-5191BD58D0EA}">
      <dgm:prSet/>
      <dgm:spPr/>
      <dgm:t>
        <a:bodyPr/>
        <a:lstStyle/>
        <a:p>
          <a:pPr algn="just"/>
          <a:r>
            <a:rPr lang="cs-CZ" dirty="0"/>
            <a:t>Zajímali jsme se zda pacienti během hospitalizace měli zkušenost s tím, že jim byl někdy podán jiný lék, než který jim předepsal lékař. </a:t>
          </a:r>
          <a:endParaRPr lang="en-US" dirty="0"/>
        </a:p>
      </dgm:t>
    </dgm:pt>
    <dgm:pt modelId="{4E46A139-8319-437D-B846-F70A32EE0471}" type="parTrans" cxnId="{541C5951-0C3E-4D9B-A9DA-962DCB130967}">
      <dgm:prSet/>
      <dgm:spPr/>
      <dgm:t>
        <a:bodyPr/>
        <a:lstStyle/>
        <a:p>
          <a:endParaRPr lang="en-US"/>
        </a:p>
      </dgm:t>
    </dgm:pt>
    <dgm:pt modelId="{F41CBAF5-AA55-4F39-A96C-627D23253D8F}" type="sibTrans" cxnId="{541C5951-0C3E-4D9B-A9DA-962DCB130967}">
      <dgm:prSet/>
      <dgm:spPr/>
      <dgm:t>
        <a:bodyPr/>
        <a:lstStyle/>
        <a:p>
          <a:endParaRPr lang="en-US"/>
        </a:p>
      </dgm:t>
    </dgm:pt>
    <dgm:pt modelId="{292CFDDE-9BA0-4B66-AFED-4EF732EC73D9}">
      <dgm:prSet/>
      <dgm:spPr/>
      <dgm:t>
        <a:bodyPr/>
        <a:lstStyle/>
        <a:p>
          <a:pPr algn="just"/>
          <a:r>
            <a:rPr lang="cs-CZ" dirty="0"/>
            <a:t>Z výsledků dotazníkového šetření vyplynulo, že 11 (3,3 %) pacientům byl podán jiný lék, než který jim lékař předepsal. 218 pacientů (66,3 %) takovou zkušenost nemělo, 99 pacientů (30,1%) odpovědělo, že neví.</a:t>
          </a:r>
          <a:endParaRPr lang="en-US" dirty="0"/>
        </a:p>
      </dgm:t>
    </dgm:pt>
    <dgm:pt modelId="{EA47A495-DA04-415C-BD89-9168DF5B72D6}" type="parTrans" cxnId="{184F033E-7CC1-4C97-80DF-3A940B99D574}">
      <dgm:prSet/>
      <dgm:spPr/>
      <dgm:t>
        <a:bodyPr/>
        <a:lstStyle/>
        <a:p>
          <a:endParaRPr lang="en-US"/>
        </a:p>
      </dgm:t>
    </dgm:pt>
    <dgm:pt modelId="{606541CB-8209-495A-950E-CE138B551878}" type="sibTrans" cxnId="{184F033E-7CC1-4C97-80DF-3A940B99D574}">
      <dgm:prSet/>
      <dgm:spPr/>
      <dgm:t>
        <a:bodyPr/>
        <a:lstStyle/>
        <a:p>
          <a:endParaRPr lang="en-US"/>
        </a:p>
      </dgm:t>
    </dgm:pt>
    <dgm:pt modelId="{F25FE7B9-77DB-46E3-A207-237A54705483}" type="pres">
      <dgm:prSet presAssocID="{28ACF024-8F2F-4D31-8496-F131EEFB7E81}" presName="vert0" presStyleCnt="0">
        <dgm:presLayoutVars>
          <dgm:dir/>
          <dgm:animOne val="branch"/>
          <dgm:animLvl val="lvl"/>
        </dgm:presLayoutVars>
      </dgm:prSet>
      <dgm:spPr/>
    </dgm:pt>
    <dgm:pt modelId="{931A9376-19FC-4691-B6A7-4A988ADB6600}" type="pres">
      <dgm:prSet presAssocID="{4FC33353-24CD-4341-A7BA-5191BD58D0EA}" presName="thickLine" presStyleLbl="alignNode1" presStyleIdx="0" presStyleCnt="2"/>
      <dgm:spPr/>
    </dgm:pt>
    <dgm:pt modelId="{DB6B2CCF-CA6B-4C1E-9AA0-2C086A771051}" type="pres">
      <dgm:prSet presAssocID="{4FC33353-24CD-4341-A7BA-5191BD58D0EA}" presName="horz1" presStyleCnt="0"/>
      <dgm:spPr/>
    </dgm:pt>
    <dgm:pt modelId="{4C0D9354-B13B-4159-BA12-72D07034C611}" type="pres">
      <dgm:prSet presAssocID="{4FC33353-24CD-4341-A7BA-5191BD58D0EA}" presName="tx1" presStyleLbl="revTx" presStyleIdx="0" presStyleCnt="2"/>
      <dgm:spPr/>
    </dgm:pt>
    <dgm:pt modelId="{0A50A74B-9D6A-4057-993F-F54F43057A8D}" type="pres">
      <dgm:prSet presAssocID="{4FC33353-24CD-4341-A7BA-5191BD58D0EA}" presName="vert1" presStyleCnt="0"/>
      <dgm:spPr/>
    </dgm:pt>
    <dgm:pt modelId="{9CD1197D-DC75-4EB6-B194-12B2C404EB8B}" type="pres">
      <dgm:prSet presAssocID="{292CFDDE-9BA0-4B66-AFED-4EF732EC73D9}" presName="thickLine" presStyleLbl="alignNode1" presStyleIdx="1" presStyleCnt="2"/>
      <dgm:spPr/>
    </dgm:pt>
    <dgm:pt modelId="{8870CAD3-D5D4-45F9-96E1-DC255746EB4B}" type="pres">
      <dgm:prSet presAssocID="{292CFDDE-9BA0-4B66-AFED-4EF732EC73D9}" presName="horz1" presStyleCnt="0"/>
      <dgm:spPr/>
    </dgm:pt>
    <dgm:pt modelId="{3965D285-FC8F-4C68-A6D7-B7CB2E4CFC4B}" type="pres">
      <dgm:prSet presAssocID="{292CFDDE-9BA0-4B66-AFED-4EF732EC73D9}" presName="tx1" presStyleLbl="revTx" presStyleIdx="1" presStyleCnt="2"/>
      <dgm:spPr/>
    </dgm:pt>
    <dgm:pt modelId="{ECC7D816-15B6-4956-88D4-BD69EB93BE51}" type="pres">
      <dgm:prSet presAssocID="{292CFDDE-9BA0-4B66-AFED-4EF732EC73D9}" presName="vert1" presStyleCnt="0"/>
      <dgm:spPr/>
    </dgm:pt>
  </dgm:ptLst>
  <dgm:cxnLst>
    <dgm:cxn modelId="{4EC44C13-D102-4D84-A863-A87BECB3888D}" type="presOf" srcId="{4FC33353-24CD-4341-A7BA-5191BD58D0EA}" destId="{4C0D9354-B13B-4159-BA12-72D07034C611}" srcOrd="0" destOrd="0" presId="urn:microsoft.com/office/officeart/2008/layout/LinedList"/>
    <dgm:cxn modelId="{184F033E-7CC1-4C97-80DF-3A940B99D574}" srcId="{28ACF024-8F2F-4D31-8496-F131EEFB7E81}" destId="{292CFDDE-9BA0-4B66-AFED-4EF732EC73D9}" srcOrd="1" destOrd="0" parTransId="{EA47A495-DA04-415C-BD89-9168DF5B72D6}" sibTransId="{606541CB-8209-495A-950E-CE138B551878}"/>
    <dgm:cxn modelId="{541C5951-0C3E-4D9B-A9DA-962DCB130967}" srcId="{28ACF024-8F2F-4D31-8496-F131EEFB7E81}" destId="{4FC33353-24CD-4341-A7BA-5191BD58D0EA}" srcOrd="0" destOrd="0" parTransId="{4E46A139-8319-437D-B846-F70A32EE0471}" sibTransId="{F41CBAF5-AA55-4F39-A96C-627D23253D8F}"/>
    <dgm:cxn modelId="{9237378E-C6C6-4758-8EC8-823FED730EBC}" type="presOf" srcId="{28ACF024-8F2F-4D31-8496-F131EEFB7E81}" destId="{F25FE7B9-77DB-46E3-A207-237A54705483}" srcOrd="0" destOrd="0" presId="urn:microsoft.com/office/officeart/2008/layout/LinedList"/>
    <dgm:cxn modelId="{52271BB2-4D46-4E2C-B9C1-66C1787702BC}" type="presOf" srcId="{292CFDDE-9BA0-4B66-AFED-4EF732EC73D9}" destId="{3965D285-FC8F-4C68-A6D7-B7CB2E4CFC4B}" srcOrd="0" destOrd="0" presId="urn:microsoft.com/office/officeart/2008/layout/LinedList"/>
    <dgm:cxn modelId="{AD07DCE9-3EF2-452E-BFCC-C2C207E90CAC}" type="presParOf" srcId="{F25FE7B9-77DB-46E3-A207-237A54705483}" destId="{931A9376-19FC-4691-B6A7-4A988ADB6600}" srcOrd="0" destOrd="0" presId="urn:microsoft.com/office/officeart/2008/layout/LinedList"/>
    <dgm:cxn modelId="{DBF0BF97-B36D-45D4-B5F0-A46B9028162A}" type="presParOf" srcId="{F25FE7B9-77DB-46E3-A207-237A54705483}" destId="{DB6B2CCF-CA6B-4C1E-9AA0-2C086A771051}" srcOrd="1" destOrd="0" presId="urn:microsoft.com/office/officeart/2008/layout/LinedList"/>
    <dgm:cxn modelId="{F718C555-8E4E-47D5-AA1C-ACDC01FC0143}" type="presParOf" srcId="{DB6B2CCF-CA6B-4C1E-9AA0-2C086A771051}" destId="{4C0D9354-B13B-4159-BA12-72D07034C611}" srcOrd="0" destOrd="0" presId="urn:microsoft.com/office/officeart/2008/layout/LinedList"/>
    <dgm:cxn modelId="{166DF293-04C0-4CA4-A4C0-69963FFF395C}" type="presParOf" srcId="{DB6B2CCF-CA6B-4C1E-9AA0-2C086A771051}" destId="{0A50A74B-9D6A-4057-993F-F54F43057A8D}" srcOrd="1" destOrd="0" presId="urn:microsoft.com/office/officeart/2008/layout/LinedList"/>
    <dgm:cxn modelId="{DE5A5729-E46C-4EFC-AEE4-FAA51AE998CB}" type="presParOf" srcId="{F25FE7B9-77DB-46E3-A207-237A54705483}" destId="{9CD1197D-DC75-4EB6-B194-12B2C404EB8B}" srcOrd="2" destOrd="0" presId="urn:microsoft.com/office/officeart/2008/layout/LinedList"/>
    <dgm:cxn modelId="{7235C6BF-B60B-40DB-93D6-CCEC83EC2C70}" type="presParOf" srcId="{F25FE7B9-77DB-46E3-A207-237A54705483}" destId="{8870CAD3-D5D4-45F9-96E1-DC255746EB4B}" srcOrd="3" destOrd="0" presId="urn:microsoft.com/office/officeart/2008/layout/LinedList"/>
    <dgm:cxn modelId="{D26EB3DD-E570-4C6D-B663-49E635655B9A}" type="presParOf" srcId="{8870CAD3-D5D4-45F9-96E1-DC255746EB4B}" destId="{3965D285-FC8F-4C68-A6D7-B7CB2E4CFC4B}" srcOrd="0" destOrd="0" presId="urn:microsoft.com/office/officeart/2008/layout/LinedList"/>
    <dgm:cxn modelId="{EC0B5E9B-C205-4841-9715-1DAB3C40AB9F}" type="presParOf" srcId="{8870CAD3-D5D4-45F9-96E1-DC255746EB4B}" destId="{ECC7D816-15B6-4956-88D4-BD69EB93BE5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6F8C9-6564-418E-9307-6E5F6C973611}">
      <dsp:nvSpPr>
        <dsp:cNvPr id="0" name=""/>
        <dsp:cNvSpPr/>
      </dsp:nvSpPr>
      <dsp:spPr>
        <a:xfrm>
          <a:off x="0" y="653795"/>
          <a:ext cx="9720072" cy="12070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80AFD8-43B3-44DC-9506-1FC53A08E819}">
      <dsp:nvSpPr>
        <dsp:cNvPr id="0" name=""/>
        <dsp:cNvSpPr/>
      </dsp:nvSpPr>
      <dsp:spPr>
        <a:xfrm>
          <a:off x="365119" y="925372"/>
          <a:ext cx="663854" cy="6638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2DFF7-F439-4055-8512-AD4662740935}">
      <dsp:nvSpPr>
        <dsp:cNvPr id="0" name=""/>
        <dsp:cNvSpPr/>
      </dsp:nvSpPr>
      <dsp:spPr>
        <a:xfrm>
          <a:off x="1394094" y="653795"/>
          <a:ext cx="8325978" cy="1207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742" tIns="127742" rIns="127742" bIns="127742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Medikační pochybení je jednou z nejčastějších příčin vzniku komplikací nebo úmrtí pacientů ve zdravotnickém zařízení.</a:t>
          </a:r>
          <a:endParaRPr lang="en-US" sz="2500" kern="1200"/>
        </a:p>
      </dsp:txBody>
      <dsp:txXfrm>
        <a:off x="1394094" y="653795"/>
        <a:ext cx="8325978" cy="1207008"/>
      </dsp:txXfrm>
    </dsp:sp>
    <dsp:sp modelId="{ED0BA844-0736-4E69-B0E1-3DDC86E6EFD9}">
      <dsp:nvSpPr>
        <dsp:cNvPr id="0" name=""/>
        <dsp:cNvSpPr/>
      </dsp:nvSpPr>
      <dsp:spPr>
        <a:xfrm>
          <a:off x="0" y="2162556"/>
          <a:ext cx="9720072" cy="12070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AF56F2-96FD-48F2-93D9-1D95C16F3627}">
      <dsp:nvSpPr>
        <dsp:cNvPr id="0" name=""/>
        <dsp:cNvSpPr/>
      </dsp:nvSpPr>
      <dsp:spPr>
        <a:xfrm>
          <a:off x="365119" y="2434132"/>
          <a:ext cx="663854" cy="6638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9FE79E-4AED-44B1-8D94-6A448F96B8A5}">
      <dsp:nvSpPr>
        <dsp:cNvPr id="0" name=""/>
        <dsp:cNvSpPr/>
      </dsp:nvSpPr>
      <dsp:spPr>
        <a:xfrm>
          <a:off x="1394094" y="2162556"/>
          <a:ext cx="8325978" cy="1207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742" tIns="127742" rIns="127742" bIns="127742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Známé faktory se obecně rozdělují do čtyř skupin – lidský faktor, intervence, technický faktor a systém. </a:t>
          </a:r>
          <a:endParaRPr lang="en-US" sz="2500" kern="1200"/>
        </a:p>
      </dsp:txBody>
      <dsp:txXfrm>
        <a:off x="1394094" y="2162556"/>
        <a:ext cx="8325978" cy="12070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AF508-47DA-4A39-BD0B-EAEA12173911}">
      <dsp:nvSpPr>
        <dsp:cNvPr id="0" name=""/>
        <dsp:cNvSpPr/>
      </dsp:nvSpPr>
      <dsp:spPr>
        <a:xfrm>
          <a:off x="0" y="2970235"/>
          <a:ext cx="5641974" cy="19487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Mezi nejčastěji jmenované faktory patří přetížení sester, vysoký počet kriticky nemocných pacientů, vyrušení při přípravě nebo podávání léčivých přípravků, absence systému hlášení nežádoucích událostí, nedodržování směrnic, strach a obavy.</a:t>
          </a:r>
          <a:endParaRPr lang="en-US" sz="2100" kern="1200"/>
        </a:p>
      </dsp:txBody>
      <dsp:txXfrm>
        <a:off x="0" y="2970235"/>
        <a:ext cx="5641974" cy="1948795"/>
      </dsp:txXfrm>
    </dsp:sp>
    <dsp:sp modelId="{C05A7E1E-9C06-4248-9FF8-89BD649076CC}">
      <dsp:nvSpPr>
        <dsp:cNvPr id="0" name=""/>
        <dsp:cNvSpPr/>
      </dsp:nvSpPr>
      <dsp:spPr>
        <a:xfrm rot="10800000">
          <a:off x="0" y="2219"/>
          <a:ext cx="5641974" cy="2997247"/>
        </a:xfrm>
        <a:prstGeom prst="upArrowCallou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Bylo zjištěno, že vždy hraje roli lidský faktor, často podpořen špatně nastaveným systémem. Nejvíce se chybuje v  dokumentování, technice podání léčivého přípravku nebo záměně pacienta. </a:t>
          </a:r>
          <a:endParaRPr lang="en-US" sz="2100" kern="1200"/>
        </a:p>
      </dsp:txBody>
      <dsp:txXfrm rot="10800000">
        <a:off x="0" y="2219"/>
        <a:ext cx="5641974" cy="19475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6FD38-52E2-48B4-AFC5-61FB2EB951E8}">
      <dsp:nvSpPr>
        <dsp:cNvPr id="0" name=""/>
        <dsp:cNvSpPr/>
      </dsp:nvSpPr>
      <dsp:spPr>
        <a:xfrm>
          <a:off x="0" y="0"/>
          <a:ext cx="475488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FD53D4-C623-4FD3-93D4-9CEB89933613}">
      <dsp:nvSpPr>
        <dsp:cNvPr id="0" name=""/>
        <dsp:cNvSpPr/>
      </dsp:nvSpPr>
      <dsp:spPr>
        <a:xfrm>
          <a:off x="0" y="0"/>
          <a:ext cx="4754880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Dotazníky byly rozdány pacientům ve vybraných  nemocnicích Jihočeského kraje, které participují na výzkumném projektu. </a:t>
          </a:r>
          <a:endParaRPr lang="en-US" sz="1500" kern="1200"/>
        </a:p>
      </dsp:txBody>
      <dsp:txXfrm>
        <a:off x="0" y="0"/>
        <a:ext cx="4754880" cy="1005840"/>
      </dsp:txXfrm>
    </dsp:sp>
    <dsp:sp modelId="{41995F14-D5D1-400C-870E-BDE4C5B8B882}">
      <dsp:nvSpPr>
        <dsp:cNvPr id="0" name=""/>
        <dsp:cNvSpPr/>
      </dsp:nvSpPr>
      <dsp:spPr>
        <a:xfrm>
          <a:off x="0" y="1005840"/>
          <a:ext cx="475488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FFD2384-FF1E-4549-BEC1-0BAA7DC91D53}">
      <dsp:nvSpPr>
        <dsp:cNvPr id="0" name=""/>
        <dsp:cNvSpPr/>
      </dsp:nvSpPr>
      <dsp:spPr>
        <a:xfrm>
          <a:off x="0" y="1005840"/>
          <a:ext cx="4754880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Nestandardizovaný dotazník vlastní konstrukce.</a:t>
          </a:r>
          <a:endParaRPr lang="en-US" sz="1500" kern="1200"/>
        </a:p>
      </dsp:txBody>
      <dsp:txXfrm>
        <a:off x="0" y="1005840"/>
        <a:ext cx="4754880" cy="1005840"/>
      </dsp:txXfrm>
    </dsp:sp>
    <dsp:sp modelId="{43C488DF-9715-4CEE-8797-7D59EBC84F54}">
      <dsp:nvSpPr>
        <dsp:cNvPr id="0" name=""/>
        <dsp:cNvSpPr/>
      </dsp:nvSpPr>
      <dsp:spPr>
        <a:xfrm>
          <a:off x="0" y="2011680"/>
          <a:ext cx="475488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05A35CB-713B-4351-B8D5-2A871500CEAA}">
      <dsp:nvSpPr>
        <dsp:cNvPr id="0" name=""/>
        <dsp:cNvSpPr/>
      </dsp:nvSpPr>
      <dsp:spPr>
        <a:xfrm>
          <a:off x="0" y="2011680"/>
          <a:ext cx="4754880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Byly osloveni pacienti na interních, chirurgických a oddělení následné a rehabilitační péče. Sběr dat probíhal v období červen až červenec 2021.  </a:t>
          </a:r>
          <a:endParaRPr lang="en-US" sz="1500" kern="1200"/>
        </a:p>
      </dsp:txBody>
      <dsp:txXfrm>
        <a:off x="0" y="2011680"/>
        <a:ext cx="4754880" cy="1005840"/>
      </dsp:txXfrm>
    </dsp:sp>
    <dsp:sp modelId="{DA78F175-21CE-4746-9DCD-6DCC43DE9C69}">
      <dsp:nvSpPr>
        <dsp:cNvPr id="0" name=""/>
        <dsp:cNvSpPr/>
      </dsp:nvSpPr>
      <dsp:spPr>
        <a:xfrm>
          <a:off x="0" y="3017520"/>
          <a:ext cx="475488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95CB1B7-E925-4621-A769-6CA8EBA05393}">
      <dsp:nvSpPr>
        <dsp:cNvPr id="0" name=""/>
        <dsp:cNvSpPr/>
      </dsp:nvSpPr>
      <dsp:spPr>
        <a:xfrm>
          <a:off x="0" y="3017520"/>
          <a:ext cx="4754880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Výzkumná studie byla schválena etickými komisemi jednotlivých nemocnic. Respondenti participující na výzkumné studii byli seznámeni předem s jejím zaměřením, cíli výzkumu a byla jim zaručena ochrana osobních údajů. </a:t>
          </a:r>
          <a:endParaRPr lang="en-US" sz="1500" kern="1200" dirty="0"/>
        </a:p>
      </dsp:txBody>
      <dsp:txXfrm>
        <a:off x="0" y="3017520"/>
        <a:ext cx="4754880" cy="10058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05510-4F42-4E93-9D62-5DC3EC05B389}">
      <dsp:nvSpPr>
        <dsp:cNvPr id="0" name=""/>
        <dsp:cNvSpPr/>
      </dsp:nvSpPr>
      <dsp:spPr>
        <a:xfrm>
          <a:off x="0" y="62316"/>
          <a:ext cx="5641974" cy="1160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Ze sociodemografických údajů jsme se zajímali o pohlaví, věk, rodinný stav respondentů, vzdělání  a k jaké se hlásí národnosti.</a:t>
          </a:r>
          <a:endParaRPr lang="en-US" sz="1800" kern="1200" dirty="0"/>
        </a:p>
      </dsp:txBody>
      <dsp:txXfrm>
        <a:off x="56640" y="118956"/>
        <a:ext cx="5528694" cy="1046994"/>
      </dsp:txXfrm>
    </dsp:sp>
    <dsp:sp modelId="{B32C6DB6-37EC-438D-97F5-97B9F4733151}">
      <dsp:nvSpPr>
        <dsp:cNvPr id="0" name=""/>
        <dsp:cNvSpPr/>
      </dsp:nvSpPr>
      <dsp:spPr>
        <a:xfrm>
          <a:off x="0" y="1274430"/>
          <a:ext cx="5641974" cy="1160274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Celkem	 bylo do výzkumu zahrnuto 329 respondentů, z toho 147 mužů (44,7%), 182 žen ( 55,3 %), věkové rozmezí  se pohybovalo od 18 do 94 let, průměrný věk byl 64,3 let. </a:t>
          </a:r>
          <a:endParaRPr lang="en-US" sz="1800" kern="1200"/>
        </a:p>
      </dsp:txBody>
      <dsp:txXfrm>
        <a:off x="56640" y="1331070"/>
        <a:ext cx="5528694" cy="1046994"/>
      </dsp:txXfrm>
    </dsp:sp>
    <dsp:sp modelId="{064AA079-8636-4F40-98F1-D35773BB94B1}">
      <dsp:nvSpPr>
        <dsp:cNvPr id="0" name=""/>
        <dsp:cNvSpPr/>
      </dsp:nvSpPr>
      <dsp:spPr>
        <a:xfrm>
          <a:off x="0" y="2486545"/>
          <a:ext cx="5641974" cy="1160274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V krajské nemocnici se výzkumu zúčastnilo 78 (23, 7%) pacientů, z oblastních nemocnic bylo vybráno 251  (76,3 %) pacientů. </a:t>
          </a:r>
          <a:endParaRPr lang="en-US" sz="1800" kern="1200"/>
        </a:p>
      </dsp:txBody>
      <dsp:txXfrm>
        <a:off x="56640" y="2543185"/>
        <a:ext cx="5528694" cy="1046994"/>
      </dsp:txXfrm>
    </dsp:sp>
    <dsp:sp modelId="{DC538FF9-4285-4B8F-9A42-A9644B1EC5E8}">
      <dsp:nvSpPr>
        <dsp:cNvPr id="0" name=""/>
        <dsp:cNvSpPr/>
      </dsp:nvSpPr>
      <dsp:spPr>
        <a:xfrm>
          <a:off x="0" y="3698659"/>
          <a:ext cx="5641974" cy="1160274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Z  chirurgických oddělení  bylo do studie zahrnuto  115 (35,0%) pacientů, z interní oddělení 114 pacientů (34,7%), z oddělení následné péče/léčeben dlouhodobě nemocných 100 pacientů (30,4%). </a:t>
          </a:r>
          <a:endParaRPr lang="en-US" sz="1800" kern="1200"/>
        </a:p>
      </dsp:txBody>
      <dsp:txXfrm>
        <a:off x="56640" y="3755299"/>
        <a:ext cx="5528694" cy="10469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4F1F7D-8EC5-4FB1-848E-951DAE527F92}">
      <dsp:nvSpPr>
        <dsp:cNvPr id="0" name=""/>
        <dsp:cNvSpPr/>
      </dsp:nvSpPr>
      <dsp:spPr>
        <a:xfrm>
          <a:off x="0" y="600"/>
          <a:ext cx="564197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954A04-05F4-464A-9E75-53C80014BE56}">
      <dsp:nvSpPr>
        <dsp:cNvPr id="0" name=""/>
        <dsp:cNvSpPr/>
      </dsp:nvSpPr>
      <dsp:spPr>
        <a:xfrm>
          <a:off x="0" y="600"/>
          <a:ext cx="5641974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/>
            <a:t>Dotazník se skládal ze 4 oblastí: </a:t>
          </a:r>
          <a:endParaRPr lang="en-US" sz="3000" kern="1200"/>
        </a:p>
      </dsp:txBody>
      <dsp:txXfrm>
        <a:off x="0" y="600"/>
        <a:ext cx="5641974" cy="984009"/>
      </dsp:txXfrm>
    </dsp:sp>
    <dsp:sp modelId="{65A1FC46-2C9F-4779-AAD9-3ED02490A222}">
      <dsp:nvSpPr>
        <dsp:cNvPr id="0" name=""/>
        <dsp:cNvSpPr/>
      </dsp:nvSpPr>
      <dsp:spPr>
        <a:xfrm>
          <a:off x="0" y="984610"/>
          <a:ext cx="5641974" cy="0"/>
        </a:xfrm>
        <a:prstGeom prst="line">
          <a:avLst/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5875" cap="flat" cmpd="sng" algn="ctr">
          <a:solidFill>
            <a:schemeClr val="accent2">
              <a:hueOff val="-330843"/>
              <a:satOff val="373"/>
              <a:lumOff val="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0554C-140A-4DBE-8520-76FA7A369439}">
      <dsp:nvSpPr>
        <dsp:cNvPr id="0" name=""/>
        <dsp:cNvSpPr/>
      </dsp:nvSpPr>
      <dsp:spPr>
        <a:xfrm>
          <a:off x="0" y="984610"/>
          <a:ext cx="5641974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/>
            <a:t>A) Komunikace sestrou při příjmu na oddělení, </a:t>
          </a:r>
          <a:endParaRPr lang="en-US" sz="3000" kern="1200"/>
        </a:p>
      </dsp:txBody>
      <dsp:txXfrm>
        <a:off x="0" y="984610"/>
        <a:ext cx="5641974" cy="984009"/>
      </dsp:txXfrm>
    </dsp:sp>
    <dsp:sp modelId="{F8086583-A80F-4D09-819B-16B0A6C9B694}">
      <dsp:nvSpPr>
        <dsp:cNvPr id="0" name=""/>
        <dsp:cNvSpPr/>
      </dsp:nvSpPr>
      <dsp:spPr>
        <a:xfrm>
          <a:off x="0" y="1968620"/>
          <a:ext cx="5641974" cy="0"/>
        </a:xfrm>
        <a:prstGeom prst="line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accent2">
              <a:hueOff val="-661686"/>
              <a:satOff val="746"/>
              <a:lumOff val="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712C31-9AEF-4E03-8525-B8BFE2F63CA4}">
      <dsp:nvSpPr>
        <dsp:cNvPr id="0" name=""/>
        <dsp:cNvSpPr/>
      </dsp:nvSpPr>
      <dsp:spPr>
        <a:xfrm>
          <a:off x="0" y="1968620"/>
          <a:ext cx="5641974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/>
            <a:t>B) Podávání léků během hospitalizace, </a:t>
          </a:r>
          <a:endParaRPr lang="en-US" sz="3000" kern="1200"/>
        </a:p>
      </dsp:txBody>
      <dsp:txXfrm>
        <a:off x="0" y="1968620"/>
        <a:ext cx="5641974" cy="984009"/>
      </dsp:txXfrm>
    </dsp:sp>
    <dsp:sp modelId="{51F08A1F-2C4B-4CB5-8E74-64CE8777B67B}">
      <dsp:nvSpPr>
        <dsp:cNvPr id="0" name=""/>
        <dsp:cNvSpPr/>
      </dsp:nvSpPr>
      <dsp:spPr>
        <a:xfrm>
          <a:off x="0" y="2952629"/>
          <a:ext cx="5641974" cy="0"/>
        </a:xfrm>
        <a:prstGeom prst="line">
          <a:avLst/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5875" cap="flat" cmpd="sng" algn="ctr">
          <a:solidFill>
            <a:schemeClr val="accent2">
              <a:hueOff val="-992530"/>
              <a:satOff val="1119"/>
              <a:lumOff val="2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7363E6-5A05-49C9-87B1-22E4341C52EB}">
      <dsp:nvSpPr>
        <dsp:cNvPr id="0" name=""/>
        <dsp:cNvSpPr/>
      </dsp:nvSpPr>
      <dsp:spPr>
        <a:xfrm>
          <a:off x="0" y="2952629"/>
          <a:ext cx="5641974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/>
            <a:t>C) Zapojení do podávání léků, </a:t>
          </a:r>
          <a:endParaRPr lang="en-US" sz="3000" kern="1200"/>
        </a:p>
      </dsp:txBody>
      <dsp:txXfrm>
        <a:off x="0" y="2952629"/>
        <a:ext cx="5641974" cy="984009"/>
      </dsp:txXfrm>
    </dsp:sp>
    <dsp:sp modelId="{99F83E1E-0233-4F15-84A8-C6F8C43492E6}">
      <dsp:nvSpPr>
        <dsp:cNvPr id="0" name=""/>
        <dsp:cNvSpPr/>
      </dsp:nvSpPr>
      <dsp:spPr>
        <a:xfrm>
          <a:off x="0" y="3936639"/>
          <a:ext cx="5641974" cy="0"/>
        </a:xfrm>
        <a:prstGeom prst="line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958732-3098-4E71-ACA9-E7159A3C96B7}">
      <dsp:nvSpPr>
        <dsp:cNvPr id="0" name=""/>
        <dsp:cNvSpPr/>
      </dsp:nvSpPr>
      <dsp:spPr>
        <a:xfrm>
          <a:off x="0" y="3936639"/>
          <a:ext cx="5641974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/>
            <a:t>D) Pochybení</a:t>
          </a:r>
          <a:endParaRPr lang="en-US" sz="3000" kern="1200"/>
        </a:p>
      </dsp:txBody>
      <dsp:txXfrm>
        <a:off x="0" y="3936639"/>
        <a:ext cx="5641974" cy="9840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79D86-1DFF-478C-9A3D-C33664C6F9B7}">
      <dsp:nvSpPr>
        <dsp:cNvPr id="0" name=""/>
        <dsp:cNvSpPr/>
      </dsp:nvSpPr>
      <dsp:spPr>
        <a:xfrm>
          <a:off x="0" y="67983"/>
          <a:ext cx="4754880" cy="19177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Chtěl/a byste být více zapojen/a do rozhodování o tom, jaké léky budete užívat?</a:t>
          </a:r>
          <a:endParaRPr lang="en-US" sz="1800" kern="1200"/>
        </a:p>
      </dsp:txBody>
      <dsp:txXfrm>
        <a:off x="93618" y="161601"/>
        <a:ext cx="4567644" cy="1730540"/>
      </dsp:txXfrm>
    </dsp:sp>
    <dsp:sp modelId="{CEA7EC21-A1CD-4DE6-BCAC-4B5C9296CEA6}">
      <dsp:nvSpPr>
        <dsp:cNvPr id="0" name=""/>
        <dsp:cNvSpPr/>
      </dsp:nvSpPr>
      <dsp:spPr>
        <a:xfrm>
          <a:off x="0" y="2037600"/>
          <a:ext cx="4754880" cy="19177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71 (21,6 %) pacientů by chtělo být více zapojeno do rozhodování o tom, jaké léky budou užívat, spíše ano  odpovědělo 51 pacientů (15,5 %), těžko rozhodnout 64 (19,5 %), spíše ne 72 (21,9 %), 71 pacientů (21,6 %) pacientů by nechce být více zapojeno do rozhodování o tom, jaké léky budou užívat.</a:t>
          </a:r>
          <a:endParaRPr lang="en-US" sz="1800" kern="1200"/>
        </a:p>
      </dsp:txBody>
      <dsp:txXfrm>
        <a:off x="93618" y="2131218"/>
        <a:ext cx="4567644" cy="17305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1A9376-19FC-4691-B6A7-4A988ADB6600}">
      <dsp:nvSpPr>
        <dsp:cNvPr id="0" name=""/>
        <dsp:cNvSpPr/>
      </dsp:nvSpPr>
      <dsp:spPr>
        <a:xfrm>
          <a:off x="0" y="0"/>
          <a:ext cx="475488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0D9354-B13B-4159-BA12-72D07034C611}">
      <dsp:nvSpPr>
        <dsp:cNvPr id="0" name=""/>
        <dsp:cNvSpPr/>
      </dsp:nvSpPr>
      <dsp:spPr>
        <a:xfrm>
          <a:off x="0" y="0"/>
          <a:ext cx="4754880" cy="201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Zajímali jsme se zda pacienti během hospitalizace měli zkušenost s tím, že jim byl někdy podán jiný lék, než který jim předepsal lékař. </a:t>
          </a:r>
          <a:endParaRPr lang="en-US" sz="2300" kern="1200" dirty="0"/>
        </a:p>
      </dsp:txBody>
      <dsp:txXfrm>
        <a:off x="0" y="0"/>
        <a:ext cx="4754880" cy="2011680"/>
      </dsp:txXfrm>
    </dsp:sp>
    <dsp:sp modelId="{9CD1197D-DC75-4EB6-B194-12B2C404EB8B}">
      <dsp:nvSpPr>
        <dsp:cNvPr id="0" name=""/>
        <dsp:cNvSpPr/>
      </dsp:nvSpPr>
      <dsp:spPr>
        <a:xfrm>
          <a:off x="0" y="2011680"/>
          <a:ext cx="4754880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65D285-FC8F-4C68-A6D7-B7CB2E4CFC4B}">
      <dsp:nvSpPr>
        <dsp:cNvPr id="0" name=""/>
        <dsp:cNvSpPr/>
      </dsp:nvSpPr>
      <dsp:spPr>
        <a:xfrm>
          <a:off x="0" y="2011680"/>
          <a:ext cx="4754880" cy="201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Z výsledků dotazníkového šetření vyplynulo, že 11 (3,3 %) pacientům byl podán jiný lék, než který jim lékař předepsal. 218 pacientů (66,3 %) takovou zkušenost nemělo, 99 pacientů (30,1%) odpovědělo, že neví.</a:t>
          </a:r>
          <a:endParaRPr lang="en-US" sz="2300" kern="1200" dirty="0"/>
        </a:p>
      </dsp:txBody>
      <dsp:txXfrm>
        <a:off x="0" y="2011680"/>
        <a:ext cx="4754880" cy="2011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98B98-D822-4B97-897E-778A5EECF1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75E40-9C0F-435D-8768-25B462EA2C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00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75E40-9C0F-435D-8768-25B462EA2C7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8516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F6FADB3-0F2B-46AF-AD39-7BE5562ECEEB}" type="datetime1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594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88A-FA9F-45F4-B49D-80D8F489B3D9}" type="datetime1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371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50A-471B-4431-86EC-D4E11F603B1B}" type="datetime1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14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4211-C8A5-4D07-A38C-402E174BC831}" type="datetime1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43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C9B4-22E9-4125-9F10-DF813654859D}" type="datetime1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93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40D8-A222-437F-B4C9-1E96C5C6FE16}" type="datetime1">
              <a:rPr lang="cs-CZ" smtClean="0"/>
              <a:t>08.10.2021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67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15ED-C658-4D11-9864-B13D46CF4301}" type="datetime1">
              <a:rPr lang="cs-CZ" smtClean="0"/>
              <a:t>08.10.2021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97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EA39-240D-424F-AC0E-21E83A2036AC}" type="datetime1">
              <a:rPr lang="cs-CZ" smtClean="0"/>
              <a:t>08.10.2021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5248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1AAC1-254D-43FC-B62A-7634ED5F9567}" type="datetime1">
              <a:rPr lang="cs-CZ" smtClean="0"/>
              <a:t>08.10.2021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32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C84A8-2AD4-4E58-846A-118C991791C2}" type="datetime1">
              <a:rPr lang="cs-CZ" smtClean="0"/>
              <a:t>08.10.2021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55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1618-EE86-4D8B-AC7B-0B8B13734D18}" type="datetime1">
              <a:rPr lang="cs-CZ" smtClean="0"/>
              <a:t>08.10.2021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108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5160124-870C-411B-953B-8EB08E35FA68}" type="datetime1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cs-CZ"/>
              <a:t>Jihlava 13.10.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C9BEFE9-FE62-4913-ABC9-BCD9F0E101FE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40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25E084-C0ED-49FF-8E7A-5BBF0194E2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Spoluúčast pacienta při podávání léků sestrou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F9DAF03-A044-45F2-A5C1-0A4B746A12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Hana Hajduchová </a:t>
            </a:r>
            <a:r>
              <a:rPr lang="cs-CZ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Iva Brabcová</a:t>
            </a:r>
            <a:r>
              <a:rPr lang="cs-CZ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Radka Prokešová</a:t>
            </a:r>
            <a:r>
              <a:rPr lang="cs-CZ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Valérie Tóthová</a:t>
            </a:r>
            <a:r>
              <a:rPr lang="cs-CZ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Ivana Chloubová</a:t>
            </a:r>
            <a:r>
              <a:rPr lang="cs-CZ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Jan Neugebauer</a:t>
            </a:r>
            <a:r>
              <a:rPr lang="cs-CZ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Jihočeská univerzita v Českých Budějovicích, Zdravotně sociální fakulta, Ústav ošetřovatelství, porodní asistence a neodkladné péče, České Budějovice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Jihočeská univerzita v Českých Budějovicích, Zdravotně sociální fakulta, Ústav humanitních studií v pomáhajících profesích, České Budějovice</a:t>
            </a:r>
          </a:p>
          <a:p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D57F2D-807F-41B4-BD71-1965A8769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</p:spTree>
    <p:extLst>
      <p:ext uri="{BB962C8B-B14F-4D97-AF65-F5344CB8AC3E}">
        <p14:creationId xmlns:p14="http://schemas.microsoft.com/office/powerpoint/2010/main" val="1747431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29F6969-608E-438A-8C76-9A99588D0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Výzkumný soubor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695BA05-0D49-4C5F-9A92-B6EB2D0BF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  <p:graphicFrame>
        <p:nvGraphicFramePr>
          <p:cNvPr id="6" name="Zástupný obsah 2">
            <a:extLst>
              <a:ext uri="{FF2B5EF4-FFF2-40B4-BE49-F238E27FC236}">
                <a16:creationId xmlns:a16="http://schemas.microsoft.com/office/drawing/2014/main" id="{5C499D48-1C63-4D96-8598-5869F5E417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919402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8578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6E0E095-72B0-4B1A-8DCE-FF63F1865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Popis výzkumného nástroje</a:t>
            </a:r>
            <a:br>
              <a:rPr lang="cs-CZ">
                <a:solidFill>
                  <a:srgbClr val="FFFFFF"/>
                </a:solidFill>
              </a:rPr>
            </a:br>
            <a:endParaRPr lang="cs-CZ">
              <a:solidFill>
                <a:srgbClr val="FFFFFF"/>
              </a:solidFill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9FDE33D-13CC-480B-A167-051BC10CD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  <p:graphicFrame>
        <p:nvGraphicFramePr>
          <p:cNvPr id="6" name="Zástupný obsah 2">
            <a:extLst>
              <a:ext uri="{FF2B5EF4-FFF2-40B4-BE49-F238E27FC236}">
                <a16:creationId xmlns:a16="http://schemas.microsoft.com/office/drawing/2014/main" id="{7426F722-412B-4D0E-8489-057AD06AE8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696895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0114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BB8ACB-B784-4486-940D-1FB5CFF49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pl-PL"/>
              <a:t> Zapojení do podávání léků</a:t>
            </a:r>
            <a:endParaRPr lang="cs-CZ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25B4F97-786A-4FC0-B53F-13945AE903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138" b="2"/>
          <a:stretch/>
        </p:blipFill>
        <p:spPr>
          <a:xfrm>
            <a:off x="6217922" y="2286000"/>
            <a:ext cx="4526278" cy="4023360"/>
          </a:xfrm>
          <a:prstGeom prst="rect">
            <a:avLst/>
          </a:prstGeom>
        </p:spPr>
      </p:pic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EADFF05-62A9-4387-9CB6-95ED8F1F1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  <p:graphicFrame>
        <p:nvGraphicFramePr>
          <p:cNvPr id="6" name="Zástupný obsah 2">
            <a:extLst>
              <a:ext uri="{FF2B5EF4-FFF2-40B4-BE49-F238E27FC236}">
                <a16:creationId xmlns:a16="http://schemas.microsoft.com/office/drawing/2014/main" id="{69E24B1C-8017-4408-AEC4-BED38734C3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672094"/>
              </p:ext>
            </p:extLst>
          </p:nvPr>
        </p:nvGraphicFramePr>
        <p:xfrm>
          <a:off x="1024128" y="2286000"/>
          <a:ext cx="475488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03230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75F39F-EE73-4989-BB8C-99C297CB6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cs-CZ"/>
              <a:t>pochybení</a:t>
            </a:r>
          </a:p>
        </p:txBody>
      </p:sp>
      <p:pic>
        <p:nvPicPr>
          <p:cNvPr id="2050" name="Picture 2" descr="Za záměnou léků v Zentivě prý stojí vyhozený zaměstnanec. Chtěl se firmě  pomstít | Domov | Lidovky.cz">
            <a:extLst>
              <a:ext uri="{FF2B5EF4-FFF2-40B4-BE49-F238E27FC236}">
                <a16:creationId xmlns:a16="http://schemas.microsoft.com/office/drawing/2014/main" id="{F9ECCB29-C1D5-415A-929D-45134AA9B9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53" r="2" b="2"/>
          <a:stretch/>
        </p:blipFill>
        <p:spPr bwMode="auto">
          <a:xfrm>
            <a:off x="6217922" y="2286000"/>
            <a:ext cx="4526278" cy="402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6C3303D-6410-4B3B-AD79-531A27B40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  <p:graphicFrame>
        <p:nvGraphicFramePr>
          <p:cNvPr id="6" name="Zástupný obsah 2">
            <a:extLst>
              <a:ext uri="{FF2B5EF4-FFF2-40B4-BE49-F238E27FC236}">
                <a16:creationId xmlns:a16="http://schemas.microsoft.com/office/drawing/2014/main" id="{2D7446B2-0D66-4C38-8229-58C8AAB8FF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110848"/>
              </p:ext>
            </p:extLst>
          </p:nvPr>
        </p:nvGraphicFramePr>
        <p:xfrm>
          <a:off x="1024128" y="2286000"/>
          <a:ext cx="475488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0558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95977E-9DA7-4B82-AD69-DAB8A3AF6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1728" y="585216"/>
            <a:ext cx="5740739" cy="1499616"/>
          </a:xfrm>
        </p:spPr>
        <p:txBody>
          <a:bodyPr>
            <a:normAutofit/>
          </a:bodyPr>
          <a:lstStyle/>
          <a:p>
            <a:r>
              <a:rPr lang="cs-CZ"/>
              <a:t>intervence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2F2DA07-3E21-4534-A2E2-A2B4440FEA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812"/>
          <a:stretch/>
        </p:blipFill>
        <p:spPr>
          <a:xfrm>
            <a:off x="484632" y="484632"/>
            <a:ext cx="4495806" cy="3511948"/>
          </a:xfrm>
          <a:prstGeom prst="rect">
            <a:avLst/>
          </a:prstGeom>
        </p:spPr>
      </p:pic>
      <p:cxnSp>
        <p:nvCxnSpPr>
          <p:cNvPr id="28" name="Straight Connector 21">
            <a:extLst>
              <a:ext uri="{FF2B5EF4-FFF2-40B4-BE49-F238E27FC236}">
                <a16:creationId xmlns:a16="http://schemas.microsoft.com/office/drawing/2014/main" id="{7E629FFD-3FB6-4569-8FC9-2D262B223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6896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>
            <a:extLst>
              <a:ext uri="{FF2B5EF4-FFF2-40B4-BE49-F238E27FC236}">
                <a16:creationId xmlns:a16="http://schemas.microsoft.com/office/drawing/2014/main" id="{BC7C6700-E4F4-4462-96C9-5CB551734A9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846" r="13062" b="-1"/>
          <a:stretch/>
        </p:blipFill>
        <p:spPr>
          <a:xfrm>
            <a:off x="484633" y="4150597"/>
            <a:ext cx="1564300" cy="2231808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921DC5BF-9026-45F7-AC65-E8FB98FBAFC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243" r="148" b="3"/>
          <a:stretch/>
        </p:blipFill>
        <p:spPr>
          <a:xfrm>
            <a:off x="2209800" y="4150596"/>
            <a:ext cx="2770638" cy="2231808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731440-75B1-4F58-9A0D-43D297E82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1728" y="2286000"/>
            <a:ext cx="5740739" cy="4023360"/>
          </a:xfrm>
        </p:spPr>
        <p:txBody>
          <a:bodyPr>
            <a:normAutofit/>
          </a:bodyPr>
          <a:lstStyle/>
          <a:p>
            <a:r>
              <a:rPr lang="cs-CZ" dirty="0"/>
              <a:t>Aktivně pobízet pacienty na zapojení do procesu bezpečnosti administrace léčiv (zvyknout si na otázku </a:t>
            </a:r>
            <a:r>
              <a:rPr lang="cs-CZ" dirty="0">
                <a:solidFill>
                  <a:srgbClr val="C00000"/>
                </a:solidFill>
              </a:rPr>
              <a:t>(</a:t>
            </a:r>
            <a:r>
              <a:rPr lang="cs-CZ" i="1" dirty="0">
                <a:solidFill>
                  <a:srgbClr val="C00000"/>
                </a:solidFill>
              </a:rPr>
              <a:t>Jak se jmenujete?, Sledování identifikačních </a:t>
            </a:r>
            <a:r>
              <a:rPr lang="cs-CZ" i="1">
                <a:solidFill>
                  <a:srgbClr val="C00000"/>
                </a:solidFill>
              </a:rPr>
              <a:t>náramků</a:t>
            </a:r>
            <a:r>
              <a:rPr lang="cs-CZ">
                <a:solidFill>
                  <a:srgbClr val="C00000"/>
                </a:solidFill>
              </a:rPr>
              <a:t>).</a:t>
            </a:r>
            <a:endParaRPr lang="cs-CZ" dirty="0">
              <a:solidFill>
                <a:srgbClr val="C00000"/>
              </a:solidFill>
            </a:endParaRPr>
          </a:p>
          <a:p>
            <a:r>
              <a:rPr lang="cs-CZ" dirty="0"/>
              <a:t> Doporučuje se zapojení pacienta (PI) a podpora </a:t>
            </a:r>
            <a:r>
              <a:rPr lang="cs-CZ" dirty="0" err="1"/>
              <a:t>self</a:t>
            </a:r>
            <a:r>
              <a:rPr lang="cs-CZ" dirty="0"/>
              <a:t>-managementu, např. vlastní podávání léků pacienta během pobytu v nemocnici.</a:t>
            </a:r>
          </a:p>
          <a:p>
            <a:r>
              <a:rPr lang="cs-CZ" dirty="0"/>
              <a:t>Moderní technologie </a:t>
            </a:r>
          </a:p>
          <a:p>
            <a:r>
              <a:rPr lang="cs-CZ" dirty="0"/>
              <a:t>Označení zdravotníků, kteří právě administrují léky, poučení pacientů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021CFDC-FF93-4749-873C-588159E0E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</p:spTree>
    <p:extLst>
      <p:ext uri="{BB962C8B-B14F-4D97-AF65-F5344CB8AC3E}">
        <p14:creationId xmlns:p14="http://schemas.microsoft.com/office/powerpoint/2010/main" val="2223056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B88C8A0C-AA88-4F80-931E-D696191F5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cs-CZ" dirty="0">
                <a:solidFill>
                  <a:srgbClr val="FFFFFF"/>
                </a:solidFill>
              </a:rPr>
              <a:t>Děkuji za pozornost</a:t>
            </a: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E59F4287-507B-4618-AA64-11F840031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cs-CZ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Podpořeno z programového projektu Ministerstva zdravotnictví ČR s </a:t>
            </a:r>
            <a:r>
              <a:rPr lang="cs-CZ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</a:t>
            </a:r>
            <a:r>
              <a:rPr lang="cs-CZ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č. NU20-09-00257. Veškerá práva podle předpisů na ochranu duševního vlastnictví jsou vyhrazena.</a:t>
            </a:r>
            <a:endParaRPr lang="cs-CZ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BE9C58B-4F10-44F1-BB8E-1124D16A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</p:spTree>
    <p:extLst>
      <p:ext uri="{BB962C8B-B14F-4D97-AF65-F5344CB8AC3E}">
        <p14:creationId xmlns:p14="http://schemas.microsoft.com/office/powerpoint/2010/main" val="384313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01B59-15A3-44D0-8FC2-FC3D67727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Medikační pochybení</a:t>
            </a:r>
            <a:endParaRPr lang="cs-CZ" dirty="0"/>
          </a:p>
        </p:txBody>
      </p:sp>
      <p:graphicFrame>
        <p:nvGraphicFramePr>
          <p:cNvPr id="8" name="Zástupný obsah 2">
            <a:extLst>
              <a:ext uri="{FF2B5EF4-FFF2-40B4-BE49-F238E27FC236}">
                <a16:creationId xmlns:a16="http://schemas.microsoft.com/office/drawing/2014/main" id="{A973AA1C-03E9-43C2-9EBB-DCB186C865B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24128" y="2286000"/>
          <a:ext cx="9720073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349E3F2-21F8-4EA8-B180-C4577BA4F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</p:spTree>
    <p:extLst>
      <p:ext uri="{BB962C8B-B14F-4D97-AF65-F5344CB8AC3E}">
        <p14:creationId xmlns:p14="http://schemas.microsoft.com/office/powerpoint/2010/main" val="1595124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C7A076D-1ED6-47EE-9084-9720E8C79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cs-CZ" dirty="0">
                <a:solidFill>
                  <a:srgbClr val="FFFFFF"/>
                </a:solidFill>
              </a:rPr>
              <a:t>Podávání léků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0886B3-1761-4238-A2C2-7CCCE10B2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 fontScale="92500" lnSpcReduction="10000"/>
          </a:bodyPr>
          <a:lstStyle/>
          <a:p>
            <a:r>
              <a:rPr lang="cs-CZ" sz="1700" dirty="0"/>
              <a:t>Podávání léků je jedním z nejběžnějších postupů, které sestry provádějí, a proces je to často složitý a časově náročný.</a:t>
            </a:r>
          </a:p>
          <a:p>
            <a:r>
              <a:rPr lang="cs-CZ" sz="1700" b="0" i="0" dirty="0">
                <a:effectLst/>
                <a:cs typeface="Times New Roman" panose="02020603050405020304" pitchFamily="18" charset="0"/>
              </a:rPr>
              <a:t>K chybám při podávání léků dochází z několika důvodů. V systematickém přehledu </a:t>
            </a:r>
            <a:r>
              <a:rPr lang="cs-CZ" sz="1700" b="0" i="0" dirty="0" err="1">
                <a:effectLst/>
                <a:cs typeface="Times New Roman" panose="02020603050405020304" pitchFamily="18" charset="0"/>
              </a:rPr>
              <a:t>Keers</a:t>
            </a:r>
            <a:r>
              <a:rPr lang="cs-CZ" sz="1700" b="0" i="0" dirty="0">
                <a:effectLst/>
                <a:cs typeface="Times New Roman" panose="02020603050405020304" pitchFamily="18" charset="0"/>
              </a:rPr>
              <a:t> et al (2013) poznamenali, že pochopení příčin těchto chyb může pomoci minimalizovat jejich výskyt.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700" b="0" i="0" dirty="0">
                <a:effectLst/>
                <a:cs typeface="Times New Roman" panose="02020603050405020304" pitchFamily="18" charset="0"/>
              </a:rPr>
              <a:t>Identifikovali několik důvodů, proč dochází k chybám, včetně: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700" b="0" i="0" dirty="0">
                <a:effectLst/>
                <a:latin typeface="KlavikaWebBasicRegular"/>
              </a:rPr>
              <a:t>Nesprávná identifikace léku;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700" b="0" i="0" dirty="0">
                <a:effectLst/>
                <a:latin typeface="KlavikaWebBasicRegular"/>
              </a:rPr>
              <a:t>Nesprávná identifikace pacienta;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700" b="0" i="0" dirty="0">
                <a:effectLst/>
                <a:latin typeface="KlavikaWebBasicRegular"/>
              </a:rPr>
              <a:t>Nedostatek znalostí;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700" b="0" i="0" dirty="0">
                <a:effectLst/>
                <a:latin typeface="KlavikaWebBasicRegular"/>
              </a:rPr>
              <a:t>Špatně napsané recepty, dokumentace a/nebo přepis;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700" b="0" i="0" dirty="0">
                <a:effectLst/>
                <a:latin typeface="KlavikaWebBasicRegular"/>
              </a:rPr>
              <a:t>Problémy s dodávkou a skladováním léků;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700" b="0" i="0" dirty="0">
                <a:effectLst/>
                <a:latin typeface="KlavikaWebBasicRegular"/>
              </a:rPr>
              <a:t>Nezkušenost personálu a nedostatek školení;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700" b="0" i="0" dirty="0">
                <a:effectLst/>
                <a:latin typeface="KlavikaWebBasicRegular"/>
              </a:rPr>
              <a:t>Vysoká pracovní zátěž a problém únavy a stresu mezi zaměstnanci;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700" b="0" i="0" dirty="0">
                <a:effectLst/>
                <a:latin typeface="KlavikaWebBasicRegular"/>
              </a:rPr>
              <a:t>Přerušení/rozptýlení.</a:t>
            </a:r>
          </a:p>
          <a:p>
            <a:r>
              <a:rPr lang="cs-CZ" sz="1400" b="1" i="0" dirty="0">
                <a:solidFill>
                  <a:srgbClr val="444444"/>
                </a:solidFill>
                <a:effectLst/>
                <a:latin typeface="KlavikaWebBasicRegular"/>
              </a:rPr>
              <a:t>K</a:t>
            </a:r>
            <a:r>
              <a:rPr lang="en-GB" sz="1400" b="1" i="0" dirty="0" err="1">
                <a:solidFill>
                  <a:srgbClr val="444444"/>
                </a:solidFill>
                <a:effectLst/>
                <a:latin typeface="KlavikaWebBasicRegular"/>
              </a:rPr>
              <a:t>eers</a:t>
            </a:r>
            <a:r>
              <a:rPr lang="en-GB" sz="1400" b="1" i="0" dirty="0">
                <a:solidFill>
                  <a:srgbClr val="444444"/>
                </a:solidFill>
                <a:effectLst/>
                <a:latin typeface="KlavikaWebBasicRegular"/>
              </a:rPr>
              <a:t> RN et al</a:t>
            </a:r>
            <a:r>
              <a:rPr lang="en-GB" sz="1400" b="0" i="0" dirty="0">
                <a:solidFill>
                  <a:srgbClr val="444444"/>
                </a:solidFill>
                <a:effectLst/>
                <a:latin typeface="KlavikaWebBasicRegular"/>
              </a:rPr>
              <a:t> (2013) Causes of medication administration errors in hospitals: a systematic review of quantitative and qualitative evidence. </a:t>
            </a:r>
            <a:r>
              <a:rPr lang="en-GB" sz="1400" b="0" i="1" dirty="0">
                <a:solidFill>
                  <a:srgbClr val="444444"/>
                </a:solidFill>
                <a:effectLst/>
                <a:latin typeface="KlavikaWebBasicRegular"/>
              </a:rPr>
              <a:t>Drug Safety</a:t>
            </a:r>
            <a:r>
              <a:rPr lang="en-GB" sz="1400" b="0" i="0" dirty="0">
                <a:solidFill>
                  <a:srgbClr val="444444"/>
                </a:solidFill>
                <a:effectLst/>
                <a:latin typeface="KlavikaWebBasicRegular"/>
              </a:rPr>
              <a:t>; 36: 11, 1045-1067.</a:t>
            </a:r>
            <a:endParaRPr lang="cs-CZ" sz="1700" dirty="0">
              <a:cs typeface="Times New Roman" panose="02020603050405020304" pitchFamily="18" charset="0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9305054-86B3-41B8-BAA4-3A5260367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</p:spTree>
    <p:extLst>
      <p:ext uri="{BB962C8B-B14F-4D97-AF65-F5344CB8AC3E}">
        <p14:creationId xmlns:p14="http://schemas.microsoft.com/office/powerpoint/2010/main" val="253087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FED1AE9-0D75-46CA-BF5C-807FED191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Proč se chybuje??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17CDB8A-88D4-44A3-BB01-5DDD0A66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  <p:graphicFrame>
        <p:nvGraphicFramePr>
          <p:cNvPr id="6" name="Zástupný obsah 2">
            <a:extLst>
              <a:ext uri="{FF2B5EF4-FFF2-40B4-BE49-F238E27FC236}">
                <a16:creationId xmlns:a16="http://schemas.microsoft.com/office/drawing/2014/main" id="{C3F5A098-3A1D-4AAD-A794-C80778ADEF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097748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4463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91C47734-4D02-4F36-A7E2-059E45461C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366273"/>
              </p:ext>
            </p:extLst>
          </p:nvPr>
        </p:nvGraphicFramePr>
        <p:xfrm>
          <a:off x="1087313" y="436880"/>
          <a:ext cx="9657078" cy="55782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0776">
                  <a:extLst>
                    <a:ext uri="{9D8B030D-6E8A-4147-A177-3AD203B41FA5}">
                      <a16:colId xmlns:a16="http://schemas.microsoft.com/office/drawing/2014/main" val="2589571573"/>
                    </a:ext>
                  </a:extLst>
                </a:gridCol>
                <a:gridCol w="1930776">
                  <a:extLst>
                    <a:ext uri="{9D8B030D-6E8A-4147-A177-3AD203B41FA5}">
                      <a16:colId xmlns:a16="http://schemas.microsoft.com/office/drawing/2014/main" val="3193878058"/>
                    </a:ext>
                  </a:extLst>
                </a:gridCol>
                <a:gridCol w="1931842">
                  <a:extLst>
                    <a:ext uri="{9D8B030D-6E8A-4147-A177-3AD203B41FA5}">
                      <a16:colId xmlns:a16="http://schemas.microsoft.com/office/drawing/2014/main" val="4062770230"/>
                    </a:ext>
                  </a:extLst>
                </a:gridCol>
                <a:gridCol w="1931842">
                  <a:extLst>
                    <a:ext uri="{9D8B030D-6E8A-4147-A177-3AD203B41FA5}">
                      <a16:colId xmlns:a16="http://schemas.microsoft.com/office/drawing/2014/main" val="3032869592"/>
                    </a:ext>
                  </a:extLst>
                </a:gridCol>
                <a:gridCol w="1931842">
                  <a:extLst>
                    <a:ext uri="{9D8B030D-6E8A-4147-A177-3AD203B41FA5}">
                      <a16:colId xmlns:a16="http://schemas.microsoft.com/office/drawing/2014/main" val="2126558592"/>
                    </a:ext>
                  </a:extLst>
                </a:gridCol>
              </a:tblGrid>
              <a:tr h="3765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Autor studie (rok)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Typ studie a výzkumný soubor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Faktory / pochybení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Použité intervence 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Efektivita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/>
                </a:tc>
                <a:extLst>
                  <a:ext uri="{0D108BD9-81ED-4DB2-BD59-A6C34878D82A}">
                    <a16:rowId xmlns:a16="http://schemas.microsoft.com/office/drawing/2014/main" val="3842817214"/>
                  </a:ext>
                </a:extLst>
              </a:tr>
              <a:tr h="22768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 dirty="0" err="1">
                          <a:effectLst/>
                        </a:rPr>
                        <a:t>Gorgich</a:t>
                      </a:r>
                      <a:r>
                        <a:rPr lang="cs-CZ" sz="600" dirty="0">
                          <a:effectLst/>
                        </a:rPr>
                        <a:t> et al. (2015)</a:t>
                      </a:r>
                      <a:r>
                        <a:rPr lang="cs-CZ" sz="600" baseline="30000" dirty="0">
                          <a:effectLst/>
                        </a:rPr>
                        <a:t>41)</a:t>
                      </a:r>
                      <a:endParaRPr lang="cs-CZ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 dirty="0">
                          <a:solidFill>
                            <a:schemeClr val="tx1"/>
                          </a:solidFill>
                          <a:effectLst/>
                        </a:rPr>
                        <a:t>Kvantitativní</a:t>
                      </a:r>
                      <a:endParaRPr lang="cs-CZ" sz="5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 dirty="0">
                          <a:effectLst/>
                        </a:rPr>
                        <a:t>327 sester</a:t>
                      </a:r>
                      <a:endParaRPr lang="cs-CZ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Přetížení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Elektronická evidence léků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Efektivní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2674929724"/>
                  </a:ext>
                </a:extLst>
              </a:tr>
              <a:tr h="37650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Vysoký počet kriticky nemocných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978436"/>
                  </a:ext>
                </a:extLst>
              </a:tr>
              <a:tr h="22768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Vyrušení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910046"/>
                  </a:ext>
                </a:extLst>
              </a:tr>
              <a:tr h="40072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Hammoudi et al. (2018)</a:t>
                      </a:r>
                      <a:r>
                        <a:rPr lang="cs-CZ" sz="600" baseline="30000">
                          <a:effectLst/>
                        </a:rPr>
                        <a:t>37)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Kvantitativní</a:t>
                      </a:r>
                      <a:endParaRPr lang="cs-CZ" sz="5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367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Komunikace mezi lékařem a sestrou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Kurzy komunikačních dovedností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Částečně efektivní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54809945"/>
                  </a:ext>
                </a:extLst>
              </a:tr>
              <a:tr h="40030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Přetížení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Elektronická evidence a výdej léčiv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Efektivní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2644462967"/>
                  </a:ext>
                </a:extLst>
              </a:tr>
              <a:tr h="127715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Alemu et al. (2017)</a:t>
                      </a:r>
                      <a:r>
                        <a:rPr lang="cs-CZ" sz="600" baseline="30000">
                          <a:effectLst/>
                        </a:rPr>
                        <a:t>38)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Kvantitativní 130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Vyrušení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Vytvoření vhodného prostředí pro sestry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Efektivní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2342079062"/>
                  </a:ext>
                </a:extLst>
              </a:tr>
              <a:tr h="50409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Absence systému nežádoucích událostí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225222"/>
                  </a:ext>
                </a:extLst>
              </a:tr>
              <a:tr h="22975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Strach / obavy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370460"/>
                  </a:ext>
                </a:extLst>
              </a:tr>
              <a:tr h="24892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Zarea et al. (2018)</a:t>
                      </a:r>
                      <a:r>
                        <a:rPr lang="cs-CZ" sz="600" baseline="30000">
                          <a:effectLst/>
                        </a:rPr>
                        <a:t>40)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 dirty="0">
                          <a:effectLst/>
                        </a:rPr>
                        <a:t>Kvantitativní</a:t>
                      </a:r>
                      <a:endParaRPr lang="cs-CZ" sz="5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 dirty="0">
                          <a:effectLst/>
                        </a:rPr>
                        <a:t>225 sester</a:t>
                      </a:r>
                      <a:endParaRPr lang="cs-CZ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Vzdělání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Zvýšení znalostí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Efektivní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1786548715"/>
                  </a:ext>
                </a:extLst>
              </a:tr>
              <a:tr h="24892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Nedodržování směrnic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Zvýšení počtu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896789"/>
                  </a:ext>
                </a:extLst>
              </a:tr>
              <a:tr h="50409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Strach / obavy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Vytvoření vhodného prostředí pro sestry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Částečně efektivní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2637209421"/>
                  </a:ext>
                </a:extLst>
              </a:tr>
              <a:tr h="40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Darawad et al. (2019)</a:t>
                      </a:r>
                      <a:r>
                        <a:rPr lang="cs-CZ" sz="600" baseline="30000">
                          <a:effectLst/>
                        </a:rPr>
                        <a:t>42)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Kvantitativní</a:t>
                      </a:r>
                      <a:endParaRPr lang="cs-CZ" sz="5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207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Špatná dokumentace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Podávání léků pomocí systému čárových kódů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Efektivní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21104450"/>
                  </a:ext>
                </a:extLst>
              </a:tr>
              <a:tr h="13495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Lim et al. (2017)</a:t>
                      </a:r>
                      <a:r>
                        <a:rPr lang="cs-CZ" sz="600" baseline="30000">
                          <a:effectLst/>
                        </a:rPr>
                        <a:t>43)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Kvantitativní</a:t>
                      </a:r>
                      <a:endParaRPr lang="cs-CZ" sz="5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128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Nedostatek času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Vzdělání v oblasti farmakoterapie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Částečně efektivní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843126504"/>
                  </a:ext>
                </a:extLst>
              </a:tr>
              <a:tr h="26546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Přetížení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17883"/>
                  </a:ext>
                </a:extLst>
              </a:tr>
              <a:tr h="504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Holmqvist et al. (2018)</a:t>
                      </a:r>
                      <a:r>
                        <a:rPr lang="cs-CZ" sz="600" baseline="30000">
                          <a:effectLst/>
                        </a:rPr>
                        <a:t>44)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Kvalitativní</a:t>
                      </a:r>
                      <a:endParaRPr lang="cs-CZ" sz="5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27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Vyrušení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Vzdělání v oblasti managementu podávání léků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Částečně efektivní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1680504529"/>
                  </a:ext>
                </a:extLst>
              </a:tr>
              <a:tr h="40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Lin et al. (2018)</a:t>
                      </a:r>
                      <a:r>
                        <a:rPr lang="cs-CZ" sz="600" baseline="30000">
                          <a:effectLst/>
                        </a:rPr>
                        <a:t>45)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Kvantitativní</a:t>
                      </a:r>
                      <a:endParaRPr lang="cs-CZ" sz="5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232 sester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Špatné technické zázemí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>
                          <a:effectLst/>
                        </a:rPr>
                        <a:t>Podávání léků pomocí systému čárových kódů</a:t>
                      </a:r>
                      <a:endParaRPr lang="cs-CZ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600" dirty="0">
                          <a:effectLst/>
                        </a:rPr>
                        <a:t>Efektivní</a:t>
                      </a:r>
                      <a:endParaRPr lang="cs-CZ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99" marR="32699" marT="0" marB="0" anchor="ctr"/>
                </a:tc>
                <a:extLst>
                  <a:ext uri="{0D108BD9-81ED-4DB2-BD59-A6C34878D82A}">
                    <a16:rowId xmlns:a16="http://schemas.microsoft.com/office/drawing/2014/main" val="2776915184"/>
                  </a:ext>
                </a:extLst>
              </a:tr>
            </a:tbl>
          </a:graphicData>
        </a:graphic>
      </p:graphicFrame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AF9F1E5-8E48-4F02-900D-17C0A427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Jihlava 13.10. 2021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9947666-5D90-4E66-B90A-B267AC830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497253" y="105489"/>
            <a:ext cx="431873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Tabulka 2</a:t>
            </a: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Hodnocen</a:t>
            </a: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efektivity intervenc</a:t>
            </a: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přijatých k redukci medikačn</a:t>
            </a: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 pochyben</a:t>
            </a: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958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0890400-BB8B-4A44-AB63-65C7CA223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4F83EB3-64EC-455C-B540-B50175CDF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cs-CZ" dirty="0"/>
              <a:t>Zapojení pacientů do péče</a:t>
            </a:r>
            <a:endParaRPr lang="cs-CZ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D39B797-CDC6-4529-8A36-9CBFC9816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597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98322B-2725-4755-896D-8295434C1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9330" y="804333"/>
            <a:ext cx="6257721" cy="5249334"/>
          </a:xfrm>
        </p:spPr>
        <p:txBody>
          <a:bodyPr anchor="ctr">
            <a:normAutofit/>
          </a:bodyPr>
          <a:lstStyle/>
          <a:p>
            <a:pPr algn="just"/>
            <a:r>
              <a:rPr lang="cs-CZ" dirty="0"/>
              <a:t>- Snahou zdravotnických zařízení je zvýšit účast pacientů na jejich vlastní péči  s cílem zvýšit kvalitu poskytované péče a předejít nežádoucím událostem</a:t>
            </a:r>
          </a:p>
          <a:p>
            <a:pPr marL="0" indent="0" algn="just">
              <a:buNone/>
            </a:pPr>
            <a:r>
              <a:rPr lang="cs-CZ" dirty="0"/>
              <a:t>-  I když  pacienti mohou obecně projevovat příznivé postoje k zapojení do bezpečnosti, úmysl jednat nebo skutečné chování se mohou zcela lišit 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7DC5BC8-F96B-4324-8492-F26FDC029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</p:spTree>
    <p:extLst>
      <p:ext uri="{BB962C8B-B14F-4D97-AF65-F5344CB8AC3E}">
        <p14:creationId xmlns:p14="http://schemas.microsoft.com/office/powerpoint/2010/main" val="3426244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BB777CF-16FC-46F2-839F-9ED437642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cs-CZ">
                <a:solidFill>
                  <a:srgbClr val="FFFFFF"/>
                </a:solidFill>
              </a:rPr>
              <a:t>Zapojení pacientů- kvalitativní britská studie (2016)</a:t>
            </a:r>
            <a:endParaRPr lang="cs-CZ" dirty="0">
              <a:solidFill>
                <a:srgbClr val="FFFFFF"/>
              </a:solidFill>
            </a:endParaRPr>
          </a:p>
        </p:txBody>
      </p:sp>
      <p:sp>
        <p:nvSpPr>
          <p:cNvPr id="17" name="Zástupný obsah 2">
            <a:extLst>
              <a:ext uri="{FF2B5EF4-FFF2-40B4-BE49-F238E27FC236}">
                <a16:creationId xmlns:a16="http://schemas.microsoft.com/office/drawing/2014/main" id="{77131DE7-9BA8-43DD-A32D-8457D0A4C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r>
              <a:rPr lang="cs-CZ" sz="1400" dirty="0"/>
              <a:t>Faktory související se zdravotním stavem pacientů mohou pacientům ztěžovat zapojení do bezpečnosti léků v nemocnici. </a:t>
            </a:r>
          </a:p>
          <a:p>
            <a:pPr algn="just"/>
            <a:r>
              <a:rPr lang="cs-CZ" sz="1400" dirty="0"/>
              <a:t>Nutné je zvážit konkrétní </a:t>
            </a:r>
            <a:r>
              <a:rPr lang="cs-CZ" sz="1400" b="1" dirty="0"/>
              <a:t>fyzické nebo zdravotní problémy</a:t>
            </a:r>
            <a:r>
              <a:rPr lang="cs-CZ" sz="1400" dirty="0"/>
              <a:t>, aby se optimalizovalo zapojení pacientů do bezpečnosti léků. </a:t>
            </a:r>
          </a:p>
          <a:p>
            <a:r>
              <a:rPr lang="cs-CZ" sz="1400" dirty="0">
                <a:highlight>
                  <a:srgbClr val="FFFF00"/>
                </a:highlight>
              </a:rPr>
              <a:t>Jedná se o nedostatečnou mobilitu, poškození zraku, které ztěžovalo čtení písemných informací, porucha sluchu, porucha řeči, kognitivní poruchy a psychiatrická onemocnění.</a:t>
            </a:r>
          </a:p>
          <a:p>
            <a:r>
              <a:rPr lang="cs-CZ" sz="1400" b="1" dirty="0"/>
              <a:t>Zdravotníci i pacienti zjistili, že znalosti a přesvědčení pacientů mohou ovlivnit jejich zapojení. </a:t>
            </a:r>
          </a:p>
          <a:p>
            <a:pPr algn="just"/>
            <a:r>
              <a:rPr lang="cs-CZ" sz="1400" dirty="0"/>
              <a:t>Někteří pacienti jsou více informovaní a mají zájem o své léky než ostatní a  někteří jsou </a:t>
            </a:r>
            <a:r>
              <a:rPr lang="cs-CZ" sz="1400" dirty="0">
                <a:highlight>
                  <a:srgbClr val="FFFF00"/>
                </a:highlight>
              </a:rPr>
              <a:t>asertivnější</a:t>
            </a:r>
            <a:r>
              <a:rPr lang="cs-CZ" sz="1400" dirty="0"/>
              <a:t> a </a:t>
            </a:r>
            <a:r>
              <a:rPr lang="cs-CZ" sz="1400" dirty="0">
                <a:highlight>
                  <a:srgbClr val="FFFF00"/>
                </a:highlight>
              </a:rPr>
              <a:t>jiní pasivnější. </a:t>
            </a:r>
          </a:p>
          <a:p>
            <a:pPr algn="just"/>
            <a:r>
              <a:rPr lang="cs-CZ" sz="1400" i="1" dirty="0">
                <a:solidFill>
                  <a:srgbClr val="7030A0"/>
                </a:solidFill>
              </a:rPr>
              <a:t>Někteří pacienti popsali, že mají „slepou víru“ ve zdravotníky, kteří by zvládali jejich léky, a nemysleli si, že je jejich zapojení nutné. Jiní pacienti vyjádřili obavu, že by mohli naštvat zdravotníky a že by jejich péče byla ovlivněna, kdyby napadli zdravotníky.</a:t>
            </a:r>
            <a:r>
              <a:rPr lang="cs-CZ" sz="1400" b="0" i="1" dirty="0">
                <a:solidFill>
                  <a:srgbClr val="7030A0"/>
                </a:solidFill>
                <a:effectLst/>
                <a:latin typeface="Helvetica" panose="020B0604020202020204" pitchFamily="34" charset="0"/>
              </a:rPr>
              <a:t> </a:t>
            </a:r>
          </a:p>
          <a:p>
            <a:pPr algn="just"/>
            <a:r>
              <a:rPr lang="cs-CZ" sz="1400" b="0" i="0" dirty="0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Garfield S, </a:t>
            </a:r>
            <a:r>
              <a:rPr lang="cs-CZ" sz="1400" b="0" i="0" dirty="0" err="1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Jheeta</a:t>
            </a:r>
            <a:r>
              <a:rPr lang="cs-CZ" sz="1400" b="0" i="0" dirty="0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 S, </a:t>
            </a:r>
            <a:r>
              <a:rPr lang="cs-CZ" sz="1400" b="0" i="0" dirty="0" err="1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Husson</a:t>
            </a:r>
            <a:r>
              <a:rPr lang="cs-CZ" sz="1400" b="0" i="0" dirty="0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 F, </a:t>
            </a:r>
            <a:r>
              <a:rPr lang="cs-CZ" sz="1400" b="0" i="0" dirty="0" err="1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Lloyd</a:t>
            </a:r>
            <a:r>
              <a:rPr lang="cs-CZ" sz="1400" b="0" i="0" dirty="0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 J, Taylor A, </a:t>
            </a:r>
            <a:r>
              <a:rPr lang="cs-CZ" sz="1400" b="0" i="0" dirty="0" err="1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Boucher</a:t>
            </a:r>
            <a:r>
              <a:rPr lang="cs-CZ" sz="1400" b="0" i="0" dirty="0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 C, et al. (2016) Role hospitalizovaných pacientů při podpoře bezpečnosti léků: Kvalitativní studie. </a:t>
            </a:r>
            <a:r>
              <a:rPr lang="cs-CZ" sz="1400" b="0" i="0" dirty="0" err="1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PLoS</a:t>
            </a:r>
            <a:r>
              <a:rPr lang="cs-CZ" sz="1400" b="0" i="0" dirty="0">
                <a:effectLst/>
                <a:ea typeface="Microsoft GothicNeo" panose="020B0503020000020004" pitchFamily="34" charset="-127"/>
                <a:cs typeface="Microsoft GothicNeo" panose="020B0503020000020004" pitchFamily="34" charset="-127"/>
              </a:rPr>
              <a:t> ONE 11 (4): e0153721. https://doi.org/10.1371/journal.pone.0153721</a:t>
            </a:r>
            <a:endParaRPr lang="cs-CZ" sz="1400" dirty="0">
              <a:ea typeface="Microsoft GothicNeo" panose="020B0503020000020004" pitchFamily="34" charset="-127"/>
              <a:cs typeface="Microsoft GothicNeo" panose="020B0503020000020004" pitchFamily="34" charset="-127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D4E812B-E60C-4BDE-A794-B0BA82E96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</p:spTree>
    <p:extLst>
      <p:ext uri="{BB962C8B-B14F-4D97-AF65-F5344CB8AC3E}">
        <p14:creationId xmlns:p14="http://schemas.microsoft.com/office/powerpoint/2010/main" val="1426471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08B9AE-8146-41A8-A5D7-B400670A5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1728" y="585216"/>
            <a:ext cx="5740739" cy="1499616"/>
          </a:xfrm>
        </p:spPr>
        <p:txBody>
          <a:bodyPr>
            <a:normAutofit/>
          </a:bodyPr>
          <a:lstStyle/>
          <a:p>
            <a:r>
              <a:rPr lang="cs-CZ"/>
              <a:t>Cíl výzkumné studie</a:t>
            </a:r>
          </a:p>
        </p:txBody>
      </p:sp>
      <p:pic>
        <p:nvPicPr>
          <p:cNvPr id="6" name="Picture 5" descr="Žárovka na žlutém pozadí s načrtnutými paprsky světla a kabelem">
            <a:extLst>
              <a:ext uri="{FF2B5EF4-FFF2-40B4-BE49-F238E27FC236}">
                <a16:creationId xmlns:a16="http://schemas.microsoft.com/office/drawing/2014/main" id="{93AA8E2D-88C2-46E0-9B78-07C91F396D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114" r="-1" b="-1"/>
          <a:stretch/>
        </p:blipFill>
        <p:spPr>
          <a:xfrm>
            <a:off x="484635" y="484632"/>
            <a:ext cx="3248521" cy="3511948"/>
          </a:xfrm>
          <a:prstGeom prst="rect">
            <a:avLst/>
          </a:prstGeom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50F78CF7-743D-4F97-AEAF-6D872AEF4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4632"/>
            <a:ext cx="1082693" cy="3511948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A7DCBFCC-8C5F-4A93-997F-0A2BB3F0D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6896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éky v nemocnici | NZIP">
            <a:extLst>
              <a:ext uri="{FF2B5EF4-FFF2-40B4-BE49-F238E27FC236}">
                <a16:creationId xmlns:a16="http://schemas.microsoft.com/office/drawing/2014/main" id="{C5F9F823-B84A-410A-9444-7FB7049CA8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46" r="16364" b="1"/>
          <a:stretch/>
        </p:blipFill>
        <p:spPr bwMode="auto">
          <a:xfrm>
            <a:off x="484633" y="4150596"/>
            <a:ext cx="4495802" cy="2231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0D10B4-7C80-47DF-A4F5-E8BCA621C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1728" y="2286000"/>
            <a:ext cx="5740739" cy="4023360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Cílem  výzkumné studie bylo zhodnotit bezpečnost procesu podávání léků z pohledu hospitalizovaných pacientů na odděleních interních, chirurgických a následné péče ve 4 vybraných nemocnicích Jihočeského kraje.</a:t>
            </a:r>
          </a:p>
          <a:p>
            <a:pPr algn="just"/>
            <a:r>
              <a:rPr lang="cs-CZ" dirty="0"/>
              <a:t> Konkrétně zjistit, jak jsou pacienti zapojování do svého vlastního lékového managmentu během hospitalizace a jak se sestry mohou podílet na zvýšení účasti pacientů na řízení jejich farmakoterapie.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E9A6C14-2839-47F4-89C6-61B4B1A5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</p:spTree>
    <p:extLst>
      <p:ext uri="{BB962C8B-B14F-4D97-AF65-F5344CB8AC3E}">
        <p14:creationId xmlns:p14="http://schemas.microsoft.com/office/powerpoint/2010/main" val="1202626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741DB4-E1A9-4E10-8E56-A7E8A8634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cs-CZ"/>
              <a:t>metodika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278BC7A-19BD-4FD1-8414-74DF6ED194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246" r="13755" b="2"/>
          <a:stretch/>
        </p:blipFill>
        <p:spPr>
          <a:xfrm>
            <a:off x="6217922" y="2286000"/>
            <a:ext cx="4526278" cy="4023360"/>
          </a:xfrm>
          <a:prstGeom prst="rect">
            <a:avLst/>
          </a:prstGeom>
        </p:spPr>
      </p:pic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BD9F8AE-D9D4-44FA-AFE1-E4106D41C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Jihlava 13.10. 2021</a:t>
            </a:r>
          </a:p>
        </p:txBody>
      </p:sp>
      <p:graphicFrame>
        <p:nvGraphicFramePr>
          <p:cNvPr id="6" name="Zástupný obsah 2">
            <a:extLst>
              <a:ext uri="{FF2B5EF4-FFF2-40B4-BE49-F238E27FC236}">
                <a16:creationId xmlns:a16="http://schemas.microsoft.com/office/drawing/2014/main" id="{086D0F1D-F4D4-4A83-9F0C-5B0AA2523F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8544154"/>
              </p:ext>
            </p:extLst>
          </p:nvPr>
        </p:nvGraphicFramePr>
        <p:xfrm>
          <a:off x="1024128" y="2286000"/>
          <a:ext cx="475488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3502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</TotalTime>
  <Words>1392</Words>
  <Application>Microsoft Office PowerPoint</Application>
  <PresentationFormat>Širokoúhlá obrazovka</PresentationFormat>
  <Paragraphs>148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4" baseType="lpstr">
      <vt:lpstr>Arial</vt:lpstr>
      <vt:lpstr>Calibri</vt:lpstr>
      <vt:lpstr>Helvetica</vt:lpstr>
      <vt:lpstr>KlavikaWebBasicRegular</vt:lpstr>
      <vt:lpstr>Times New Roman</vt:lpstr>
      <vt:lpstr>Tw Cen MT</vt:lpstr>
      <vt:lpstr>Tw Cen MT Condensed</vt:lpstr>
      <vt:lpstr>Wingdings 3</vt:lpstr>
      <vt:lpstr>Integrál</vt:lpstr>
      <vt:lpstr>Spoluúčast pacienta při podávání léků sestrou</vt:lpstr>
      <vt:lpstr>Medikační pochybení</vt:lpstr>
      <vt:lpstr>Podávání léků</vt:lpstr>
      <vt:lpstr>Proč se chybuje??</vt:lpstr>
      <vt:lpstr>Prezentace aplikace PowerPoint</vt:lpstr>
      <vt:lpstr>Zapojení pacientů do péče</vt:lpstr>
      <vt:lpstr>Zapojení pacientů- kvalitativní britská studie (2016)</vt:lpstr>
      <vt:lpstr>Cíl výzkumné studie</vt:lpstr>
      <vt:lpstr>metodika</vt:lpstr>
      <vt:lpstr>Výzkumný soubor</vt:lpstr>
      <vt:lpstr>Popis výzkumného nástroje </vt:lpstr>
      <vt:lpstr> Zapojení do podávání léků</vt:lpstr>
      <vt:lpstr>pochybení</vt:lpstr>
      <vt:lpstr>intervence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Spoluúčast pacienta při podávání léků sestrou</dc:title>
  <dc:creator>Hajduchová Hana Mgr. Ph.D.</dc:creator>
  <cp:lastModifiedBy>Hajduchová Hana Mgr. Ph.D.</cp:lastModifiedBy>
  <cp:revision>29</cp:revision>
  <dcterms:created xsi:type="dcterms:W3CDTF">2021-09-24T11:41:25Z</dcterms:created>
  <dcterms:modified xsi:type="dcterms:W3CDTF">2021-10-08T10:38:19Z</dcterms:modified>
</cp:coreProperties>
</file>