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92" r:id="rId5"/>
    <p:sldId id="295" r:id="rId6"/>
    <p:sldId id="258" r:id="rId7"/>
    <p:sldId id="289" r:id="rId8"/>
    <p:sldId id="290" r:id="rId9"/>
    <p:sldId id="291" r:id="rId10"/>
    <p:sldId id="294" r:id="rId11"/>
    <p:sldId id="263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4EF72-0018-4672-ACF0-E9943F74F3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25C42-06C6-4ECE-8559-04FFE98F02D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81955-9E92-43A7-AB6D-EE461DFCC3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5E36B1-9664-4A8B-A4C5-525C87794D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6ECDD5-CBA0-4191-A2CF-444F06AC18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0162A-5009-4971-AB86-BF607B28C8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50CB5-B1CD-4A4B-A97E-10B9D1C1A5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ADD94-2E69-4DB7-A162-05A2DD0B39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C8C5B-9F46-4B85-8548-F6DBEB25FC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171A-AADF-4F41-9ED4-D6ADAE4713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D8154-754B-4E45-956F-990E719484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CAD2-37F5-41EF-B715-B81C93C0838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708BE-A09B-4CCD-A333-1CBEFF2E75A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4195C8-7AE2-4ACE-9083-23114642C53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pj@volny.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canskaporadna.cz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log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232" y="304800"/>
            <a:ext cx="7385536" cy="2667000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74" y="2980765"/>
            <a:ext cx="3226853" cy="327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Krajský seminář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08" y="4692975"/>
            <a:ext cx="2921716" cy="19351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87824"/>
            <a:ext cx="3909694" cy="25895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969" y="1879278"/>
            <a:ext cx="3909694" cy="25895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3909694" cy="25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3733800"/>
          </a:xfrm>
        </p:spPr>
        <p:txBody>
          <a:bodyPr/>
          <a:lstStyle/>
          <a:p>
            <a:r>
              <a:rPr lang="cs-CZ" sz="4000" dirty="0">
                <a:solidFill>
                  <a:srgbClr val="0066FF"/>
                </a:solidFill>
              </a:rPr>
              <a:t/>
            </a:r>
            <a:br>
              <a:rPr lang="cs-CZ" sz="4000" dirty="0">
                <a:solidFill>
                  <a:srgbClr val="0066FF"/>
                </a:solidFill>
              </a:rPr>
            </a:br>
            <a:r>
              <a:rPr lang="cs-CZ" sz="4000" dirty="0" smtClean="0">
                <a:solidFill>
                  <a:srgbClr val="0066FF"/>
                </a:solidFill>
              </a:rPr>
              <a:t>DĚKUJI </a:t>
            </a:r>
            <a:r>
              <a:rPr lang="cs-CZ" sz="4000" dirty="0">
                <a:solidFill>
                  <a:srgbClr val="0066FF"/>
                </a:solidFill>
              </a:rPr>
              <a:t>ZA </a:t>
            </a:r>
            <a:r>
              <a:rPr lang="cs-CZ" sz="4000" dirty="0" smtClean="0">
                <a:solidFill>
                  <a:srgbClr val="0066FF"/>
                </a:solidFill>
              </a:rPr>
              <a:t>POZORNOST </a:t>
            </a:r>
            <a:r>
              <a:rPr lang="cs-CZ" sz="4000" dirty="0">
                <a:solidFill>
                  <a:srgbClr val="0066FF"/>
                </a:solidFill>
              </a:rPr>
              <a:t/>
            </a:r>
            <a:br>
              <a:rPr lang="cs-CZ" sz="4000" dirty="0">
                <a:solidFill>
                  <a:srgbClr val="0066FF"/>
                </a:solidFill>
              </a:rPr>
            </a:br>
            <a:endParaRPr lang="cs-CZ" sz="4000" dirty="0">
              <a:solidFill>
                <a:srgbClr val="0066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48400" y="6107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Tým OP Jihlava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066800" y="3581400"/>
            <a:ext cx="7391400" cy="29479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600" dirty="0" smtClean="0"/>
          </a:p>
          <a:p>
            <a:pPr>
              <a:lnSpc>
                <a:spcPct val="90000"/>
              </a:lnSpc>
            </a:pPr>
            <a:r>
              <a:rPr lang="cs-CZ" sz="1600" dirty="0" smtClean="0"/>
              <a:t>poradna </a:t>
            </a:r>
            <a:r>
              <a:rPr lang="cs-CZ" sz="1600" dirty="0"/>
              <a:t>funguje v Jihlavě </a:t>
            </a:r>
            <a:r>
              <a:rPr lang="cs-CZ" sz="1600" dirty="0" smtClean="0"/>
              <a:t>od </a:t>
            </a:r>
            <a:r>
              <a:rPr lang="cs-CZ" sz="1600" dirty="0"/>
              <a:t>dubna </a:t>
            </a:r>
            <a:r>
              <a:rPr lang="cs-CZ" sz="1600" dirty="0" smtClean="0"/>
              <a:t>1999)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 smtClean="0"/>
              <a:t>CELKEM </a:t>
            </a:r>
            <a:r>
              <a:rPr lang="cs-CZ" sz="1600" b="1" dirty="0" smtClean="0"/>
              <a:t>25 </a:t>
            </a:r>
            <a:r>
              <a:rPr lang="cs-CZ" sz="1600" b="1" dirty="0"/>
              <a:t>tis</a:t>
            </a:r>
            <a:r>
              <a:rPr lang="cs-CZ" sz="1600" dirty="0"/>
              <a:t>. konzultací </a:t>
            </a:r>
            <a:endParaRPr lang="cs-CZ" sz="1600" b="1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cs-CZ" sz="1600" b="1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cs-CZ" sz="1600" b="1" dirty="0" smtClean="0">
                <a:sym typeface="Wingdings" pitchFamily="2" charset="2"/>
              </a:rPr>
              <a:t>30%</a:t>
            </a:r>
            <a:r>
              <a:rPr lang="cs-CZ" sz="1600" dirty="0" smtClean="0">
                <a:sym typeface="Wingdings" pitchFamily="2" charset="2"/>
              </a:rPr>
              <a:t> </a:t>
            </a:r>
            <a:r>
              <a:rPr lang="cs-CZ" sz="1600" dirty="0">
                <a:sym typeface="Wingdings" pitchFamily="2" charset="2"/>
              </a:rPr>
              <a:t>dotazů v současnosti tvoří </a:t>
            </a:r>
            <a:r>
              <a:rPr lang="cs-CZ" sz="1600" b="1" dirty="0">
                <a:sym typeface="Wingdings" pitchFamily="2" charset="2"/>
              </a:rPr>
              <a:t>dluhová </a:t>
            </a:r>
            <a:r>
              <a:rPr lang="cs-CZ" sz="1600" b="1" dirty="0" smtClean="0">
                <a:sym typeface="Wingdings" pitchFamily="2" charset="2"/>
              </a:rPr>
              <a:t>problematika</a:t>
            </a:r>
          </a:p>
          <a:p>
            <a:pPr>
              <a:lnSpc>
                <a:spcPct val="90000"/>
              </a:lnSpc>
            </a:pPr>
            <a:endParaRPr lang="cs-CZ" sz="1600" b="1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cs-CZ" sz="120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838200"/>
            <a:ext cx="7239000" cy="2819400"/>
          </a:xfrm>
        </p:spPr>
        <p:txBody>
          <a:bodyPr/>
          <a:lstStyle/>
          <a:p>
            <a:pPr>
              <a:buFontTx/>
              <a:buNone/>
            </a:pPr>
            <a:endParaRPr lang="cs-CZ" sz="1800" b="1" u="sng" dirty="0"/>
          </a:p>
          <a:p>
            <a:r>
              <a:rPr lang="cs-CZ" sz="1800" dirty="0"/>
              <a:t>člen Asociace občanských poraden </a:t>
            </a:r>
          </a:p>
          <a:p>
            <a:r>
              <a:rPr lang="cs-CZ" sz="1800" dirty="0"/>
              <a:t>registrovaný poskytovatel sociální služby </a:t>
            </a:r>
          </a:p>
          <a:p>
            <a:endParaRPr lang="cs-CZ" sz="1800" dirty="0"/>
          </a:p>
          <a:p>
            <a:r>
              <a:rPr lang="cs-CZ" sz="1800" b="1" dirty="0"/>
              <a:t>akreditace pro poskytování služeb v oblasti oddlužení (IČ:AO-013-2017)</a:t>
            </a:r>
            <a:endParaRPr lang="cs-CZ" sz="1800" dirty="0"/>
          </a:p>
          <a:p>
            <a:r>
              <a:rPr lang="cs-CZ" sz="1800" b="1" dirty="0"/>
              <a:t>zapsaná v registru poskytovatelů pomoci obětem trestných činů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572000" cy="762000"/>
          </a:xfrm>
        </p:spPr>
        <p:txBody>
          <a:bodyPr/>
          <a:lstStyle/>
          <a:p>
            <a:pPr algn="l"/>
            <a:r>
              <a:rPr lang="cs-CZ" sz="2400" b="1" i="1">
                <a:solidFill>
                  <a:schemeClr val="accent2"/>
                </a:solidFill>
              </a:rPr>
              <a:t>Klasifikace dotazů</a:t>
            </a:r>
            <a:r>
              <a:rPr lang="cs-CZ" sz="2400" i="1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419600" cy="5334000"/>
          </a:xfrm>
        </p:spPr>
        <p:txBody>
          <a:bodyPr/>
          <a:lstStyle/>
          <a:p>
            <a:r>
              <a:rPr lang="cs-CZ" sz="1600" i="1"/>
              <a:t>Sociální dávky</a:t>
            </a:r>
          </a:p>
          <a:p>
            <a:r>
              <a:rPr lang="cs-CZ" sz="1600" i="1"/>
              <a:t>Sociální služby</a:t>
            </a:r>
          </a:p>
          <a:p>
            <a:r>
              <a:rPr lang="cs-CZ" sz="1600" i="1"/>
              <a:t>Sociální pojištění</a:t>
            </a:r>
          </a:p>
          <a:p>
            <a:r>
              <a:rPr lang="cs-CZ" sz="1600" i="1"/>
              <a:t>Nemocenské pojištění</a:t>
            </a:r>
          </a:p>
          <a:p>
            <a:r>
              <a:rPr lang="cs-CZ" sz="1600" i="1"/>
              <a:t>Pracovně-právní vztahy, zaměstnanost</a:t>
            </a:r>
          </a:p>
          <a:p>
            <a:r>
              <a:rPr lang="cs-CZ" sz="1600" i="1"/>
              <a:t>Bydlení</a:t>
            </a:r>
          </a:p>
          <a:p>
            <a:r>
              <a:rPr lang="cs-CZ" sz="1600" i="1"/>
              <a:t>Rodina a mezilidské vztahy</a:t>
            </a:r>
          </a:p>
          <a:p>
            <a:r>
              <a:rPr lang="cs-CZ" sz="1600" i="1"/>
              <a:t>Občanskoprávní vztahy</a:t>
            </a:r>
          </a:p>
          <a:p>
            <a:r>
              <a:rPr lang="cs-CZ" sz="1600" i="1"/>
              <a:t>Daně a poplatky</a:t>
            </a:r>
          </a:p>
          <a:p>
            <a:r>
              <a:rPr lang="cs-CZ" sz="1600" i="1"/>
              <a:t>Zdravotní pojištění a zdravotnictví</a:t>
            </a:r>
          </a:p>
          <a:p>
            <a:r>
              <a:rPr lang="cs-CZ" sz="1600" i="1"/>
              <a:t>Školství a vzdělávání</a:t>
            </a:r>
          </a:p>
          <a:p>
            <a:r>
              <a:rPr lang="cs-CZ" sz="1600" i="1"/>
              <a:t>Problematika zadlužování občanů</a:t>
            </a:r>
          </a:p>
          <a:p>
            <a:r>
              <a:rPr lang="cs-CZ" sz="1600" i="1"/>
              <a:t>Ochrana spotřebitele</a:t>
            </a:r>
          </a:p>
          <a:p>
            <a:r>
              <a:rPr lang="cs-CZ" sz="1600" i="1"/>
              <a:t>Právní systém ČR</a:t>
            </a:r>
          </a:p>
          <a:p>
            <a:r>
              <a:rPr lang="cs-CZ" sz="1600" i="1"/>
              <a:t>Právní systém EU</a:t>
            </a:r>
          </a:p>
          <a:p>
            <a:r>
              <a:rPr lang="cs-CZ" sz="1600" i="1"/>
              <a:t>Občanské soudní řízení</a:t>
            </a:r>
          </a:p>
          <a:p>
            <a:r>
              <a:rPr lang="cs-CZ" sz="1600" i="1"/>
              <a:t>Veřejná správa</a:t>
            </a:r>
          </a:p>
          <a:p>
            <a:r>
              <a:rPr lang="cs-CZ" sz="1600" i="1"/>
              <a:t>Trestní právo</a:t>
            </a:r>
          </a:p>
          <a:p>
            <a:endParaRPr lang="cs-CZ" sz="1600" i="1"/>
          </a:p>
          <a:p>
            <a:endParaRPr lang="cs-CZ" sz="1600"/>
          </a:p>
        </p:txBody>
      </p:sp>
      <p:pic>
        <p:nvPicPr>
          <p:cNvPr id="6151" name="Picture 7" descr="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838200"/>
            <a:ext cx="464820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66FF"/>
                </a:solidFill>
              </a:rPr>
              <a:t>STATISTIKA - 2017</a:t>
            </a:r>
            <a:endParaRPr lang="cs-CZ" u="sng" dirty="0">
              <a:solidFill>
                <a:srgbClr val="00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cs-CZ" sz="2400" dirty="0" smtClean="0"/>
              <a:t>Počet kontaktů (intervence):   </a:t>
            </a:r>
            <a:r>
              <a:rPr lang="cs-CZ" sz="2400" b="1" dirty="0" smtClean="0"/>
              <a:t>1864</a:t>
            </a:r>
            <a:r>
              <a:rPr lang="cs-CZ" sz="2400" dirty="0" smtClean="0"/>
              <a:t>       </a:t>
            </a:r>
          </a:p>
          <a:p>
            <a:r>
              <a:rPr lang="cs-CZ" sz="2400" dirty="0" smtClean="0"/>
              <a:t>Počet dotazů: </a:t>
            </a:r>
            <a:r>
              <a:rPr lang="cs-CZ" sz="2400" b="1" dirty="0" smtClean="0"/>
              <a:t>1462</a:t>
            </a:r>
          </a:p>
          <a:p>
            <a:endParaRPr lang="cs-CZ" sz="2400" b="1" dirty="0" smtClean="0"/>
          </a:p>
          <a:p>
            <a:r>
              <a:rPr lang="cs-CZ" sz="2400" dirty="0" smtClean="0"/>
              <a:t>Muži: 39 %</a:t>
            </a:r>
          </a:p>
          <a:p>
            <a:r>
              <a:rPr lang="cs-CZ" sz="2400" dirty="0" smtClean="0"/>
              <a:t>Ženy: 61 %</a:t>
            </a:r>
          </a:p>
          <a:p>
            <a:endParaRPr lang="cs-CZ" sz="2400" dirty="0" smtClean="0"/>
          </a:p>
          <a:p>
            <a:r>
              <a:rPr lang="cs-CZ" sz="1800" dirty="0"/>
              <a:t>Problematika zadlužování občanů - 18</a:t>
            </a:r>
          </a:p>
          <a:p>
            <a:r>
              <a:rPr lang="cs-CZ" sz="1800" dirty="0"/>
              <a:t>Občanskoprávní vztahy - 15</a:t>
            </a:r>
          </a:p>
          <a:p>
            <a:r>
              <a:rPr lang="cs-CZ" sz="1800" dirty="0"/>
              <a:t>Občanské soudní řízení - 14</a:t>
            </a:r>
          </a:p>
          <a:p>
            <a:r>
              <a:rPr lang="cs-CZ" sz="1800" dirty="0"/>
              <a:t>Rodina a mezilidské vztahy - 13 </a:t>
            </a:r>
          </a:p>
          <a:p>
            <a:r>
              <a:rPr lang="cs-CZ" sz="1800" dirty="0"/>
              <a:t>Bydlení </a:t>
            </a:r>
            <a:r>
              <a:rPr lang="cs-CZ" sz="1800" dirty="0" smtClean="0"/>
              <a:t>– 11</a:t>
            </a:r>
          </a:p>
          <a:p>
            <a:r>
              <a:rPr lang="cs-CZ" sz="1800" dirty="0" smtClean="0"/>
              <a:t>Pracovně </a:t>
            </a:r>
            <a:r>
              <a:rPr lang="cs-CZ" sz="1800" dirty="0"/>
              <a:t>právní a zaměstnanost - 10</a:t>
            </a:r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Základní </a:t>
            </a:r>
            <a:r>
              <a:rPr lang="cs-CZ" b="1" dirty="0"/>
              <a:t>principy: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 b="1" dirty="0"/>
          </a:p>
          <a:p>
            <a:pPr algn="ctr">
              <a:buFontTx/>
              <a:buNone/>
            </a:pPr>
            <a:r>
              <a:rPr lang="cs-CZ" b="1" dirty="0" smtClean="0"/>
              <a:t>Bezplatnost</a:t>
            </a:r>
          </a:p>
          <a:p>
            <a:pPr algn="ctr">
              <a:buFontTx/>
              <a:buNone/>
            </a:pPr>
            <a:r>
              <a:rPr lang="cs-CZ" b="1" dirty="0" smtClean="0"/>
              <a:t>Nestrannost</a:t>
            </a:r>
          </a:p>
          <a:p>
            <a:pPr algn="ctr">
              <a:buFontTx/>
              <a:buNone/>
            </a:pPr>
            <a:r>
              <a:rPr lang="cs-CZ" b="1" dirty="0" smtClean="0"/>
              <a:t>Nezávislost </a:t>
            </a:r>
          </a:p>
          <a:p>
            <a:pPr algn="ctr">
              <a:buFontTx/>
              <a:buNone/>
            </a:pPr>
            <a:r>
              <a:rPr lang="cs-CZ" b="1" dirty="0"/>
              <a:t>D</a:t>
            </a:r>
            <a:r>
              <a:rPr lang="cs-CZ" b="1" dirty="0" smtClean="0"/>
              <a:t>iskrétnost</a:t>
            </a:r>
          </a:p>
          <a:p>
            <a:pPr algn="ctr">
              <a:buFontTx/>
              <a:buNone/>
            </a:pPr>
            <a:r>
              <a:rPr lang="cs-CZ" b="1" dirty="0" smtClean="0"/>
              <a:t> </a:t>
            </a:r>
          </a:p>
          <a:p>
            <a:pPr algn="ctr">
              <a:buFontTx/>
              <a:buNone/>
            </a:pPr>
            <a:r>
              <a:rPr lang="cs-CZ" sz="2400" dirty="0" smtClean="0"/>
              <a:t>pro </a:t>
            </a:r>
            <a:r>
              <a:rPr lang="cs-CZ" sz="2400" dirty="0"/>
              <a:t>všechny </a:t>
            </a:r>
            <a:r>
              <a:rPr lang="cs-CZ" sz="2400" dirty="0" smtClean="0"/>
              <a:t>zájemce a uživatele</a:t>
            </a:r>
            <a:endParaRPr lang="cs-CZ" sz="2400" dirty="0"/>
          </a:p>
          <a:p>
            <a:pPr algn="ctr">
              <a:buFontTx/>
              <a:buNone/>
            </a:pPr>
            <a:endParaRPr lang="cs-CZ" b="1" dirty="0"/>
          </a:p>
          <a:p>
            <a:pPr algn="ctr">
              <a:buFontTx/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3429000" cy="6629400"/>
          </a:xfrm>
        </p:spPr>
        <p:txBody>
          <a:bodyPr/>
          <a:lstStyle/>
          <a:p>
            <a:pPr algn="ctr">
              <a:buFontTx/>
              <a:buNone/>
            </a:pPr>
            <a:endParaRPr lang="cs-CZ" sz="1400" b="1" dirty="0"/>
          </a:p>
          <a:p>
            <a:pPr algn="ctr">
              <a:buFontTx/>
              <a:buNone/>
            </a:pPr>
            <a:r>
              <a:rPr lang="cs-CZ" sz="1400" b="1" dirty="0"/>
              <a:t>aktivity:</a:t>
            </a:r>
          </a:p>
          <a:p>
            <a:pPr algn="ctr">
              <a:buFontTx/>
              <a:buNone/>
            </a:pPr>
            <a:endParaRPr lang="cs-CZ" sz="1400" b="1" dirty="0"/>
          </a:p>
          <a:p>
            <a:r>
              <a:rPr lang="cs-CZ" sz="1400" dirty="0"/>
              <a:t>poradenství osobní, </a:t>
            </a:r>
            <a:r>
              <a:rPr lang="cs-CZ" sz="1400" dirty="0" smtClean="0"/>
              <a:t>telefonické</a:t>
            </a:r>
            <a:endParaRPr lang="cs-CZ" sz="1400" dirty="0"/>
          </a:p>
          <a:p>
            <a:r>
              <a:rPr lang="cs-CZ" sz="1400" dirty="0"/>
              <a:t>semináře pro odbornou i širokou veřejnost</a:t>
            </a:r>
          </a:p>
          <a:p>
            <a:r>
              <a:rPr lang="cs-CZ" sz="1400" dirty="0"/>
              <a:t>přednášková činnost pro základní a střední školy</a:t>
            </a:r>
          </a:p>
          <a:p>
            <a:r>
              <a:rPr lang="cs-CZ" sz="1400" dirty="0"/>
              <a:t>osvětová činnost</a:t>
            </a:r>
          </a:p>
          <a:p>
            <a:pPr>
              <a:buFontTx/>
              <a:buNone/>
            </a:pPr>
            <a:endParaRPr lang="cs-CZ" sz="1400" dirty="0"/>
          </a:p>
          <a:p>
            <a:pPr algn="ctr">
              <a:buFontTx/>
              <a:buNone/>
            </a:pPr>
            <a:r>
              <a:rPr lang="cs-CZ" sz="1400" b="1" dirty="0"/>
              <a:t>konzultační dny v Jihlavě:</a:t>
            </a:r>
          </a:p>
          <a:p>
            <a:pPr algn="ctr">
              <a:buFontTx/>
              <a:buNone/>
            </a:pPr>
            <a:endParaRPr lang="cs-CZ" sz="1000" b="1" dirty="0"/>
          </a:p>
          <a:p>
            <a:pPr algn="ctr">
              <a:buFontTx/>
              <a:buNone/>
            </a:pPr>
            <a:r>
              <a:rPr lang="cs-CZ" sz="1400" dirty="0"/>
              <a:t>pondělí – čtvrtek </a:t>
            </a:r>
          </a:p>
          <a:p>
            <a:pPr>
              <a:buFontTx/>
              <a:buNone/>
            </a:pPr>
            <a:endParaRPr lang="cs-CZ" sz="1400" dirty="0"/>
          </a:p>
          <a:p>
            <a:pPr>
              <a:buFontTx/>
              <a:buNone/>
            </a:pPr>
            <a:endParaRPr lang="cs-CZ" sz="1000" dirty="0"/>
          </a:p>
          <a:p>
            <a:pPr algn="ctr">
              <a:buFontTx/>
              <a:buNone/>
            </a:pPr>
            <a:r>
              <a:rPr lang="cs-CZ" sz="1400" b="1" dirty="0"/>
              <a:t>kontaktní místa</a:t>
            </a:r>
            <a:r>
              <a:rPr lang="cs-CZ" sz="1400" dirty="0"/>
              <a:t>:</a:t>
            </a:r>
          </a:p>
          <a:p>
            <a:pPr algn="ctr">
              <a:buFontTx/>
              <a:buNone/>
            </a:pPr>
            <a:endParaRPr lang="cs-CZ" sz="1400" dirty="0"/>
          </a:p>
          <a:p>
            <a:pPr algn="ctr">
              <a:buFontTx/>
              <a:buNone/>
            </a:pPr>
            <a:r>
              <a:rPr lang="cs-CZ" sz="1400" b="1" dirty="0"/>
              <a:t>Telč</a:t>
            </a:r>
            <a:r>
              <a:rPr lang="cs-CZ" sz="1400" dirty="0"/>
              <a:t> - v </a:t>
            </a:r>
            <a:r>
              <a:rPr lang="cs-CZ" sz="1400" dirty="0" smtClean="0"/>
              <a:t>úterý</a:t>
            </a:r>
          </a:p>
          <a:p>
            <a:pPr algn="ctr">
              <a:buFontTx/>
              <a:buNone/>
            </a:pPr>
            <a:endParaRPr lang="cs-CZ" sz="1400" dirty="0"/>
          </a:p>
          <a:p>
            <a:pPr algn="ctr">
              <a:buFontTx/>
              <a:buNone/>
            </a:pPr>
            <a:r>
              <a:rPr lang="cs-CZ" sz="1400" b="1" dirty="0" smtClean="0"/>
              <a:t>Terénní poradenství – okres Jihlava </a:t>
            </a:r>
            <a:endParaRPr lang="cs-CZ" sz="1400" b="1" dirty="0"/>
          </a:p>
          <a:p>
            <a:pPr algn="ctr">
              <a:buFontTx/>
              <a:buNone/>
            </a:pPr>
            <a:endParaRPr lang="cs-CZ" sz="1400" dirty="0"/>
          </a:p>
          <a:p>
            <a:pPr>
              <a:buFontTx/>
              <a:buNone/>
            </a:pPr>
            <a:endParaRPr lang="cs-CZ" sz="1600" b="1" dirty="0"/>
          </a:p>
          <a:p>
            <a:pPr algn="ctr">
              <a:buFontTx/>
              <a:buNone/>
            </a:pPr>
            <a:endParaRPr lang="cs-CZ" sz="1400" b="1" dirty="0"/>
          </a:p>
          <a:p>
            <a:pPr>
              <a:buFontTx/>
              <a:buNone/>
            </a:pPr>
            <a:endParaRPr lang="cs-CZ" sz="1200" dirty="0"/>
          </a:p>
          <a:p>
            <a:pPr>
              <a:buFontTx/>
              <a:buNone/>
            </a:pPr>
            <a:endParaRPr lang="cs-CZ" sz="1200" dirty="0"/>
          </a:p>
        </p:txBody>
      </p:sp>
      <p:pic>
        <p:nvPicPr>
          <p:cNvPr id="9223" name="Picture 7" descr="obr_4lidi_zem_barev_na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5057775" cy="3127375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495800" y="3352800"/>
            <a:ext cx="3810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cs-CZ" sz="1400"/>
          </a:p>
          <a:p>
            <a:pPr algn="ctr"/>
            <a:endParaRPr lang="cs-CZ" sz="1400" b="1">
              <a:solidFill>
                <a:schemeClr val="tx2"/>
              </a:solidFill>
            </a:endParaRPr>
          </a:p>
          <a:p>
            <a:pPr algn="ctr"/>
            <a:endParaRPr lang="cs-CZ" sz="1000" b="1">
              <a:solidFill>
                <a:schemeClr val="tx2"/>
              </a:solidFill>
            </a:endParaRPr>
          </a:p>
          <a:p>
            <a:pPr algn="ctr"/>
            <a:r>
              <a:rPr lang="cs-CZ" sz="1400" b="1">
                <a:solidFill>
                  <a:schemeClr val="tx2"/>
                </a:solidFill>
              </a:rPr>
              <a:t>kontakty:</a:t>
            </a:r>
          </a:p>
          <a:p>
            <a:pPr algn="ctr"/>
            <a:endParaRPr lang="cs-CZ" sz="1000" b="1">
              <a:solidFill>
                <a:schemeClr val="tx2"/>
              </a:solidFill>
            </a:endParaRPr>
          </a:p>
          <a:p>
            <a:pPr algn="ctr"/>
            <a:r>
              <a:rPr lang="cs-CZ" sz="1400" b="1">
                <a:solidFill>
                  <a:schemeClr val="tx2"/>
                </a:solidFill>
                <a:hlinkClick r:id="rId3"/>
              </a:rPr>
              <a:t>opj@volny.cz</a:t>
            </a:r>
            <a:endParaRPr lang="cs-CZ" sz="1400" b="1">
              <a:solidFill>
                <a:schemeClr val="tx2"/>
              </a:solidFill>
            </a:endParaRPr>
          </a:p>
          <a:p>
            <a:pPr algn="ctr"/>
            <a:endParaRPr lang="cs-CZ" sz="1000" b="1">
              <a:solidFill>
                <a:schemeClr val="tx2"/>
              </a:solidFill>
            </a:endParaRPr>
          </a:p>
          <a:p>
            <a:pPr algn="ctr"/>
            <a:r>
              <a:rPr lang="cs-CZ" sz="1400" b="1">
                <a:solidFill>
                  <a:schemeClr val="tx2"/>
                </a:solidFill>
                <a:hlinkClick r:id="rId4"/>
              </a:rPr>
              <a:t>www.obcanskaporadna.cz</a:t>
            </a:r>
            <a:endParaRPr lang="cs-CZ" sz="1400" b="1">
              <a:solidFill>
                <a:schemeClr val="tx2"/>
              </a:solidFill>
            </a:endParaRPr>
          </a:p>
          <a:p>
            <a:pPr algn="ctr"/>
            <a:endParaRPr lang="cs-CZ" sz="1000" b="1">
              <a:solidFill>
                <a:schemeClr val="tx2"/>
              </a:solidFill>
            </a:endParaRPr>
          </a:p>
          <a:p>
            <a:pPr algn="ctr"/>
            <a:r>
              <a:rPr lang="cs-CZ" sz="1400">
                <a:solidFill>
                  <a:schemeClr val="tx2"/>
                </a:solidFill>
              </a:rPr>
              <a:t>Mob</a:t>
            </a:r>
            <a:r>
              <a:rPr lang="cs-CZ" sz="1400" b="1">
                <a:solidFill>
                  <a:schemeClr val="tx2"/>
                </a:solidFill>
              </a:rPr>
              <a:t>.739 178 390</a:t>
            </a:r>
          </a:p>
          <a:p>
            <a:pPr algn="ctr"/>
            <a:endParaRPr lang="cs-CZ" sz="1000" b="1">
              <a:solidFill>
                <a:schemeClr val="tx2"/>
              </a:solidFill>
            </a:endParaRPr>
          </a:p>
          <a:p>
            <a:pPr algn="ctr"/>
            <a:r>
              <a:rPr lang="cs-CZ" sz="1400">
                <a:solidFill>
                  <a:schemeClr val="tx2"/>
                </a:solidFill>
              </a:rPr>
              <a:t>Tel.</a:t>
            </a:r>
            <a:r>
              <a:rPr lang="cs-CZ" sz="1400" b="1">
                <a:solidFill>
                  <a:schemeClr val="tx2"/>
                </a:solidFill>
              </a:rPr>
              <a:t> 567 330 164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66FF"/>
                </a:solidFill>
              </a:rPr>
              <a:t>SPOLUPRÁCE</a:t>
            </a:r>
            <a:endParaRPr lang="cs-CZ" u="sng" dirty="0">
              <a:solidFill>
                <a:srgbClr val="00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AOP</a:t>
            </a:r>
          </a:p>
          <a:p>
            <a:r>
              <a:rPr lang="cs-CZ" dirty="0" smtClean="0"/>
              <a:t>neziskový sektor </a:t>
            </a:r>
          </a:p>
          <a:p>
            <a:r>
              <a:rPr lang="cs-CZ" dirty="0" smtClean="0"/>
              <a:t>právníci a insolvenční správci </a:t>
            </a:r>
          </a:p>
          <a:p>
            <a:r>
              <a:rPr lang="cs-CZ" dirty="0"/>
              <a:t>p</a:t>
            </a:r>
            <a:r>
              <a:rPr lang="cs-CZ" dirty="0" smtClean="0"/>
              <a:t>sychologové, supervizoři</a:t>
            </a:r>
          </a:p>
          <a:p>
            <a:r>
              <a:rPr lang="cs-CZ" dirty="0" smtClean="0"/>
              <a:t>státní správa </a:t>
            </a:r>
          </a:p>
          <a:p>
            <a:r>
              <a:rPr lang="cs-CZ" dirty="0" smtClean="0"/>
              <a:t>občanské poradny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66FF"/>
                </a:solidFill>
              </a:rPr>
              <a:t>SUŠG</a:t>
            </a:r>
            <a:endParaRPr lang="cs-CZ" u="sng" dirty="0">
              <a:solidFill>
                <a:srgbClr val="00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dlouhodobá spolupráce s SUŠG v Jihlavě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log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4656667" cy="2095500"/>
          </a:xfrm>
          <a:prstGeom prst="rect">
            <a:avLst/>
          </a:prstGeom>
        </p:spPr>
      </p:pic>
      <p:pic>
        <p:nvPicPr>
          <p:cNvPr id="5" name="Obrázek 4" descr="Screen Shot 05-11-16 at 12.11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971800"/>
            <a:ext cx="2922687" cy="3657993"/>
          </a:xfrm>
          <a:prstGeom prst="rect">
            <a:avLst/>
          </a:prstGeom>
        </p:spPr>
      </p:pic>
      <p:pic>
        <p:nvPicPr>
          <p:cNvPr id="6" name="Obrázek 5" descr="Screen Shot 05-11-16 at 12.07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648200"/>
            <a:ext cx="4529610" cy="1331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creen Shot 10-05-16 at 09.00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14800" cy="5784823"/>
          </a:xfrm>
          <a:prstGeom prst="rect">
            <a:avLst/>
          </a:prstGeom>
        </p:spPr>
      </p:pic>
      <p:pic>
        <p:nvPicPr>
          <p:cNvPr id="7" name="Obrázek 6" descr="Screen Shot 10-05-16 at 09.01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914" y="0"/>
            <a:ext cx="3983086" cy="5638800"/>
          </a:xfrm>
          <a:prstGeom prst="rect">
            <a:avLst/>
          </a:prstGeom>
        </p:spPr>
      </p:pic>
      <p:pic>
        <p:nvPicPr>
          <p:cNvPr id="4" name="Obrázek 3" descr="20000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5151310"/>
            <a:ext cx="5505450" cy="1706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196</Words>
  <Application>Microsoft Office PowerPoint</Application>
  <PresentationFormat>Předvádění na obrazovce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Wingdings</vt:lpstr>
      <vt:lpstr>Výchozí návrh</vt:lpstr>
      <vt:lpstr>Prezentace aplikace PowerPoint</vt:lpstr>
      <vt:lpstr>Prezentace aplikace PowerPoint</vt:lpstr>
      <vt:lpstr>Klasifikace dotazů:</vt:lpstr>
      <vt:lpstr>STATISTIKA - 2017</vt:lpstr>
      <vt:lpstr> Základní principy:  </vt:lpstr>
      <vt:lpstr>Prezentace aplikace PowerPoint</vt:lpstr>
      <vt:lpstr>SPOLUPRÁCE</vt:lpstr>
      <vt:lpstr>SUŠG</vt:lpstr>
      <vt:lpstr>Prezentace aplikace PowerPoint</vt:lpstr>
      <vt:lpstr>Krajský seminář</vt:lpstr>
      <vt:lpstr> DĚKUJI ZA POZORNOST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Mgr. Martina Černá, Ph.D.</cp:lastModifiedBy>
  <cp:revision>130</cp:revision>
  <cp:lastPrinted>1601-01-01T00:00:00Z</cp:lastPrinted>
  <dcterms:created xsi:type="dcterms:W3CDTF">2013-11-20T10:44:38Z</dcterms:created>
  <dcterms:modified xsi:type="dcterms:W3CDTF">2018-10-31T17:44:08Z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