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430" r:id="rId3"/>
    <p:sldId id="404" r:id="rId4"/>
    <p:sldId id="369" r:id="rId5"/>
    <p:sldId id="387" r:id="rId6"/>
    <p:sldId id="390" r:id="rId7"/>
    <p:sldId id="394" r:id="rId8"/>
    <p:sldId id="391" r:id="rId9"/>
    <p:sldId id="396" r:id="rId10"/>
    <p:sldId id="349" r:id="rId11"/>
    <p:sldId id="397" r:id="rId12"/>
    <p:sldId id="393" r:id="rId13"/>
    <p:sldId id="402" r:id="rId14"/>
    <p:sldId id="364" r:id="rId15"/>
    <p:sldId id="353" r:id="rId16"/>
  </p:sldIdLst>
  <p:sldSz cx="12192000" cy="6858000"/>
  <p:notesSz cx="6888163" cy="96710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485232"/>
          </a:xfrm>
          <a:prstGeom prst="rect">
            <a:avLst/>
          </a:prstGeom>
        </p:spPr>
        <p:txBody>
          <a:bodyPr vert="horz" lIns="94622" tIns="47311" rIns="94622" bIns="4731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485232"/>
          </a:xfrm>
          <a:prstGeom prst="rect">
            <a:avLst/>
          </a:prstGeom>
        </p:spPr>
        <p:txBody>
          <a:bodyPr vert="horz" lIns="94622" tIns="47311" rIns="94622" bIns="47311" rtlCol="0"/>
          <a:lstStyle>
            <a:lvl1pPr algn="r">
              <a:defRPr sz="1200"/>
            </a:lvl1pPr>
          </a:lstStyle>
          <a:p>
            <a:fld id="{9A77D7F6-3717-4835-8205-8A0F5BCBE26F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542925" y="1208088"/>
            <a:ext cx="5802313" cy="3265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22" tIns="47311" rIns="94622" bIns="4731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817" y="4654193"/>
            <a:ext cx="5510530" cy="3807976"/>
          </a:xfrm>
          <a:prstGeom prst="rect">
            <a:avLst/>
          </a:prstGeom>
        </p:spPr>
        <p:txBody>
          <a:bodyPr vert="horz" lIns="94622" tIns="47311" rIns="94622" bIns="47311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185820"/>
            <a:ext cx="2984871" cy="485231"/>
          </a:xfrm>
          <a:prstGeom prst="rect">
            <a:avLst/>
          </a:prstGeom>
        </p:spPr>
        <p:txBody>
          <a:bodyPr vert="horz" lIns="94622" tIns="47311" rIns="94622" bIns="4731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1698" y="9185820"/>
            <a:ext cx="2984871" cy="485231"/>
          </a:xfrm>
          <a:prstGeom prst="rect">
            <a:avLst/>
          </a:prstGeom>
        </p:spPr>
        <p:txBody>
          <a:bodyPr vert="horz" lIns="94622" tIns="47311" rIns="94622" bIns="47311" rtlCol="0" anchor="b"/>
          <a:lstStyle>
            <a:lvl1pPr algn="r">
              <a:defRPr sz="1200"/>
            </a:lvl1pPr>
          </a:lstStyle>
          <a:p>
            <a:fld id="{0B06BCE3-7DE5-4361-86E7-ABA869372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46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Vážené dámy a vážení pánové dovolte, abych Vám představila dílčí výsledky projektu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6BCE3-7DE5-4361-86E7-ABA869372E0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784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6BCE3-7DE5-4361-86E7-ABA869372E0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151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6BCE3-7DE5-4361-86E7-ABA869372E0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068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707F1428-E96D-4670-9D30-0A872E54D5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B4DEA8F-5D35-49AC-8535-D491303D23A3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A898304-3FE0-4945-A88D-D87393A19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67EBADF4-E2E4-4A68-9850-695140DABE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/>
              <a:t>Že jde o problém globálních rozměrů ukazují výsledky studií  z různých států světa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/>
              <a:t>Harvardská studie v New Yorku hlásí 4 pacienti ze 100 – V USA se dlouhodobě hovoří o problematice pochybení a snaží se o nastavení bezpečného systému ve ZZ a počty pochybení klesá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>
            <a:extLst>
              <a:ext uri="{FF2B5EF4-FFF2-40B4-BE49-F238E27FC236}">
                <a16:creationId xmlns:a16="http://schemas.microsoft.com/office/drawing/2014/main" id="{BB3A4394-51EB-425B-B1DD-B8EE08AFE9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Zástupný symbol pro poznámky 2">
            <a:extLst>
              <a:ext uri="{FF2B5EF4-FFF2-40B4-BE49-F238E27FC236}">
                <a16:creationId xmlns:a16="http://schemas.microsoft.com/office/drawing/2014/main" id="{2251EB82-6245-4067-B293-4B9CC64C1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11268" name="Zástupný symbol pro číslo snímku 3">
            <a:extLst>
              <a:ext uri="{FF2B5EF4-FFF2-40B4-BE49-F238E27FC236}">
                <a16:creationId xmlns:a16="http://schemas.microsoft.com/office/drawing/2014/main" id="{C61677ED-2506-4258-A2ED-F9B5114048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B066250-5E27-4116-848D-8124F2C68C60}" type="slidenum">
              <a:rPr lang="cs-CZ" altLang="cs-CZ"/>
              <a:pPr/>
              <a:t>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6BCE3-7DE5-4361-86E7-ABA869372E0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30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Expertní týmy nejčastěji uváděly tyto medikační pochybení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6BCE3-7DE5-4361-86E7-ABA869372E0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746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Mezi nejčastější příčiny medikačních pochybení patří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6BCE3-7DE5-4361-86E7-ABA869372E0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720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Riziko záměny pacientů se snižuje správnou identifikací pacientů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Identifikace pacientů se provádí vždy před diagnostickým nebo terapeutickým výkonem, před podáním léků, transfuzních přípravků, odběrem biologického materiálu apod.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Bezpečná identifikace pacientů je provedena prostřednictvím dvou jedinečných (unikátních) identifikačních údajů pacienta (nejčastěji jde o jméno, příjmení a datum narození pacienta).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případě, že je pacient lucidní je vhodné využít spoluúčasti pacienta.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Potřebné identifikační údaje pacienta lze ověřit z identifikačního náramku.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Získané identifikační údaje pacienta je nutné vždy porovnat s údaji ve zdravotnické dokumentace.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6BCE3-7DE5-4361-86E7-ABA869372E0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75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Především záměna tzv. rizikových léčiv může vést k těžkému poškození pacientů.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Proto nemocnice vnitřním předpisem stanovují pravidla na uskladňování, přípravy a aplikaci léčiv s vyšší mírou rizika.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 této skupiny se řadí injekční roztoky chloridu draselného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o vyšší koncentraci, inzulíny, neředěné hepariny, roztoky glukózy a opiáty.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Léčivé přípravky s vyšší mírou rizika jsou uloženy v uzamčené lékárně odděleně od běžně užívaných léčiv.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Místo jejich uložení je označeno nápisem „Riziková léčiva“.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Léčiva s vyšší mírou rizika nemusí být objednávána na všechna oddělení nemocnice, pokud to není z klinického hlediska nutné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6BCE3-7DE5-4361-86E7-ABA869372E0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800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>
            <a:extLst>
              <a:ext uri="{FF2B5EF4-FFF2-40B4-BE49-F238E27FC236}">
                <a16:creationId xmlns:a16="http://schemas.microsoft.com/office/drawing/2014/main" id="{81D48237-42E2-4391-97C8-A48B4C2A39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Zástupný symbol pro poznámky 2">
            <a:extLst>
              <a:ext uri="{FF2B5EF4-FFF2-40B4-BE49-F238E27FC236}">
                <a16:creationId xmlns:a16="http://schemas.microsoft.com/office/drawing/2014/main" id="{B467C1EA-E81E-42E5-A45F-217C5E93B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43012" name="Zástupný symbol pro číslo snímku 3">
            <a:extLst>
              <a:ext uri="{FF2B5EF4-FFF2-40B4-BE49-F238E27FC236}">
                <a16:creationId xmlns:a16="http://schemas.microsoft.com/office/drawing/2014/main" id="{C5AF40AB-E6ED-4CF5-B0CA-8ED840F73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39859CC-918F-4CD3-9C3B-5C2EAB2B551B}" type="slidenum">
              <a:rPr lang="cs-CZ" altLang="cs-CZ" smtClean="0"/>
              <a:pPr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B56632-5A5B-40DA-AD35-7BC804A5D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CEE5D49-2661-4446-A2F9-2C0474D39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4CF1A0-C851-4B4E-9DEF-040179FF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D2827C-CEBF-48B9-8667-4FC575AC0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D9FB08-C875-4F57-8C17-202F44296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84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6824B7-E785-4A80-BCFD-583E2EF2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F6F8194-C053-4A6A-B80D-B3256B2A4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4F4A45-E0A0-4AB9-A01A-55A1F76D1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F51707-5DB7-4C5D-B2D1-4A0B9165D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28C3F7-A348-4238-8D30-FD7DE411C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02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9B3E79F-B6D2-4E42-AC63-736CD81347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2EF726-F5F0-42E7-8C29-0B810B00FF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7270B9-C765-4918-BC1C-59EEC0D25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13610B-0364-42E1-AB88-BA5378A8D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B16F3B-DB0F-4AC9-B911-6B5612AA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36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F130C8-279B-449C-92BA-4EF22A4A0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80ABC5-499C-46DB-8989-8C515EEBC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35C518-C8CA-4690-8ACA-D2F7D07A6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279827-FC4E-494B-9AC9-7B9F804CB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9EFD91-69AD-4338-9543-EC0A13F4C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734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1DEF9D-669F-4B92-B176-DB77BABEF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2BBB49-67BB-43E3-8B99-A7D850121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6714E3-EB07-47EA-A554-4D4245F0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DDD3E6-F26E-4FE3-99A3-BE572D9D2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EC7132-4743-49CE-85A5-5062BFD6A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24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2CAEEB-CDE2-4405-AC25-E0E77E7BB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6933F2-7CBA-4F34-9895-C08FF34C84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B18D2AA-7847-4BE0-9E65-36BDA8E68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3D56A0-3012-4F55-BF5E-289C71F35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CAC229-E53F-4D3E-9F93-F5026E6EE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F4EAE3-53C5-4493-854F-E881A089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659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DD8256-ABB9-487C-A306-7098001CA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18F559-AD0D-4985-91B8-D5F15EEDF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33B8EC2-FCB6-4DAA-B287-1F189C9E5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6889845-997F-44D2-8F47-79D10280A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C0F108B-977A-4B72-B4F1-FF7ED0E7D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1C950D4-3E97-44B5-A78C-52C27F87A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57DDA8-3798-4859-BE1D-0BA776654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C7FBAC-FC01-4E7C-9515-0EDFCCFFA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15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E4DDC2-53A0-41E9-97C8-ABBB8B700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B8376FC-82EE-46EF-82C7-B12CACDB2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858E10-EA49-48BE-AEC4-DA4EB19D9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4959D1E-4F4B-4700-AAD7-587998725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6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EC1F474-BE74-4F99-8BC4-DDE7F9E1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E44801D-5228-4651-B3EB-EAE7BCECA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7B3B61-958A-4908-A4C8-F48ACD40E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25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EBD82-D92C-497D-B748-226BC9C9E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7EA30-6D3F-4F0E-8788-EC6FC4CF4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21222CD-C622-47FF-BD61-F7E19A698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D53EEC-5C60-476D-A01C-6DB7DEDF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E7AECFB-F6A6-4D2C-9CAE-CA8BDCA42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981D18-5916-4D56-ACC1-EF2BCA318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43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F7AC20-5591-441C-B1C7-9D29925DA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4859AC7-F5CC-401C-BDB0-B505622D8D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D818EE-3802-4FA5-AA01-2CDE53779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BF1D1E-E9A5-49A1-98C9-0FF51054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A1EF7F-C2E5-401D-B70D-85370E301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188302-845A-4ACC-AC59-9EBCE5A07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341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9AC2D68-A67B-48A6-A64B-F9FCD902E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62D81D3-6F10-4637-AB50-930664F10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12698E-1A0F-4FFB-9191-71BCCFDEC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1E61-84AC-491A-B241-5802D4997CEB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544E55-5D09-4913-A525-FB7AF87B96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127268-8D88-4EA1-84D7-88401187D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84E68-659C-4B62-A210-0610199146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02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brabcova@zsf.jcu.cz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DEAD5B-1A2D-42E0-A48C-07247D75A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986" y="1378189"/>
            <a:ext cx="11604027" cy="1181710"/>
          </a:xfrm>
        </p:spPr>
        <p:txBody>
          <a:bodyPr>
            <a:noAutofit/>
          </a:bodyPr>
          <a:lstStyle/>
          <a:p>
            <a:r>
              <a:rPr lang="cs-CZ" sz="3600" b="1" u="none" strike="noStrike" baseline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Zásady bezpečné přípravy a podávání léků v nemocničním prostředí</a:t>
            </a:r>
            <a:endParaRPr lang="cs-CZ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986721-A02C-4332-8532-A90E5BBB90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53667"/>
            <a:ext cx="9144000" cy="992459"/>
          </a:xfrm>
        </p:spPr>
        <p:txBody>
          <a:bodyPr>
            <a:normAutofit/>
          </a:bodyPr>
          <a:lstStyle/>
          <a:p>
            <a:r>
              <a:rPr lang="cs-CZ" sz="2800" b="1" dirty="0"/>
              <a:t>Iva Brabcová a kol.</a:t>
            </a:r>
          </a:p>
          <a:p>
            <a:r>
              <a:rPr lang="cs-CZ" dirty="0"/>
              <a:t>Jihlava, 13.10.2021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D16096B-9350-4061-A191-2A2D5ABF52D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243" y="334076"/>
            <a:ext cx="3969413" cy="742249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84DD736E-272A-4FC1-95A3-466EEC2A1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9" y="3298900"/>
            <a:ext cx="2925337" cy="204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3">
            <a:extLst>
              <a:ext uri="{FF2B5EF4-FFF2-40B4-BE49-F238E27FC236}">
                <a16:creationId xmlns:a16="http://schemas.microsoft.com/office/drawing/2014/main" id="{D77C65F6-C662-4815-8B2B-3720903A53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726" y="3298900"/>
            <a:ext cx="3033132" cy="202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Users\Iva\Desktop\sympozium září\image_preview.jpg">
            <a:extLst>
              <a:ext uri="{FF2B5EF4-FFF2-40B4-BE49-F238E27FC236}">
                <a16:creationId xmlns:a16="http://schemas.microsoft.com/office/drawing/2014/main" id="{1DD0B022-D904-41C7-85EA-4A802E56B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179" y="3308497"/>
            <a:ext cx="2949016" cy="202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4C47CDD-9CBB-4D89-ADCC-A5F0245B7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195" y="3308497"/>
            <a:ext cx="3277082" cy="204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15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5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Bezpečná identifikace pacientů</a:t>
            </a:r>
          </a:p>
        </p:txBody>
      </p:sp>
      <p:pic>
        <p:nvPicPr>
          <p:cNvPr id="6" name="Picture 7" descr="id_bracelet1">
            <a:extLst>
              <a:ext uri="{FF2B5EF4-FFF2-40B4-BE49-F238E27FC236}">
                <a16:creationId xmlns:a16="http://schemas.microsoft.com/office/drawing/2014/main" id="{BD6D4141-46D4-4CDB-8721-69653CAF4D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 r="23848" b="-2"/>
          <a:stretch/>
        </p:blipFill>
        <p:spPr bwMode="auto">
          <a:xfrm>
            <a:off x="327549" y="2454903"/>
            <a:ext cx="3442801" cy="408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PersIDACWristbandlowres">
            <a:extLst>
              <a:ext uri="{FF2B5EF4-FFF2-40B4-BE49-F238E27FC236}">
                <a16:creationId xmlns:a16="http://schemas.microsoft.com/office/drawing/2014/main" id="{A803EF43-73E3-4D11-ABC8-7EC7A3D8FD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0" b="5341"/>
          <a:stretch/>
        </p:blipFill>
        <p:spPr bwMode="auto">
          <a:xfrm>
            <a:off x="3942260" y="2454902"/>
            <a:ext cx="3442803" cy="195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Ivuška\Downloads\DSCN8686.jpg"/>
          <p:cNvPicPr>
            <a:picLocks noChangeAspect="1" noChangeArrowheads="1"/>
          </p:cNvPicPr>
          <p:nvPr/>
        </p:nvPicPr>
        <p:blipFill rotWithShape="1">
          <a:blip r:embed="rId5"/>
          <a:srcRect t="21465" r="-3" b="2848"/>
          <a:stretch/>
        </p:blipFill>
        <p:spPr bwMode="auto">
          <a:xfrm>
            <a:off x="3941061" y="4572285"/>
            <a:ext cx="3447288" cy="1956816"/>
          </a:xfrm>
          <a:prstGeom prst="rect">
            <a:avLst/>
          </a:prstGeom>
          <a:noFill/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57973" y="491260"/>
            <a:ext cx="3906478" cy="560321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rgbClr val="FFFFFF"/>
                </a:solidFill>
              </a:rPr>
              <a:t>Identifikace vždy před diagnostickým nebo terapeutickým výkonem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FFFF"/>
                </a:solidFill>
              </a:rPr>
              <a:t>Identifikace před podáním léků, transfuzních přípravků, odběrem biologického materiálu, apod.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FFFF"/>
                </a:solidFill>
              </a:rPr>
              <a:t>Minimálně </a:t>
            </a:r>
            <a:r>
              <a:rPr lang="cs-CZ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jedinečné identifikační údaje</a:t>
            </a:r>
          </a:p>
          <a:p>
            <a:pPr marL="0" indent="0">
              <a:buNone/>
            </a:pPr>
            <a:r>
              <a:rPr lang="pl-PL" sz="2400" b="1" dirty="0">
                <a:solidFill>
                  <a:schemeClr val="bg1"/>
                </a:solidFill>
              </a:rPr>
              <a:t>Spoluúčast pacienta, je-li to s ohledem na jeho stav </a:t>
            </a:r>
            <a:r>
              <a:rPr lang="cs-CZ" sz="2400" b="1" dirty="0">
                <a:solidFill>
                  <a:schemeClr val="bg1"/>
                </a:solidFill>
              </a:rPr>
              <a:t>možné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Identifikační údaje pacienta vždy porovnat s údaji v dokumentaci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id="{EAFFA8CB-719D-4880-96D9-AEFFB454C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662" r="-1" b="-1"/>
          <a:stretch/>
        </p:blipFill>
        <p:spPr bwMode="auto">
          <a:xfrm>
            <a:off x="4117521" y="10"/>
            <a:ext cx="8074479" cy="6857990"/>
          </a:xfrm>
          <a:prstGeom prst="rect">
            <a:avLst/>
          </a:prstGeom>
          <a:noFill/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50B557-BD2B-4835-90DF-C507C9283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56" y="365125"/>
            <a:ext cx="5797871" cy="1325563"/>
          </a:xfrm>
        </p:spPr>
        <p:txBody>
          <a:bodyPr>
            <a:normAutofit/>
          </a:bodyPr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Riziková léčiva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25CB10-1D40-407B-AF19-700D1527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56" y="1528549"/>
            <a:ext cx="5797872" cy="46484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Interní předpis nemocnice definuje rizikové léky, minimálně jde o:</a:t>
            </a:r>
          </a:p>
          <a:p>
            <a:pPr marL="0" indent="0">
              <a:buNone/>
            </a:pPr>
            <a:r>
              <a:rPr lang="cs-CZ" sz="2400" dirty="0"/>
              <a:t>Injekční roztoky </a:t>
            </a:r>
            <a:r>
              <a:rPr lang="cs-CZ" sz="2400" dirty="0" err="1"/>
              <a:t>KCl</a:t>
            </a:r>
            <a:r>
              <a:rPr lang="cs-CZ" sz="2400" dirty="0"/>
              <a:t> o koncentraci 7,45% a vyšší</a:t>
            </a:r>
          </a:p>
          <a:p>
            <a:pPr marL="0" indent="0">
              <a:buNone/>
            </a:pPr>
            <a:r>
              <a:rPr lang="cs-CZ" sz="2400" dirty="0"/>
              <a:t>Inzuliny</a:t>
            </a:r>
          </a:p>
          <a:p>
            <a:pPr marL="0" indent="0">
              <a:buNone/>
            </a:pPr>
            <a:r>
              <a:rPr lang="cs-CZ" sz="2400" dirty="0"/>
              <a:t>Neředěné hepariny</a:t>
            </a:r>
          </a:p>
          <a:p>
            <a:pPr marL="0" indent="0">
              <a:buNone/>
            </a:pPr>
            <a:r>
              <a:rPr lang="cs-CZ" sz="2400" dirty="0"/>
              <a:t>Opiáty</a:t>
            </a:r>
          </a:p>
          <a:p>
            <a:pPr marL="0" indent="0">
              <a:buNone/>
            </a:pPr>
            <a:r>
              <a:rPr lang="cs-CZ" sz="2400" dirty="0"/>
              <a:t>Součástí směrnice jsou postupy pro objednávání, ukládání a podávání léků </a:t>
            </a:r>
          </a:p>
          <a:p>
            <a:pPr marL="0" indent="0">
              <a:buNone/>
            </a:pPr>
            <a:r>
              <a:rPr lang="cs-CZ" sz="2400" dirty="0"/>
              <a:t>s vyšší mírou rizika</a:t>
            </a:r>
          </a:p>
          <a:p>
            <a:pPr marL="0" indent="0">
              <a:buNone/>
            </a:pPr>
            <a:r>
              <a:rPr lang="cs-CZ" sz="2400" dirty="0"/>
              <a:t>Léky s vyšší mírou rizika jsou </a:t>
            </a:r>
          </a:p>
          <a:p>
            <a:pPr marL="0" indent="0">
              <a:buNone/>
            </a:pPr>
            <a:r>
              <a:rPr lang="cs-CZ" sz="2400" dirty="0"/>
              <a:t>umístěny mimo běžnou lékárnu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70064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50B557-BD2B-4835-90DF-C507C9283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524" y="287294"/>
            <a:ext cx="6610388" cy="1042416"/>
          </a:xfrm>
        </p:spPr>
        <p:txBody>
          <a:bodyPr>
            <a:normAutofit/>
          </a:bodyPr>
          <a:lstStyle/>
          <a:p>
            <a:r>
              <a:rPr lang="cs-CZ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LASA léky</a:t>
            </a:r>
          </a:p>
        </p:txBody>
      </p:sp>
      <p:pic>
        <p:nvPicPr>
          <p:cNvPr id="7" name="Picture 4" descr="medicine-dbl">
            <a:extLst>
              <a:ext uri="{FF2B5EF4-FFF2-40B4-BE49-F238E27FC236}">
                <a16:creationId xmlns:a16="http://schemas.microsoft.com/office/drawing/2014/main" id="{C59027F0-66D0-4D8A-8B8B-4C7F9D8EC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38120" y="5120641"/>
            <a:ext cx="3124703" cy="165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Look-Alike">
            <a:extLst>
              <a:ext uri="{FF2B5EF4-FFF2-40B4-BE49-F238E27FC236}">
                <a16:creationId xmlns:a16="http://schemas.microsoft.com/office/drawing/2014/main" id="{7384B371-DD30-49E0-B8E7-CE4CFBC9E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4380" y="85267"/>
            <a:ext cx="1987620" cy="173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ABDCE3D-1A48-4593-879D-1210C8899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120641"/>
            <a:ext cx="2562846" cy="173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medicine-hexal">
            <a:extLst>
              <a:ext uri="{FF2B5EF4-FFF2-40B4-BE49-F238E27FC236}">
                <a16:creationId xmlns:a16="http://schemas.microsoft.com/office/drawing/2014/main" id="{0E767F37-FACA-4144-B2AC-E7E5DE103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91308" y="5120641"/>
            <a:ext cx="3124703" cy="173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25CB10-1D40-407B-AF19-700D1527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9311" y="2125996"/>
            <a:ext cx="3360212" cy="40086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E9E367D-B98E-4374-8B3E-A9C778CD62B3}"/>
              </a:ext>
            </a:extLst>
          </p:cNvPr>
          <p:cNvSpPr txBox="1"/>
          <p:nvPr/>
        </p:nvSpPr>
        <p:spPr>
          <a:xfrm>
            <a:off x="411135" y="2125996"/>
            <a:ext cx="110850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effectLst/>
                <a:ea typeface="Times New Roman" panose="02020603050405020304" pitchFamily="18" charset="0"/>
              </a:rPr>
              <a:t>Mezi léčiva, u kterých je</a:t>
            </a:r>
            <a:r>
              <a:rPr lang="cs-CZ" sz="2800" b="1" dirty="0">
                <a:effectLst/>
                <a:ea typeface="Times New Roman" panose="02020603050405020304" pitchFamily="18" charset="0"/>
              </a:rPr>
              <a:t> vyšší riziko záměny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, řadíme tzv. LASA léky (z anglického </a:t>
            </a:r>
            <a:r>
              <a:rPr lang="cs-CZ" sz="2800" dirty="0" err="1">
                <a:effectLst/>
                <a:ea typeface="Times New Roman" panose="02020603050405020304" pitchFamily="18" charset="0"/>
              </a:rPr>
              <a:t>look-alike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ea typeface="Times New Roman" panose="02020603050405020304" pitchFamily="18" charset="0"/>
              </a:rPr>
              <a:t>sound-alike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). </a:t>
            </a:r>
          </a:p>
          <a:p>
            <a:r>
              <a:rPr lang="cs-CZ" sz="2800" dirty="0">
                <a:effectLst/>
                <a:ea typeface="Times New Roman" panose="02020603050405020304" pitchFamily="18" charset="0"/>
              </a:rPr>
              <a:t>Jde o léky s vyšším pravděpodobností záměny z důvodu </a:t>
            </a:r>
            <a:r>
              <a:rPr lang="cs-CZ" sz="2800" b="1" dirty="0">
                <a:effectLst/>
                <a:ea typeface="Times New Roman" panose="02020603050405020304" pitchFamily="18" charset="0"/>
              </a:rPr>
              <a:t>podobnosti názvů nebo balení </a:t>
            </a:r>
            <a:r>
              <a:rPr lang="cs-CZ" sz="2800" i="1" dirty="0">
                <a:effectLst/>
                <a:ea typeface="Times New Roman" panose="02020603050405020304" pitchFamily="18" charset="0"/>
              </a:rPr>
              <a:t>(35,3 %)</a:t>
            </a:r>
            <a:r>
              <a:rPr lang="cs-CZ" sz="2800" b="1" dirty="0">
                <a:effectLst/>
                <a:ea typeface="Times New Roman" panose="02020603050405020304" pitchFamily="18" charset="0"/>
              </a:rPr>
              <a:t>.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 </a:t>
            </a:r>
          </a:p>
          <a:p>
            <a:r>
              <a:rPr lang="cs-CZ" sz="2800" dirty="0">
                <a:effectLst/>
                <a:ea typeface="Times New Roman" panose="02020603050405020304" pitchFamily="18" charset="0"/>
              </a:rPr>
              <a:t>Riziko záměny zvyšuje i přítomnost stejného léčiva </a:t>
            </a:r>
            <a:r>
              <a:rPr lang="cs-CZ" sz="2800" b="1" dirty="0">
                <a:effectLst/>
                <a:ea typeface="Times New Roman" panose="02020603050405020304" pitchFamily="18" charset="0"/>
              </a:rPr>
              <a:t>o dvou koncentrací na oddělení</a:t>
            </a:r>
          </a:p>
          <a:p>
            <a:endParaRPr lang="cs-CZ" sz="28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237574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>
            <a:extLst>
              <a:ext uri="{FF2B5EF4-FFF2-40B4-BE49-F238E27FC236}">
                <a16:creationId xmlns:a16="http://schemas.microsoft.com/office/drawing/2014/main" id="{FDABA12B-04D3-4BAF-A080-FD3B288AEF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8991" y="476250"/>
            <a:ext cx="10475650" cy="1006321"/>
          </a:xfrm>
        </p:spPr>
        <p:txBody>
          <a:bodyPr>
            <a:normAutofit/>
          </a:bodyPr>
          <a:lstStyle/>
          <a:p>
            <a:r>
              <a:rPr lang="cs-CZ" alt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Prevence medikačních omylů</a:t>
            </a:r>
          </a:p>
        </p:txBody>
      </p:sp>
      <p:sp>
        <p:nvSpPr>
          <p:cNvPr id="41987" name="Zástupný symbol pro obsah 2">
            <a:extLst>
              <a:ext uri="{FF2B5EF4-FFF2-40B4-BE49-F238E27FC236}">
                <a16:creationId xmlns:a16="http://schemas.microsoft.com/office/drawing/2014/main" id="{969AD5BF-101E-4FFE-9335-FCBC44088E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9293" y="1482571"/>
            <a:ext cx="10892901" cy="4899179"/>
          </a:xfrm>
        </p:spPr>
        <p:txBody>
          <a:bodyPr>
            <a:normAutofit lnSpcReduction="10000"/>
          </a:bodyPr>
          <a:lstStyle/>
          <a:p>
            <a:r>
              <a:rPr lang="cs-CZ" altLang="cs-CZ" sz="2000" dirty="0"/>
              <a:t>Efektivní spravování nemocničního pozitivního listu léčiv, propojit elektronickou preskripci léčiv se IT systémem v ústavní lékárně </a:t>
            </a:r>
          </a:p>
          <a:p>
            <a:r>
              <a:rPr lang="cs-CZ" altLang="cs-CZ" sz="2000" dirty="0"/>
              <a:t>Uchovávání léčivých přípravků v originálních obalech a v uzamčených příručních lékárnách </a:t>
            </a:r>
          </a:p>
          <a:p>
            <a:r>
              <a:rPr lang="cs-CZ" altLang="cs-CZ" sz="2000" dirty="0"/>
              <a:t>Ukládání rizikových léčivých přípravků odděleně  </a:t>
            </a:r>
          </a:p>
          <a:p>
            <a:r>
              <a:rPr lang="cs-CZ" altLang="cs-CZ" sz="2000" dirty="0"/>
              <a:t>Podávání léků prostřednictvím mobilních lékáren</a:t>
            </a:r>
          </a:p>
          <a:p>
            <a:r>
              <a:rPr lang="cs-CZ" altLang="cs-CZ" sz="2000" b="1" dirty="0">
                <a:solidFill>
                  <a:srgbClr val="002060"/>
                </a:solidFill>
              </a:rPr>
              <a:t>Zavádění nadbytečných smysluplných úkonů </a:t>
            </a:r>
          </a:p>
          <a:p>
            <a:r>
              <a:rPr lang="cs-CZ" altLang="cs-CZ" sz="2000" b="1" dirty="0">
                <a:solidFill>
                  <a:srgbClr val="002060"/>
                </a:solidFill>
              </a:rPr>
              <a:t>Provádění ústní ordinace lékařem pouze ve výjimečných a odůvodnitelných případech</a:t>
            </a:r>
          </a:p>
          <a:p>
            <a:pPr eaLnBrk="1" hangingPunct="1"/>
            <a:r>
              <a:rPr lang="cs-CZ" altLang="cs-CZ" sz="2000" dirty="0"/>
              <a:t>Standardizace telefonické komunikace při ordinaci léků a při hlášení laboratorních výsledků </a:t>
            </a:r>
          </a:p>
          <a:p>
            <a:r>
              <a:rPr lang="cs-CZ" altLang="cs-CZ" sz="2000" dirty="0"/>
              <a:t>Alespoň dva způsoby identifikace pacienta, přitom číslo pokoje nemůže být jako identifikátor nikdy použito </a:t>
            </a:r>
          </a:p>
          <a:p>
            <a:r>
              <a:rPr lang="cs-CZ" altLang="cs-CZ" sz="2000" b="1" dirty="0">
                <a:solidFill>
                  <a:srgbClr val="002060"/>
                </a:solidFill>
              </a:rPr>
              <a:t>Bránit se provozní slepotě</a:t>
            </a:r>
          </a:p>
          <a:p>
            <a:r>
              <a:rPr lang="cs-CZ" altLang="cs-CZ" sz="2000" b="1" dirty="0">
                <a:solidFill>
                  <a:srgbClr val="002060"/>
                </a:solidFill>
              </a:rPr>
              <a:t>Uvědomit si, že  léčebné a ošetřovatelské činnosti jsou inherentně spjaty s rizikem pochybení</a:t>
            </a:r>
          </a:p>
          <a:p>
            <a:r>
              <a:rPr lang="cs-CZ" altLang="cs-CZ" sz="2000" b="1" dirty="0">
                <a:solidFill>
                  <a:srgbClr val="002060"/>
                </a:solidFill>
              </a:rPr>
              <a:t>Zapojovat pacienty do jištění bezpečného podávání léků!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023CF94B-F050-4081-8743-5FBB6F645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Závěr</a:t>
            </a:r>
          </a:p>
        </p:txBody>
      </p:sp>
      <p:sp>
        <p:nvSpPr>
          <p:cNvPr id="20483" name="Zástupný symbol pro obsah 2">
            <a:extLst>
              <a:ext uri="{FF2B5EF4-FFF2-40B4-BE49-F238E27FC236}">
                <a16:creationId xmlns:a16="http://schemas.microsoft.com/office/drawing/2014/main" id="{2136828E-53EF-427D-B7AC-736184F0F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307" y="1483111"/>
            <a:ext cx="10372493" cy="4643051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cs-CZ" sz="3200" dirty="0">
                <a:effectLst/>
                <a:ea typeface="Times New Roman" panose="02020603050405020304" pitchFamily="18" charset="0"/>
              </a:rPr>
              <a:t>Celkově expertní týmy stanovily </a:t>
            </a:r>
            <a:r>
              <a:rPr lang="cs-CZ" sz="3200" b="1" dirty="0">
                <a:effectLst/>
                <a:ea typeface="Times New Roman" panose="02020603050405020304" pitchFamily="18" charset="0"/>
              </a:rPr>
              <a:t>28 potenciálních pochybeních</a:t>
            </a:r>
            <a:r>
              <a:rPr lang="cs-CZ" sz="3200" dirty="0">
                <a:effectLst/>
                <a:ea typeface="Times New Roman" panose="02020603050405020304" pitchFamily="18" charset="0"/>
              </a:rPr>
              <a:t>, které lze rozdělit do tří tematicky podobných skupin. 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sz="3200" dirty="0">
                <a:effectLst/>
                <a:ea typeface="Times New Roman" panose="02020603050405020304" pitchFamily="18" charset="0"/>
              </a:rPr>
              <a:t>Jde o pochybení týkající se </a:t>
            </a:r>
            <a:r>
              <a:rPr lang="cs-CZ" sz="3200" b="1" dirty="0">
                <a:effectLst/>
                <a:ea typeface="Times New Roman" panose="02020603050405020304" pitchFamily="18" charset="0"/>
              </a:rPr>
              <a:t>chybné preskripce léčiva lékařem, chybné přípravy a chybného podání léčiva sestrou.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sz="3200" dirty="0">
                <a:effectLst/>
                <a:ea typeface="Times New Roman" panose="02020603050405020304" pitchFamily="18" charset="0"/>
              </a:rPr>
              <a:t>Během léta </a:t>
            </a:r>
            <a:r>
              <a:rPr lang="cs-CZ" sz="3200" dirty="0">
                <a:effectLst/>
                <a:highlight>
                  <a:srgbClr val="00FFFF"/>
                </a:highlight>
                <a:ea typeface="Times New Roman" panose="02020603050405020304" pitchFamily="18" charset="0"/>
              </a:rPr>
              <a:t>proběhlo pozorování sester při přípravě a podání léků </a:t>
            </a:r>
            <a:r>
              <a:rPr lang="cs-CZ" sz="3200" dirty="0">
                <a:effectLst/>
                <a:ea typeface="Times New Roman" panose="02020603050405020304" pitchFamily="18" charset="0"/>
              </a:rPr>
              <a:t>pacientům a v současné době jsou výsledky vyhodnocovány.  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sz="3200" dirty="0">
                <a:ea typeface="Times New Roman" panose="02020603050405020304" pitchFamily="18" charset="0"/>
              </a:rPr>
              <a:t>Věříme, že výsledky našeho výzkumu pomohou managementu nemocnic </a:t>
            </a:r>
            <a:r>
              <a:rPr lang="cs-CZ" sz="3200" b="1" dirty="0">
                <a:ea typeface="Times New Roman" panose="02020603050405020304" pitchFamily="18" charset="0"/>
              </a:rPr>
              <a:t>nastavit efektivní systém prevence medikačních pochybení.</a:t>
            </a:r>
            <a:endParaRPr lang="cs-CZ" sz="3200" dirty="0">
              <a:effectLst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cs-CZ" sz="3200" b="1" dirty="0">
              <a:effectLst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cs-CZ" b="1" dirty="0"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cs-CZ" b="1" dirty="0">
              <a:effectLst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cs-CZ" alt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>
            <a:extLst>
              <a:ext uri="{FF2B5EF4-FFF2-40B4-BE49-F238E27FC236}">
                <a16:creationId xmlns:a16="http://schemas.microsoft.com/office/drawing/2014/main" id="{76175FBD-85CF-4C0C-A6CC-1C1EED7F2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1" y="1041981"/>
            <a:ext cx="9144000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Obdélník 4">
            <a:extLst>
              <a:ext uri="{FF2B5EF4-FFF2-40B4-BE49-F238E27FC236}">
                <a16:creationId xmlns:a16="http://schemas.microsoft.com/office/drawing/2014/main" id="{6CE2D5A5-2760-4504-A4FB-01D05C2DD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780" y="5443461"/>
            <a:ext cx="3938271" cy="1028700"/>
          </a:xfrm>
          <a:prstGeom prst="rect">
            <a:avLst/>
          </a:prstGeom>
          <a:noFill/>
          <a:ln>
            <a:noFill/>
          </a:ln>
        </p:spPr>
        <p:txBody>
          <a:bodyPr wrap="square" lIns="104306" tIns="52153" rIns="104306" bIns="52153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b="1" dirty="0">
                <a:latin typeface="+mn-lt"/>
              </a:rPr>
              <a:t>doc. Ing. Iva Brabcová, Ph.D.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b="1" dirty="0">
                <a:latin typeface="+mn-lt"/>
              </a:rPr>
              <a:t>ZSF JU v Českých Budějovicích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b="1" dirty="0">
                <a:solidFill>
                  <a:srgbClr val="0033CC"/>
                </a:solidFill>
                <a:latin typeface="+mn-lt"/>
                <a:hlinkClick r:id="rId4"/>
              </a:rPr>
              <a:t>brabcova@zsf.jcu.cz</a:t>
            </a:r>
            <a:r>
              <a:rPr lang="cs-CZ" altLang="cs-CZ" sz="2000" b="1" dirty="0">
                <a:solidFill>
                  <a:srgbClr val="0033CC"/>
                </a:solidFill>
                <a:latin typeface="+mn-lt"/>
              </a:rPr>
              <a:t>, </a:t>
            </a:r>
            <a:r>
              <a:rPr lang="cs-CZ" altLang="cs-CZ" sz="2000" b="1" dirty="0">
                <a:solidFill>
                  <a:srgbClr val="0033CC"/>
                </a:solidFill>
              </a:rPr>
              <a:t>605 523 864</a:t>
            </a:r>
            <a:endParaRPr lang="cs-CZ" altLang="cs-CZ" sz="2700" dirty="0">
              <a:latin typeface="Arial" panose="020B0604020202020204" pitchFamily="34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03D930F-5F24-4DFD-9374-60A2AA1A1EBF}"/>
              </a:ext>
            </a:extLst>
          </p:cNvPr>
          <p:cNvSpPr/>
          <p:nvPr/>
        </p:nvSpPr>
        <p:spPr>
          <a:xfrm>
            <a:off x="6782687" y="333376"/>
            <a:ext cx="39336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  <a:endParaRPr lang="en-US" altLang="cs-C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6CEFB8B-25FB-412B-9ECA-89BC008AFED7}"/>
              </a:ext>
            </a:extLst>
          </p:cNvPr>
          <p:cNvSpPr/>
          <p:nvPr/>
        </p:nvSpPr>
        <p:spPr>
          <a:xfrm>
            <a:off x="2412254" y="1852614"/>
            <a:ext cx="76722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 shledanou v Českých Budějovicích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F382C0-C394-4719-800D-2E1FD8D44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16" y="500063"/>
            <a:ext cx="10149386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sk-SK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To </a:t>
            </a:r>
            <a:r>
              <a:rPr lang="sk-SK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Err</a:t>
            </a:r>
            <a:r>
              <a:rPr lang="sk-SK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sk-SK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Is</a:t>
            </a:r>
            <a:r>
              <a:rPr lang="sk-SK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sk-SK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Human</a:t>
            </a:r>
            <a:r>
              <a:rPr lang="sk-SK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 </a:t>
            </a:r>
            <a:r>
              <a:rPr lang="sk-SK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Building</a:t>
            </a:r>
            <a:r>
              <a:rPr lang="sk-SK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a </a:t>
            </a:r>
            <a:r>
              <a:rPr lang="sk-SK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Safer</a:t>
            </a:r>
            <a:r>
              <a:rPr lang="sk-SK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sk-SK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Health</a:t>
            </a:r>
            <a:r>
              <a:rPr lang="sk-SK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sk-SK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System</a:t>
            </a:r>
            <a:endParaRPr lang="cs-CZ" sz="36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2B1225AB-F714-433D-A7DE-AC34438AC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15" y="1869743"/>
            <a:ext cx="7161711" cy="4256421"/>
          </a:xfrm>
        </p:spPr>
        <p:txBody>
          <a:bodyPr rtlCol="0"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cs-CZ" dirty="0">
                <a:cs typeface="Arial" pitchFamily="34" charset="0"/>
              </a:rPr>
              <a:t>dostala do popředí celosvětového zájmu otázku bezpečnosti pacientů</a:t>
            </a:r>
          </a:p>
          <a:p>
            <a:pPr>
              <a:buNone/>
              <a:defRPr/>
            </a:pPr>
            <a:endParaRPr lang="cs-CZ" dirty="0"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cs-CZ" dirty="0">
                <a:cs typeface="Arial" pitchFamily="34" charset="0"/>
              </a:rPr>
              <a:t>1999 – Institute </a:t>
            </a:r>
            <a:r>
              <a:rPr lang="cs-CZ" dirty="0" err="1">
                <a:cs typeface="Arial" pitchFamily="34" charset="0"/>
              </a:rPr>
              <a:t>of</a:t>
            </a:r>
            <a:r>
              <a:rPr lang="cs-CZ" dirty="0">
                <a:cs typeface="Arial" pitchFamily="34" charset="0"/>
              </a:rPr>
              <a:t> </a:t>
            </a:r>
            <a:r>
              <a:rPr lang="cs-CZ" dirty="0" err="1">
                <a:cs typeface="Arial" pitchFamily="34" charset="0"/>
              </a:rPr>
              <a:t>Medicine</a:t>
            </a:r>
            <a:endParaRPr lang="cs-CZ" dirty="0">
              <a:cs typeface="Arial" pitchFamily="34" charset="0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cs-CZ" b="1" dirty="0">
                <a:cs typeface="Arial" pitchFamily="34" charset="0"/>
              </a:rPr>
              <a:t>z této studie vyplynulo, že 3,5 % pacientů, u kterých došlo k úmrtí v průběhu hospitalizace, zemřeli z důvodu chyby zdravotníků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cs-CZ" dirty="0">
                <a:cs typeface="Arial" pitchFamily="34" charset="0"/>
              </a:rPr>
              <a:t>44 000 </a:t>
            </a:r>
            <a:r>
              <a:rPr lang="cs-CZ" b="1" dirty="0">
                <a:cs typeface="Arial" pitchFamily="34" charset="0"/>
              </a:rPr>
              <a:t>až 98 000 úmrtí</a:t>
            </a:r>
            <a:r>
              <a:rPr lang="cs-CZ" dirty="0">
                <a:cs typeface="Arial" pitchFamily="34" charset="0"/>
              </a:rPr>
              <a:t> pacientů v nemocnicích za rok následkem nedůslednosti prevence chyb ve zdravotnické praxi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cs-CZ" dirty="0">
                <a:cs typeface="Arial" pitchFamily="34" charset="0"/>
              </a:rPr>
              <a:t>vyšší než úmrtnost způsobená automobilovými nehodami (43 459), rakovinou prsů (42 297) a AIDS (16 516) v USA za rok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cs-CZ" sz="2400" dirty="0">
                <a:cs typeface="Arial" pitchFamily="34" charset="0"/>
              </a:rPr>
              <a:t>až polovina úmrtí byla zapříčiněna infekcemi získanými pobytem pacienta v nemocnici (NN)</a:t>
            </a:r>
          </a:p>
          <a:p>
            <a:pPr lvl="1">
              <a:buFont typeface="Arial" pitchFamily="34" charset="0"/>
              <a:buChar char="–"/>
              <a:defRPr/>
            </a:pPr>
            <a:endParaRPr lang="cs-CZ" dirty="0">
              <a:cs typeface="Arial" pitchFamily="34" charset="0"/>
            </a:endParaRPr>
          </a:p>
          <a:p>
            <a:pPr lvl="1">
              <a:buNone/>
              <a:defRPr/>
            </a:pPr>
            <a:endParaRPr lang="cs-CZ" dirty="0">
              <a:cs typeface="Arial" pitchFamily="34" charset="0"/>
            </a:endParaRPr>
          </a:p>
        </p:txBody>
      </p:sp>
      <p:pic>
        <p:nvPicPr>
          <p:cNvPr id="7172" name="Obrázek 4" descr="To Err is Human.jpg">
            <a:extLst>
              <a:ext uri="{FF2B5EF4-FFF2-40B4-BE49-F238E27FC236}">
                <a16:creationId xmlns:a16="http://schemas.microsoft.com/office/drawing/2014/main" id="{EE688646-37E3-486A-9F61-932599F01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1869743"/>
            <a:ext cx="2438400" cy="414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Zástupný symbol pro číslo snímku 5">
            <a:extLst>
              <a:ext uri="{FF2B5EF4-FFF2-40B4-BE49-F238E27FC236}">
                <a16:creationId xmlns:a16="http://schemas.microsoft.com/office/drawing/2014/main" id="{CDD4F480-B0C7-4196-9F18-9B120F72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E4A776D-07F3-49B4-A28B-A9DFF5DF4355}" type="slidenum">
              <a:rPr lang="cs-CZ" altLang="cs-CZ" sz="26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cs-CZ" altLang="cs-CZ" sz="2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33D741C-3BB4-4824-9589-8CCFD87A01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18614" y="476250"/>
            <a:ext cx="8777785" cy="135255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Bezpečí pacientů </a:t>
            </a:r>
            <a:br>
              <a:rPr lang="cs-CZ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cs-CZ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Jde o problém globálních rozměrů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8ED76C2-8B0A-4266-BFF3-D678227EA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2389" y="2349500"/>
            <a:ext cx="11027390" cy="3276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3200" dirty="0">
                <a:cs typeface="Arial" panose="020B0604020202020204" pitchFamily="34" charset="0"/>
              </a:rPr>
              <a:t>V. Británie				11 % hospitalizací</a:t>
            </a:r>
          </a:p>
          <a:p>
            <a:pPr marL="0" indent="0" eaLnBrk="1" hangingPunct="1">
              <a:buNone/>
            </a:pPr>
            <a:r>
              <a:rPr lang="cs-CZ" altLang="cs-CZ" sz="3200" dirty="0">
                <a:cs typeface="Arial" panose="020B0604020202020204" pitchFamily="34" charset="0"/>
              </a:rPr>
              <a:t>Austrálie			          13 % hospitalizací</a:t>
            </a:r>
          </a:p>
          <a:p>
            <a:pPr marL="0" indent="0" eaLnBrk="1" hangingPunct="1">
              <a:buNone/>
            </a:pPr>
            <a:r>
              <a:rPr lang="cs-CZ" altLang="cs-CZ" sz="3200" dirty="0">
                <a:cs typeface="Arial" panose="020B0604020202020204" pitchFamily="34" charset="0"/>
              </a:rPr>
              <a:t>Nový Zéland			10 %  hospitalizací</a:t>
            </a:r>
          </a:p>
          <a:p>
            <a:pPr marL="0" indent="0" eaLnBrk="1" hangingPunct="1">
              <a:buNone/>
            </a:pPr>
            <a:r>
              <a:rPr lang="cs-CZ" altLang="cs-CZ" sz="3200" dirty="0">
                <a:cs typeface="Arial" panose="020B0604020202020204" pitchFamily="34" charset="0"/>
              </a:rPr>
              <a:t>Kanada 			          8 % hospitalizací</a:t>
            </a:r>
          </a:p>
          <a:p>
            <a:pPr marL="0" indent="0" eaLnBrk="1" hangingPunct="1">
              <a:buNone/>
            </a:pPr>
            <a:r>
              <a:rPr lang="cs-CZ" altLang="cs-CZ" sz="3200" dirty="0">
                <a:cs typeface="Arial" panose="020B0604020202020204" pitchFamily="34" charset="0"/>
              </a:rPr>
              <a:t>Členské země EU		8 – 12 % hospitalizací	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/>
          </a:p>
          <a:p>
            <a:pPr eaLnBrk="1" hangingPunct="1"/>
            <a:endParaRPr lang="cs-CZ" altLang="cs-CZ" dirty="0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1A821E4A-5A52-45B3-AAE8-DEA0FBB67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1828800"/>
            <a:ext cx="25908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197" name="Picture 5" descr="22594472">
            <a:extLst>
              <a:ext uri="{FF2B5EF4-FFF2-40B4-BE49-F238E27FC236}">
                <a16:creationId xmlns:a16="http://schemas.microsoft.com/office/drawing/2014/main" id="{4CAD8B7E-D4CD-49F2-9D3F-1BEAE0F4C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8" r="40401"/>
          <a:stretch>
            <a:fillRect/>
          </a:stretch>
        </p:blipFill>
        <p:spPr bwMode="auto">
          <a:xfrm>
            <a:off x="9757843" y="280987"/>
            <a:ext cx="2098675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945A292-3963-4E65-B88F-5C062E2DC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946" y="549275"/>
            <a:ext cx="5430954" cy="82708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Představení projektu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219" name="Zástupný symbol pro obsah 4">
            <a:extLst>
              <a:ext uri="{FF2B5EF4-FFF2-40B4-BE49-F238E27FC236}">
                <a16:creationId xmlns:a16="http://schemas.microsoft.com/office/drawing/2014/main" id="{FD49B581-B28C-4634-B5D3-5EB22AC03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946" y="1984916"/>
            <a:ext cx="10147609" cy="4323809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cs-CZ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Bezpečnost podávání léků sestrou na vybraných lůžkových odděleních nemocnic  </a:t>
            </a:r>
            <a:r>
              <a:rPr lang="cs-CZ" sz="3200" i="1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reg</a:t>
            </a:r>
            <a:r>
              <a:rPr lang="cs-CZ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. č. NU20-09-00257.</a:t>
            </a:r>
            <a:endParaRPr lang="cs-CZ" sz="3200" i="1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r>
              <a:rPr lang="cs-CZ" sz="3200" i="1" dirty="0">
                <a:solidFill>
                  <a:srgbClr val="FF0000"/>
                </a:solidFill>
              </a:rPr>
              <a:t>Předmětem výzkumu je </a:t>
            </a:r>
            <a:r>
              <a:rPr lang="cs-CZ" sz="32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identifikovat a vyhodnotit rizika v procesu podávání léčiv sestrou</a:t>
            </a:r>
            <a:endParaRPr lang="cs-CZ" sz="3200" i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3200" dirty="0"/>
              <a:t>Výzkum je realizován ZSF JU v Českých Budějovicích a Farmaceutickou fakultou UK v Hradci Králové</a:t>
            </a:r>
          </a:p>
          <a:p>
            <a:pPr marL="0" indent="0">
              <a:buNone/>
              <a:defRPr/>
            </a:pPr>
            <a:r>
              <a:rPr lang="cs-CZ" sz="3200" dirty="0"/>
              <a:t>Doba trvání:</a:t>
            </a:r>
            <a:r>
              <a:rPr lang="cs-CZ" sz="3200" i="1" dirty="0"/>
              <a:t> </a:t>
            </a:r>
            <a:r>
              <a:rPr lang="cs-CZ" sz="3200" dirty="0"/>
              <a:t>2020-2023</a:t>
            </a:r>
          </a:p>
          <a:p>
            <a:pPr marL="0" indent="0">
              <a:buNone/>
              <a:defRPr/>
            </a:pPr>
            <a:endParaRPr lang="cs-CZ" sz="3200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altLang="cs-CZ" sz="3200" dirty="0"/>
              <a:t> </a:t>
            </a:r>
          </a:p>
          <a:p>
            <a:pPr marL="0" indent="0">
              <a:buNone/>
              <a:defRPr/>
            </a:pPr>
            <a:endParaRPr lang="cs-CZ" altLang="cs-CZ" dirty="0"/>
          </a:p>
          <a:p>
            <a:pPr marL="0" indent="0">
              <a:buNone/>
              <a:defRPr/>
            </a:pPr>
            <a:endParaRPr lang="cs-CZ" altLang="cs-CZ" dirty="0"/>
          </a:p>
        </p:txBody>
      </p:sp>
      <p:pic>
        <p:nvPicPr>
          <p:cNvPr id="9220" name="Obrázek 5">
            <a:extLst>
              <a:ext uri="{FF2B5EF4-FFF2-40B4-BE49-F238E27FC236}">
                <a16:creationId xmlns:a16="http://schemas.microsoft.com/office/drawing/2014/main" id="{973BA497-C03E-434A-88C5-2D362527F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50839"/>
            <a:ext cx="3943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998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4530B25-46D8-4FB5-9814-53928196F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190" y="293689"/>
            <a:ext cx="8790298" cy="82708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Proč jsme si dané téma zvolili? 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219" name="Zástupný symbol pro obsah 4">
            <a:extLst>
              <a:ext uri="{FF2B5EF4-FFF2-40B4-BE49-F238E27FC236}">
                <a16:creationId xmlns:a16="http://schemas.microsoft.com/office/drawing/2014/main" id="{8EE9BC9E-F978-4399-B0F3-C0399B296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377" y="1003611"/>
            <a:ext cx="9581338" cy="5305116"/>
          </a:xfrm>
        </p:spPr>
        <p:txBody>
          <a:bodyPr>
            <a:normAutofit lnSpcReduction="10000"/>
          </a:bodyPr>
          <a:lstStyle/>
          <a:p>
            <a:pPr algn="just">
              <a:defRPr/>
            </a:pPr>
            <a:endParaRPr lang="cs-CZ" sz="2000" dirty="0"/>
          </a:p>
          <a:p>
            <a:pPr algn="just">
              <a:defRPr/>
            </a:pPr>
            <a:r>
              <a:rPr lang="cs-CZ" dirty="0">
                <a:effectLst/>
                <a:ea typeface="Times New Roman" panose="02020603050405020304" pitchFamily="18" charset="0"/>
              </a:rPr>
              <a:t>Dle vědeckých studií je </a:t>
            </a:r>
            <a:r>
              <a:rPr lang="cs-CZ" b="1" dirty="0">
                <a:effectLst/>
                <a:ea typeface="Times New Roman" panose="02020603050405020304" pitchFamily="18" charset="0"/>
              </a:rPr>
              <a:t>7-10 % pacientů</a:t>
            </a:r>
            <a:r>
              <a:rPr lang="cs-CZ" dirty="0">
                <a:effectLst/>
                <a:ea typeface="Times New Roman" panose="02020603050405020304" pitchFamily="18" charset="0"/>
              </a:rPr>
              <a:t> poškozeno chybou zdravotnických pracovníků (</a:t>
            </a:r>
            <a:r>
              <a:rPr lang="cs-CZ" dirty="0" err="1">
                <a:effectLst/>
                <a:ea typeface="Times New Roman" panose="02020603050405020304" pitchFamily="18" charset="0"/>
              </a:rPr>
              <a:t>Kullberg</a:t>
            </a:r>
            <a:r>
              <a:rPr lang="cs-CZ" dirty="0">
                <a:effectLst/>
                <a:ea typeface="Times New Roman" panose="02020603050405020304" pitchFamily="18" charset="0"/>
              </a:rPr>
              <a:t> et al., 2013; </a:t>
            </a:r>
            <a:r>
              <a:rPr lang="cs-CZ" dirty="0" err="1">
                <a:effectLst/>
                <a:ea typeface="Times New Roman" panose="02020603050405020304" pitchFamily="18" charset="0"/>
              </a:rPr>
              <a:t>Byers</a:t>
            </a:r>
            <a:r>
              <a:rPr lang="cs-CZ" dirty="0">
                <a:effectLst/>
                <a:ea typeface="Times New Roman" panose="02020603050405020304" pitchFamily="18" charset="0"/>
              </a:rPr>
              <a:t> and </a:t>
            </a:r>
            <a:r>
              <a:rPr lang="cs-CZ" dirty="0" err="1">
                <a:effectLst/>
                <a:ea typeface="Times New Roman" panose="02020603050405020304" pitchFamily="18" charset="0"/>
              </a:rPr>
              <a:t>White</a:t>
            </a:r>
            <a:r>
              <a:rPr lang="cs-CZ" dirty="0">
                <a:effectLst/>
                <a:ea typeface="Times New Roman" panose="02020603050405020304" pitchFamily="18" charset="0"/>
              </a:rPr>
              <a:t>, 2004).</a:t>
            </a:r>
          </a:p>
          <a:p>
            <a:pPr algn="just">
              <a:defRPr/>
            </a:pPr>
            <a:r>
              <a:rPr lang="cs-CZ" b="1" dirty="0">
                <a:effectLst/>
                <a:ea typeface="Times New Roman" panose="02020603050405020304" pitchFamily="18" charset="0"/>
              </a:rPr>
              <a:t>Medikační pochybení</a:t>
            </a:r>
            <a:r>
              <a:rPr lang="cs-CZ" dirty="0">
                <a:effectLst/>
                <a:ea typeface="Times New Roman" panose="02020603050405020304" pitchFamily="18" charset="0"/>
              </a:rPr>
              <a:t> jsou jedním z častých typů selhání při poskytování zdravotních služeb (</a:t>
            </a:r>
            <a:r>
              <a:rPr lang="cs-CZ" dirty="0" err="1">
                <a:effectLst/>
                <a:ea typeface="Times New Roman" panose="02020603050405020304" pitchFamily="18" charset="0"/>
              </a:rPr>
              <a:t>Feleke</a:t>
            </a:r>
            <a:r>
              <a:rPr lang="cs-CZ" dirty="0">
                <a:ea typeface="Times New Roman" panose="02020603050405020304" pitchFamily="18" charset="0"/>
              </a:rPr>
              <a:t> et al., 2015</a:t>
            </a:r>
            <a:r>
              <a:rPr lang="cs-CZ" dirty="0">
                <a:effectLst/>
                <a:ea typeface="Times New Roman" panose="02020603050405020304" pitchFamily="18" charset="0"/>
              </a:rPr>
              <a:t>). </a:t>
            </a:r>
          </a:p>
          <a:p>
            <a:pPr algn="just">
              <a:defRPr/>
            </a:pPr>
            <a:r>
              <a:rPr lang="cs-CZ" b="1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Medikační</a:t>
            </a:r>
            <a:r>
              <a:rPr lang="cs-CZ" b="1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pochybení (</a:t>
            </a:r>
            <a:r>
              <a:rPr lang="cs-CZ" b="1" i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medication</a:t>
            </a:r>
            <a:r>
              <a:rPr lang="cs-CZ" b="1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i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errors</a:t>
            </a:r>
            <a:r>
              <a:rPr lang="cs-CZ" b="1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jsou chyby, ke kterým došlo nebo mohlo dojit v průběhu preskripce, přípravy či podání léčiva</a:t>
            </a:r>
            <a:r>
              <a:rPr lang="cs-CZ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i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National</a:t>
            </a:r>
            <a:r>
              <a:rPr lang="cs-CZ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</a:t>
            </a:r>
            <a:r>
              <a:rPr lang="cs-CZ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Council</a:t>
            </a:r>
            <a:r>
              <a:rPr lang="cs-CZ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Medication</a:t>
            </a:r>
            <a:r>
              <a:rPr lang="cs-CZ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Errors</a:t>
            </a:r>
            <a:r>
              <a:rPr lang="cs-CZ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2017).</a:t>
            </a:r>
          </a:p>
          <a:p>
            <a:pPr algn="just">
              <a:defRPr/>
            </a:pPr>
            <a:r>
              <a:rPr lang="cs-CZ" i="1" dirty="0">
                <a:solidFill>
                  <a:srgbClr val="FF0000"/>
                </a:solidFill>
                <a:ea typeface="Times New Roman" panose="02020603050405020304" pitchFamily="18" charset="0"/>
              </a:rPr>
              <a:t>Cílem dílčí části studie bylo i</a:t>
            </a:r>
            <a:r>
              <a:rPr lang="cs-CZ" sz="28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dentifikovat rizika v procesu podávání léčiv sestrou a navrhnout preventivní opatření minimalizující pravděpodobnost medikačních pochybení </a:t>
            </a:r>
            <a:endParaRPr lang="cs-CZ" i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cs-CZ" i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cs-CZ" altLang="cs-CZ" sz="2400" b="1" i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cs-CZ" altLang="cs-CZ" dirty="0"/>
          </a:p>
          <a:p>
            <a:pPr marL="0" indent="0">
              <a:buNone/>
              <a:defRPr/>
            </a:pPr>
            <a:endParaRPr lang="cs-CZ" alt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1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1" name="Group 13">
            <a:extLst>
              <a:ext uri="{FF2B5EF4-FFF2-40B4-BE49-F238E27FC236}">
                <a16:creationId xmlns:a16="http://schemas.microsoft.com/office/drawing/2014/main" id="{514E1141-65DC-4F54-8399-7221AE6F8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96000" cy="6858000"/>
            <a:chOff x="7467600" y="0"/>
            <a:chExt cx="47244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75B897-7127-4AAC-A078-70739204B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15">
              <a:extLst>
                <a:ext uri="{FF2B5EF4-FFF2-40B4-BE49-F238E27FC236}">
                  <a16:creationId xmlns:a16="http://schemas.microsoft.com/office/drawing/2014/main" id="{BDCFF188-DB07-46AA-A2B3-71E936EAB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15A9370-15D3-4C30-8BA1-2059A74C9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B1290C1-6FCF-427E-A836-C966375D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295403"/>
            <a:ext cx="3581399" cy="767574"/>
          </a:xfrm>
        </p:spPr>
        <p:txBody>
          <a:bodyPr anchor="t">
            <a:normAutofit/>
          </a:bodyPr>
          <a:lstStyle/>
          <a:p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Metodika</a:t>
            </a:r>
          </a:p>
        </p:txBody>
      </p:sp>
      <p:pic>
        <p:nvPicPr>
          <p:cNvPr id="5" name="Obrázek 4" descr="Obsah obrázku text, budova, exteriér, ulice&#10;&#10;Popis byl vytvořen automaticky">
            <a:extLst>
              <a:ext uri="{FF2B5EF4-FFF2-40B4-BE49-F238E27FC236}">
                <a16:creationId xmlns:a16="http://schemas.microsoft.com/office/drawing/2014/main" id="{9A0780E3-9470-44C3-89D3-6675E1646D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8" r="27432" b="1"/>
          <a:stretch/>
        </p:blipFill>
        <p:spPr>
          <a:xfrm>
            <a:off x="9502665" y="1455973"/>
            <a:ext cx="1984937" cy="1211059"/>
          </a:xfrm>
          <a:prstGeom prst="rect">
            <a:avLst/>
          </a:prstGeom>
        </p:spPr>
      </p:pic>
      <p:pic>
        <p:nvPicPr>
          <p:cNvPr id="7" name="Picture 2" descr="Nemocnice Strakonice, a.s. - Úvod">
            <a:extLst>
              <a:ext uri="{FF2B5EF4-FFF2-40B4-BE49-F238E27FC236}">
                <a16:creationId xmlns:a16="http://schemas.microsoft.com/office/drawing/2014/main" id="{1228575B-792F-4EC6-B993-6DC55E4A75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4" r="5183"/>
          <a:stretch/>
        </p:blipFill>
        <p:spPr bwMode="auto">
          <a:xfrm>
            <a:off x="9467385" y="2958849"/>
            <a:ext cx="2073925" cy="13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D4D06D-6FE0-4503-B702-EDA1839D2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376" y="2354793"/>
            <a:ext cx="8776009" cy="36978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/>
              <a:t>V průběhu roku 2020 byly provedeny skupinové rozhovory s manažery čtyř nemocnic Jihočeského kraje a zároveň bylo rozdáno 112 dotazníků směnným sestrám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Šlo o </a:t>
            </a:r>
            <a:r>
              <a:rPr lang="en-US" dirty="0" err="1"/>
              <a:t>Nemocnici</a:t>
            </a:r>
            <a:r>
              <a:rPr lang="en-US" dirty="0"/>
              <a:t> </a:t>
            </a:r>
            <a:r>
              <a:rPr lang="en-US" dirty="0" err="1"/>
              <a:t>České</a:t>
            </a:r>
            <a:r>
              <a:rPr lang="en-US" dirty="0"/>
              <a:t> </a:t>
            </a:r>
            <a:r>
              <a:rPr lang="en-US" dirty="0" err="1"/>
              <a:t>Budějovice</a:t>
            </a:r>
            <a:r>
              <a:rPr lang="cs-CZ" dirty="0"/>
              <a:t>, </a:t>
            </a:r>
            <a:r>
              <a:rPr lang="en-US" dirty="0" err="1"/>
              <a:t>Nemocnici</a:t>
            </a:r>
            <a:r>
              <a:rPr lang="en-US" dirty="0"/>
              <a:t> </a:t>
            </a:r>
            <a:r>
              <a:rPr lang="en-US" dirty="0" err="1"/>
              <a:t>Jindřichův</a:t>
            </a:r>
            <a:r>
              <a:rPr lang="en-US" dirty="0"/>
              <a:t> Hradec</a:t>
            </a:r>
            <a:r>
              <a:rPr lang="cs-CZ" dirty="0"/>
              <a:t>, </a:t>
            </a:r>
            <a:r>
              <a:rPr lang="en-US" dirty="0" err="1"/>
              <a:t>Nemocnici</a:t>
            </a:r>
            <a:r>
              <a:rPr lang="en-US" dirty="0"/>
              <a:t> </a:t>
            </a:r>
            <a:r>
              <a:rPr lang="en-US" dirty="0" err="1"/>
              <a:t>Strakonice</a:t>
            </a:r>
            <a:r>
              <a:rPr lang="cs-CZ" dirty="0"/>
              <a:t> a </a:t>
            </a:r>
            <a:r>
              <a:rPr lang="en-US" dirty="0" err="1"/>
              <a:t>Nemocnici</a:t>
            </a:r>
            <a:r>
              <a:rPr lang="en-US" dirty="0"/>
              <a:t> </a:t>
            </a:r>
            <a:r>
              <a:rPr lang="en-US" dirty="0" err="1"/>
              <a:t>Písek</a:t>
            </a:r>
            <a:endParaRPr lang="en-US" dirty="0"/>
          </a:p>
          <a:p>
            <a:pPr marL="0" indent="0">
              <a:buNone/>
            </a:pPr>
            <a:endParaRPr lang="cs-CZ" sz="2400" dirty="0">
              <a:solidFill>
                <a:schemeClr val="tx1">
                  <a:alpha val="5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ázek 7">
            <a:extLst>
              <a:ext uri="{FF2B5EF4-FFF2-40B4-BE49-F238E27FC236}">
                <a16:creationId xmlns:a16="http://schemas.microsoft.com/office/drawing/2014/main" id="{0297B824-1621-472F-8D77-948FD41A4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23" b="4"/>
          <a:stretch/>
        </p:blipFill>
        <p:spPr bwMode="auto">
          <a:xfrm>
            <a:off x="9556373" y="4588112"/>
            <a:ext cx="1984937" cy="11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4">
            <a:extLst>
              <a:ext uri="{FF2B5EF4-FFF2-40B4-BE49-F238E27FC236}">
                <a16:creationId xmlns:a16="http://schemas.microsoft.com/office/drawing/2014/main" id="{EF3C02D8-8161-446C-A957-D8D57FEA4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" r="7056" b="-2"/>
          <a:stretch/>
        </p:blipFill>
        <p:spPr bwMode="auto">
          <a:xfrm>
            <a:off x="7117142" y="1175862"/>
            <a:ext cx="2008018" cy="11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443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2" name="Rectangle 70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B1290C1-6FCF-427E-A836-C966375D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cs-CZ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Metodika</a:t>
            </a:r>
          </a:p>
        </p:txBody>
      </p:sp>
      <p:sp>
        <p:nvSpPr>
          <p:cNvPr id="1053" name="Freeform: Shape 72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D4D06D-6FE0-4503-B702-EDA1839D2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 lnSpcReduction="10000"/>
          </a:bodyPr>
          <a:lstStyle/>
          <a:p>
            <a:r>
              <a:rPr lang="cs-CZ" dirty="0">
                <a:effectLst/>
                <a:ea typeface="Times New Roman" panose="02020603050405020304" pitchFamily="18" charset="0"/>
              </a:rPr>
              <a:t>Skupinových rozhovorů se zúčastnilo celkem 22 odborníků rozdělených do čtyř expertních týmů. </a:t>
            </a:r>
          </a:p>
          <a:p>
            <a:r>
              <a:rPr lang="cs-CZ" dirty="0">
                <a:effectLst/>
                <a:ea typeface="Times New Roman" panose="02020603050405020304" pitchFamily="18" charset="0"/>
              </a:rPr>
              <a:t>Šlo o náměstkyně pro ošetřovatelskou péči, manažery kvality, vrchní a staniční sestry a lékaře</a:t>
            </a:r>
          </a:p>
          <a:p>
            <a:r>
              <a:rPr lang="cs-CZ" dirty="0"/>
              <a:t>Dotazníky byly rozdány směnným sestrám na interních a chirurgických odděleních a ONP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054" name="Oval 74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ýmy | Cristina Muntean">
            <a:extLst>
              <a:ext uri="{FF2B5EF4-FFF2-40B4-BE49-F238E27FC236}">
                <a16:creationId xmlns:a16="http://schemas.microsoft.com/office/drawing/2014/main" id="{5B35D334-CC32-40A2-A8CD-2E32F8A239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"/>
          <a:stretch/>
        </p:blipFill>
        <p:spPr bwMode="auto">
          <a:xfrm>
            <a:off x="7911153" y="1176557"/>
            <a:ext cx="3733112" cy="386090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55" name="Freeform: Shape 76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056" name="Straight Connector 78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7" name="Freeform: Shape 80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58" name="Freeform: Shape 82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59" name="Freeform: Shape 84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42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50B557-BD2B-4835-90DF-C507C9283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36" y="365125"/>
            <a:ext cx="10562064" cy="950719"/>
          </a:xfrm>
        </p:spPr>
        <p:txBody>
          <a:bodyPr>
            <a:normAutofit/>
          </a:bodyPr>
          <a:lstStyle/>
          <a:p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Potenciální medikační pochybení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25CB10-1D40-407B-AF19-700D1527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736" y="1438507"/>
            <a:ext cx="10562063" cy="5054367"/>
          </a:xfrm>
        </p:spPr>
        <p:txBody>
          <a:bodyPr>
            <a:normAutofit/>
          </a:bodyPr>
          <a:lstStyle/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Lék nepodán </a:t>
            </a:r>
            <a:r>
              <a:rPr lang="cs-CZ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(3,6 %)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Lék podán jinému </a:t>
            </a:r>
            <a:r>
              <a:rPr lang="cs-CZ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pacientovi</a:t>
            </a: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(2,7 %)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Nesprávný lék</a:t>
            </a: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(5,4 %)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Nesprávná síla,</a:t>
            </a: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formy, cesty podání </a:t>
            </a:r>
            <a:r>
              <a:rPr lang="cs-CZ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(4,2 %)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Nesprávný čas </a:t>
            </a:r>
            <a:r>
              <a:rPr lang="cs-CZ" sz="240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podání léku </a:t>
            </a:r>
            <a:r>
              <a:rPr lang="cs-CZ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(8,5 %)</a:t>
            </a:r>
            <a:endParaRPr lang="cs-CZ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Generická záměna léčiva sestrou </a:t>
            </a:r>
            <a:r>
              <a:rPr lang="cs-CZ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b="1" i="1" dirty="0"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56,2 %</a:t>
            </a:r>
            <a:r>
              <a:rPr lang="cs-CZ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Využívání zastaralého systému podávání léčiv prostřednictvím </a:t>
            </a:r>
            <a:r>
              <a:rPr lang="cs-CZ" sz="2400" b="1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podnosového</a:t>
            </a:r>
            <a:r>
              <a:rPr lang="cs-CZ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systému </a:t>
            </a:r>
            <a:r>
              <a:rPr lang="cs-CZ" sz="2400" b="1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(8,9 %)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Ponechání pojízdné lékárny bez dozoru  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Neprovedení hygieny rukou sestrou před výkonem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Chybějící/neúplný záznam o podání léčiva do zdravotnické dokumentace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450215" algn="l"/>
              </a:tabLst>
            </a:pP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443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50B557-BD2B-4835-90DF-C507C9283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Příčiny potenciálních medikačních pochybení</a:t>
            </a:r>
            <a:endParaRPr lang="cs-C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25CB10-1D40-407B-AF19-700D1527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66"/>
            <a:ext cx="10515600" cy="4660397"/>
          </a:xfrm>
        </p:spPr>
        <p:txBody>
          <a:bodyPr>
            <a:normAutofit/>
          </a:bodyPr>
          <a:lstStyle/>
          <a:p>
            <a:pPr marL="342900" lvl="0" indent="-342900" algn="just" hangingPunct="0"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Nedostatečný počet zdravotnických pracovníků </a:t>
            </a:r>
            <a:r>
              <a:rPr lang="cs-CZ" sz="2400" i="1" dirty="0">
                <a:effectLst/>
                <a:ea typeface="Times New Roman" panose="02020603050405020304" pitchFamily="18" charset="0"/>
              </a:rPr>
              <a:t>(6,1 %)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Vyrušení nebo nepozornost zdravotnických pracovníků </a:t>
            </a:r>
            <a:r>
              <a:rPr lang="cs-CZ" sz="2400" i="1" dirty="0">
                <a:effectLst/>
                <a:ea typeface="Times New Roman" panose="02020603050405020304" pitchFamily="18" charset="0"/>
              </a:rPr>
              <a:t>(</a:t>
            </a:r>
            <a:r>
              <a:rPr lang="cs-CZ" sz="2400" i="1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17,1 %</a:t>
            </a:r>
            <a:r>
              <a:rPr lang="cs-CZ" sz="2400" i="1" dirty="0">
                <a:effectLst/>
                <a:ea typeface="Times New Roman" panose="02020603050405020304" pitchFamily="18" charset="0"/>
              </a:rPr>
              <a:t>)</a:t>
            </a:r>
            <a:endParaRPr lang="cs-CZ" sz="2400" b="1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 hangingPunct="0"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</a:rPr>
              <a:t>Nezavedení elektronické preskripce léčiv </a:t>
            </a:r>
            <a:r>
              <a:rPr lang="cs-CZ" sz="2400" i="1" dirty="0">
                <a:effectLst/>
                <a:ea typeface="Times New Roman" panose="02020603050405020304" pitchFamily="18" charset="0"/>
              </a:rPr>
              <a:t>(</a:t>
            </a:r>
            <a:r>
              <a:rPr lang="cs-CZ" sz="2400" i="1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16,1 %</a:t>
            </a:r>
            <a:r>
              <a:rPr lang="cs-CZ" sz="2400" i="1" dirty="0">
                <a:effectLst/>
                <a:ea typeface="Times New Roman" panose="02020603050405020304" pitchFamily="18" charset="0"/>
              </a:rPr>
              <a:t>)</a:t>
            </a:r>
          </a:p>
          <a:p>
            <a:pPr marL="342900" indent="-342900" algn="just" hangingPunct="0"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</a:rPr>
              <a:t>Ruční nečitelná preskripce léků </a:t>
            </a:r>
            <a:r>
              <a:rPr lang="cs-CZ" sz="2400" i="1" dirty="0">
                <a:effectLst/>
                <a:ea typeface="Times New Roman" panose="02020603050405020304" pitchFamily="18" charset="0"/>
              </a:rPr>
              <a:t>(</a:t>
            </a:r>
            <a:r>
              <a:rPr lang="cs-CZ" sz="2400" i="1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8,9 %</a:t>
            </a:r>
            <a:r>
              <a:rPr lang="cs-CZ" sz="2400" i="1" dirty="0">
                <a:effectLst/>
                <a:ea typeface="Times New Roman" panose="02020603050405020304" pitchFamily="18" charset="0"/>
              </a:rPr>
              <a:t>)</a:t>
            </a:r>
          </a:p>
          <a:p>
            <a:pPr marL="342900" lvl="0" indent="-342900" algn="just" hangingPunct="0"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Nedostatečná týmová spolupráce (špatná komunikace) </a:t>
            </a:r>
            <a:r>
              <a:rPr lang="cs-CZ" sz="2400" i="1" dirty="0">
                <a:effectLst/>
                <a:ea typeface="Times New Roman" panose="02020603050405020304" pitchFamily="18" charset="0"/>
              </a:rPr>
              <a:t>6,2 %</a:t>
            </a:r>
          </a:p>
          <a:p>
            <a:pPr marL="342900" indent="-342900" algn="just" hangingPunct="0"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</a:rPr>
              <a:t>Nedodržení nebo neznalost doporučených postupů (</a:t>
            </a:r>
            <a:r>
              <a:rPr lang="cs-CZ" sz="2400" dirty="0">
                <a:effectLst/>
                <a:highlight>
                  <a:srgbClr val="00FFFF"/>
                </a:highlight>
                <a:ea typeface="Times New Roman" panose="02020603050405020304" pitchFamily="18" charset="0"/>
              </a:rPr>
              <a:t>0 %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)</a:t>
            </a:r>
          </a:p>
          <a:p>
            <a:pPr marL="342900" indent="-342900" algn="just" hangingPunct="0"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Nedostatečné zapracování nových pracovníků</a:t>
            </a:r>
          </a:p>
          <a:p>
            <a:pPr marL="342900" indent="-342900" algn="just" hangingPunct="0"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</a:rPr>
              <a:t>Nedostatečně nastavený systém vzdělávání zdravotnických pracovníků</a:t>
            </a:r>
            <a:endParaRPr lang="cs-CZ" sz="2400" b="1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ea typeface="Times New Roman" panose="02020603050405020304" pitchFamily="18" charset="0"/>
              </a:rPr>
              <a:t>9. Nedostatečný interní kontrolní systém dodržování správných postupů péče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479792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1198</Words>
  <Application>Microsoft Office PowerPoint</Application>
  <PresentationFormat>Širokoúhlá obrazovka</PresentationFormat>
  <Paragraphs>136</Paragraphs>
  <Slides>15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Motiv Office</vt:lpstr>
      <vt:lpstr>Zásady bezpečné přípravy a podávání léků v nemocničním prostředí</vt:lpstr>
      <vt:lpstr>To Err Is Human: Building a Safer Health System</vt:lpstr>
      <vt:lpstr>Bezpečí pacientů  Jde o problém globálních rozměrů</vt:lpstr>
      <vt:lpstr>Představení projektu</vt:lpstr>
      <vt:lpstr>Proč jsme si dané téma zvolili? </vt:lpstr>
      <vt:lpstr>Metodika</vt:lpstr>
      <vt:lpstr>Metodika</vt:lpstr>
      <vt:lpstr>Potenciální medikační pochybení</vt:lpstr>
      <vt:lpstr>Příčiny potenciálních medikačních pochybení</vt:lpstr>
      <vt:lpstr>Bezpečná identifikace pacientů</vt:lpstr>
      <vt:lpstr>Riziková léčiva</vt:lpstr>
      <vt:lpstr>LASA léky</vt:lpstr>
      <vt:lpstr>Prevence medikačních omylů</vt:lpstr>
      <vt:lpstr>Závěr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Možnosti podpory neformálních (rodinných) pečovatelů</dc:title>
  <dc:creator>Brabcová Iva doc. Ing. Ph.D.</dc:creator>
  <cp:lastModifiedBy>Brabcová Iva doc. Ing. Ph.D.</cp:lastModifiedBy>
  <cp:revision>68</cp:revision>
  <dcterms:created xsi:type="dcterms:W3CDTF">2020-12-08T19:24:28Z</dcterms:created>
  <dcterms:modified xsi:type="dcterms:W3CDTF">2021-10-12T19:38:42Z</dcterms:modified>
</cp:coreProperties>
</file>