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30" r:id="rId3"/>
    <p:sldId id="404" r:id="rId4"/>
    <p:sldId id="369" r:id="rId5"/>
    <p:sldId id="387" r:id="rId6"/>
    <p:sldId id="390" r:id="rId7"/>
    <p:sldId id="394" r:id="rId8"/>
    <p:sldId id="391" r:id="rId9"/>
    <p:sldId id="396" r:id="rId10"/>
    <p:sldId id="349" r:id="rId11"/>
    <p:sldId id="397" r:id="rId12"/>
    <p:sldId id="393" r:id="rId13"/>
    <p:sldId id="402" r:id="rId14"/>
    <p:sldId id="364" r:id="rId15"/>
    <p:sldId id="353" r:id="rId16"/>
  </p:sldIdLst>
  <p:sldSz cx="12192000" cy="6858000"/>
  <p:notesSz cx="6888163" cy="9671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9A77D7F6-3717-4835-8205-8A0F5BCBE26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2313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654193"/>
            <a:ext cx="5510530" cy="38079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0B06BCE3-7DE5-4361-86E7-ABA869372E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6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Vážené dámy a vážení pánové dovolte, abych Vám představila dílčí výsledky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78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5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06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07F1428-E96D-4670-9D30-0A872E54D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4DEA8F-5D35-49AC-8535-D491303D23A3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A898304-3FE0-4945-A88D-D87393A19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2313" cy="25495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7EBADF4-E2E4-4A68-9850-695140DAB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/>
              <a:t>Že jde o problém globálních rozměrů ukazují výsledky studií  z různých států světa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Harvardská studie v New Yorku hlásí 4 pacienti ze 100 – V USA se dlouhodobě hovoří o problematice pochybení a snaží se o nastavení bezpečného systému ve ZZ a počty pochybení klesá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BB3A4394-51EB-425B-B1DD-B8EE08AFE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251EB82-6245-4067-B293-4B9CC64C1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C61677ED-2506-4258-A2ED-F9B511404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066250-5E27-4116-848D-8124F2C68C60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0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Expertní týmy nejčastěji uváděly tyto medikační pochybení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4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Mezi nejčastější příčiny medikačních pochybení patří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72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záměny pacientů se snižuje správnou identifikací pacientů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Identifikace pacientů se provádí vždy před diagnostickým nebo terapeutickým výkonem, před podáním léků, transfuzních přípravků, odběrem biologického materiálu apod.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Bezpečná identifikace pacientů je provedena prostřednictvím dvou jedinečných (unikátních) identifikačních údajů pacienta (nejčastěji jde o jméno, příjmení a datum narození pacienta).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případě, že je pacient lucidní je vhodné využít spoluúčasti pacienta.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Potřebné identifikační údaje pacienta lze ověřit z identifikačního náramku.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Získané identifikační údaje pacienta je nutné vždy porovnat s údaji ve zdravotnické dokumentace.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7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Především záměna tzv. rizikových léčiv může vést k těžkému poškození pacientů.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 nemocnice vnitřním předpisem stanovují pravidla na uskladňování, přípravy a aplikaci léčiv s vyšší mírou rizika.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této skupiny se řadí injekční roztoky chloridu draselného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o vyšší koncentraci, inzulíny, neředěné hepariny, roztoky glukózy a opiáty.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Léčivé přípravky s vyšší mírou rizika jsou uloženy v uzamčené lékárně odděleně od běžně užívaných léčiv.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Místo jejich uložení je označeno nápisem „Riziková léčiva“.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Léčiva s vyšší mírou rizika nemusí být objednávána na všechna oddělení nemocnice, pokud to není z klinického hlediska nutné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6BCE3-7DE5-4361-86E7-ABA869372E0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80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81D48237-42E2-4391-97C8-A48B4C2A3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B467C1EA-E81E-42E5-A45F-217C5E93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C5AF40AB-E6ED-4CF5-B0CA-8ED840F73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9859CC-918F-4CD3-9C3B-5C2EAB2B551B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56632-5A5B-40DA-AD35-7BC804A5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EE5D49-2661-4446-A2F9-2C0474D3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4CF1A0-C851-4B4E-9DEF-040179FF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2827C-CEBF-48B9-8667-4FC575AC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9FB08-C875-4F57-8C17-202F4429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84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824B7-E785-4A80-BCFD-583E2EF2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6F8194-C053-4A6A-B80D-B3256B2A4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F4A45-E0A0-4AB9-A01A-55A1F76D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F51707-5DB7-4C5D-B2D1-4A0B9165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8C3F7-A348-4238-8D30-FD7DE411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0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B3E79F-B6D2-4E42-AC63-736CD8134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2EF726-F5F0-42E7-8C29-0B810B00F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7270B9-C765-4918-BC1C-59EEC0D2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13610B-0364-42E1-AB88-BA5378A8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B16F3B-DB0F-4AC9-B911-6B5612AA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130C8-279B-449C-92BA-4EF22A4A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0ABC5-499C-46DB-8989-8C515EEB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5C518-C8CA-4690-8ACA-D2F7D07A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279827-FC4E-494B-9AC9-7B9F804C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9EFD91-69AD-4338-9543-EC0A13F4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34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DEF9D-669F-4B92-B176-DB77BABE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2BBB49-67BB-43E3-8B99-A7D85012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6714E3-EB07-47EA-A554-4D4245F0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DD3E6-F26E-4FE3-99A3-BE572D9D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EC7132-4743-49CE-85A5-5062BFD6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CAEEB-CDE2-4405-AC25-E0E77E7B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933F2-7CBA-4F34-9895-C08FF34C8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18D2AA-7847-4BE0-9E65-36BDA8E68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3D56A0-3012-4F55-BF5E-289C71F3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CAC229-E53F-4D3E-9F93-F5026E6E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F4EAE3-53C5-4493-854F-E881A089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6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D8256-ABB9-487C-A306-7098001C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18F559-AD0D-4985-91B8-D5F15EED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3B8EC2-FCB6-4DAA-B287-1F189C9E5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889845-997F-44D2-8F47-79D10280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F108B-977A-4B72-B4F1-FF7ED0E7D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C950D4-3E97-44B5-A78C-52C27F87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57DDA8-3798-4859-BE1D-0BA77665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C7FBAC-FC01-4E7C-9515-0EDFCCFF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DDC2-53A0-41E9-97C8-ABBB8B70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8376FC-82EE-46EF-82C7-B12CACDB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858E10-EA49-48BE-AEC4-DA4EB19D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959D1E-4F4B-4700-AAD7-58799872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C1F474-BE74-4F99-8BC4-DDE7F9E1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44801D-5228-4651-B3EB-EAE7BCE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7B3B61-958A-4908-A4C8-F48ACD40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2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EBD82-D92C-497D-B748-226BC9C9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7EA30-6D3F-4F0E-8788-EC6FC4CF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1222CD-C622-47FF-BD61-F7E19A69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D53EEC-5C60-476D-A01C-6DB7DEDF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7AECFB-F6A6-4D2C-9CAE-CA8BDCA4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981D18-5916-4D56-ACC1-EF2BCA31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43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7AC20-5591-441C-B1C7-9D29925D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859AC7-F5CC-401C-BDB0-B505622D8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D818EE-3802-4FA5-AA01-2CDE53779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BF1D1E-E9A5-49A1-98C9-0FF51054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A1EF7F-C2E5-401D-B70D-85370E30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188302-845A-4ACC-AC59-9EBCE5A0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34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AC2D68-A67B-48A6-A64B-F9FCD902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2D81D3-6F10-4637-AB50-930664F1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12698E-1A0F-4FFB-9191-71BCCFDEC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1E61-84AC-491A-B241-5802D4997CEB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44E55-5D09-4913-A525-FB7AF87B9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127268-8D88-4EA1-84D7-88401187D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4E68-659C-4B62-A210-061019914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0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rabcova@zsf.jcu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EAD5B-1A2D-42E0-A48C-07247D75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86" y="1378189"/>
            <a:ext cx="11604027" cy="1181710"/>
          </a:xfrm>
        </p:spPr>
        <p:txBody>
          <a:bodyPr>
            <a:noAutofit/>
          </a:bodyPr>
          <a:lstStyle/>
          <a:p>
            <a:r>
              <a:rPr lang="cs-CZ" sz="3600" b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Zásady bezpečné přípravy a podávání léků v nemocničním prostředí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986721-A02C-4332-8532-A90E5BBB9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3667"/>
            <a:ext cx="9144000" cy="992459"/>
          </a:xfrm>
        </p:spPr>
        <p:txBody>
          <a:bodyPr>
            <a:normAutofit/>
          </a:bodyPr>
          <a:lstStyle/>
          <a:p>
            <a:r>
              <a:rPr lang="cs-CZ" sz="2800" b="1" dirty="0"/>
              <a:t>Iva Brabcová a kol.</a:t>
            </a:r>
          </a:p>
          <a:p>
            <a:r>
              <a:rPr lang="cs-CZ" dirty="0"/>
              <a:t>Jihlava, 13.10.2021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16096B-9350-4061-A191-2A2D5ABF52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43" y="334076"/>
            <a:ext cx="3969413" cy="742249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4DD736E-272A-4FC1-95A3-466EEC2A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" y="3298900"/>
            <a:ext cx="2925337" cy="20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D77C65F6-C662-4815-8B2B-3720903A5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26" y="3298900"/>
            <a:ext cx="3033132" cy="20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Iva\Desktop\sympozium září\image_preview.jpg">
            <a:extLst>
              <a:ext uri="{FF2B5EF4-FFF2-40B4-BE49-F238E27FC236}">
                <a16:creationId xmlns:a16="http://schemas.microsoft.com/office/drawing/2014/main" id="{1DD0B022-D904-41C7-85EA-4A802E56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79" y="3308497"/>
            <a:ext cx="2949016" cy="20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4C47CDD-9CBB-4D89-ADCC-A5F0245B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95" y="3308497"/>
            <a:ext cx="3277082" cy="20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5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5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Bezpečná identifikace pacientů</a:t>
            </a:r>
          </a:p>
        </p:txBody>
      </p:sp>
      <p:pic>
        <p:nvPicPr>
          <p:cNvPr id="6" name="Picture 7" descr="id_bracelet1">
            <a:extLst>
              <a:ext uri="{FF2B5EF4-FFF2-40B4-BE49-F238E27FC236}">
                <a16:creationId xmlns:a16="http://schemas.microsoft.com/office/drawing/2014/main" id="{BD6D4141-46D4-4CDB-8721-69653CAF4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23848" b="-2"/>
          <a:stretch/>
        </p:blipFill>
        <p:spPr bwMode="auto">
          <a:xfrm>
            <a:off x="327549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ersIDACWristbandlowres">
            <a:extLst>
              <a:ext uri="{FF2B5EF4-FFF2-40B4-BE49-F238E27FC236}">
                <a16:creationId xmlns:a16="http://schemas.microsoft.com/office/drawing/2014/main" id="{A803EF43-73E3-4D11-ABC8-7EC7A3D8F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b="5341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Ivuška\Downloads\DSCN8686.jpg"/>
          <p:cNvPicPr>
            <a:picLocks noChangeAspect="1" noChangeArrowheads="1"/>
          </p:cNvPicPr>
          <p:nvPr/>
        </p:nvPicPr>
        <p:blipFill rotWithShape="1">
          <a:blip r:embed="rId5"/>
          <a:srcRect t="21465" r="-3" b="2848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57973" y="491260"/>
            <a:ext cx="3906478" cy="560321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Identifikace vždy před diagnostickým nebo terapeutickým výkonem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Identifikace před podáním léků, transfuzních přípravků, odběrem biologického materiálu, apod.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FF"/>
                </a:solidFill>
              </a:rPr>
              <a:t>Minimálně </a:t>
            </a:r>
            <a:r>
              <a:rPr 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jedinečné identifikační údaje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Spoluúčast pacienta, je-li to s ohledem na jeho stav </a:t>
            </a:r>
            <a:r>
              <a:rPr lang="cs-CZ" sz="2400" b="1" dirty="0">
                <a:solidFill>
                  <a:schemeClr val="bg1"/>
                </a:solidFill>
              </a:rPr>
              <a:t>možné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Identifikační údaje pacienta vždy porovnat s údaji v dokumentaci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AFFA8CB-719D-4880-96D9-AEFFB454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662" r="-1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50B557-BD2B-4835-90DF-C507C928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365125"/>
            <a:ext cx="5797871" cy="132556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Riziková léčiva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5CB10-1D40-407B-AF19-700D1527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" y="1528549"/>
            <a:ext cx="5797872" cy="4648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Interní předpis nemocnice definuje rizikové léky, minimálně jde o:</a:t>
            </a:r>
          </a:p>
          <a:p>
            <a:pPr marL="0" indent="0">
              <a:buNone/>
            </a:pPr>
            <a:r>
              <a:rPr lang="cs-CZ" sz="2400" dirty="0"/>
              <a:t>Injekční roztoky </a:t>
            </a:r>
            <a:r>
              <a:rPr lang="cs-CZ" sz="2400" dirty="0" err="1"/>
              <a:t>KCl</a:t>
            </a:r>
            <a:r>
              <a:rPr lang="cs-CZ" sz="2400" dirty="0"/>
              <a:t> o koncentraci 7,45% a vyšší</a:t>
            </a:r>
          </a:p>
          <a:p>
            <a:pPr marL="0" indent="0">
              <a:buNone/>
            </a:pPr>
            <a:r>
              <a:rPr lang="cs-CZ" sz="2400" dirty="0"/>
              <a:t>Inzuliny</a:t>
            </a:r>
          </a:p>
          <a:p>
            <a:pPr marL="0" indent="0">
              <a:buNone/>
            </a:pPr>
            <a:r>
              <a:rPr lang="cs-CZ" sz="2400" dirty="0"/>
              <a:t>Neředěné hepariny</a:t>
            </a:r>
          </a:p>
          <a:p>
            <a:pPr marL="0" indent="0">
              <a:buNone/>
            </a:pPr>
            <a:r>
              <a:rPr lang="cs-CZ" sz="2400" dirty="0"/>
              <a:t>Opiáty</a:t>
            </a:r>
          </a:p>
          <a:p>
            <a:pPr marL="0" indent="0">
              <a:buNone/>
            </a:pPr>
            <a:r>
              <a:rPr lang="cs-CZ" sz="2400" dirty="0"/>
              <a:t>Součástí směrnice jsou postupy pro objednávání, ukládání a podávání léků </a:t>
            </a:r>
          </a:p>
          <a:p>
            <a:pPr marL="0" indent="0">
              <a:buNone/>
            </a:pPr>
            <a:r>
              <a:rPr lang="cs-CZ" sz="2400" dirty="0"/>
              <a:t>s vyšší mírou rizika</a:t>
            </a:r>
          </a:p>
          <a:p>
            <a:pPr marL="0" indent="0">
              <a:buNone/>
            </a:pPr>
            <a:r>
              <a:rPr lang="cs-CZ" sz="2400" dirty="0"/>
              <a:t>Léky s vyšší mírou rizika jsou </a:t>
            </a:r>
          </a:p>
          <a:p>
            <a:pPr marL="0" indent="0">
              <a:buNone/>
            </a:pPr>
            <a:r>
              <a:rPr lang="cs-CZ" sz="2400" dirty="0"/>
              <a:t>umístěny mimo běžnou lékárnu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006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0B557-BD2B-4835-90DF-C507C928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24" y="287294"/>
            <a:ext cx="6610388" cy="1042416"/>
          </a:xfrm>
        </p:spPr>
        <p:txBody>
          <a:bodyPr>
            <a:normAutofit/>
          </a:bodyPr>
          <a:lstStyle/>
          <a:p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LASA léky</a:t>
            </a:r>
          </a:p>
        </p:txBody>
      </p:sp>
      <p:pic>
        <p:nvPicPr>
          <p:cNvPr id="7" name="Picture 4" descr="medicine-dbl">
            <a:extLst>
              <a:ext uri="{FF2B5EF4-FFF2-40B4-BE49-F238E27FC236}">
                <a16:creationId xmlns:a16="http://schemas.microsoft.com/office/drawing/2014/main" id="{C59027F0-66D0-4D8A-8B8B-4C7F9D8E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8120" y="5120641"/>
            <a:ext cx="3124703" cy="16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ok-Alike">
            <a:extLst>
              <a:ext uri="{FF2B5EF4-FFF2-40B4-BE49-F238E27FC236}">
                <a16:creationId xmlns:a16="http://schemas.microsoft.com/office/drawing/2014/main" id="{7384B371-DD30-49E0-B8E7-CE4CFBC9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4380" y="85267"/>
            <a:ext cx="1987620" cy="17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ABDCE3D-1A48-4593-879D-1210C889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20641"/>
            <a:ext cx="2562846" cy="1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edicine-hexal">
            <a:extLst>
              <a:ext uri="{FF2B5EF4-FFF2-40B4-BE49-F238E27FC236}">
                <a16:creationId xmlns:a16="http://schemas.microsoft.com/office/drawing/2014/main" id="{0E767F37-FACA-4144-B2AC-E7E5DE10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308" y="5120641"/>
            <a:ext cx="3124703" cy="17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5CB10-1D40-407B-AF19-700D1527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125996"/>
            <a:ext cx="3360212" cy="4008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E9E367D-B98E-4374-8B3E-A9C778CD62B3}"/>
              </a:ext>
            </a:extLst>
          </p:cNvPr>
          <p:cNvSpPr txBox="1"/>
          <p:nvPr/>
        </p:nvSpPr>
        <p:spPr>
          <a:xfrm>
            <a:off x="411135" y="2125996"/>
            <a:ext cx="110850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ea typeface="Times New Roman" panose="02020603050405020304" pitchFamily="18" charset="0"/>
              </a:rPr>
              <a:t>Mezi léčiva, u kterých je</a:t>
            </a:r>
            <a:r>
              <a:rPr lang="cs-CZ" sz="2800" b="1" dirty="0">
                <a:effectLst/>
                <a:ea typeface="Times New Roman" panose="02020603050405020304" pitchFamily="18" charset="0"/>
              </a:rPr>
              <a:t> vyšší riziko záměny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, řadíme tzv. LASA léky (z anglického </a:t>
            </a:r>
            <a:r>
              <a:rPr lang="cs-CZ" sz="2800" dirty="0" err="1">
                <a:effectLst/>
                <a:ea typeface="Times New Roman" panose="02020603050405020304" pitchFamily="18" charset="0"/>
              </a:rPr>
              <a:t>look-alike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ea typeface="Times New Roman" panose="02020603050405020304" pitchFamily="18" charset="0"/>
              </a:rPr>
              <a:t>sound-alike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). </a:t>
            </a:r>
          </a:p>
          <a:p>
            <a:r>
              <a:rPr lang="cs-CZ" sz="2800" dirty="0">
                <a:effectLst/>
                <a:ea typeface="Times New Roman" panose="02020603050405020304" pitchFamily="18" charset="0"/>
              </a:rPr>
              <a:t>Jde o léky s vyšším pravděpodobností záměny z důvodu </a:t>
            </a:r>
            <a:r>
              <a:rPr lang="cs-CZ" sz="2800" b="1" dirty="0">
                <a:effectLst/>
                <a:ea typeface="Times New Roman" panose="02020603050405020304" pitchFamily="18" charset="0"/>
              </a:rPr>
              <a:t>podobnosti názvů nebo balení </a:t>
            </a:r>
            <a:r>
              <a:rPr lang="cs-CZ" sz="2800" i="1" dirty="0">
                <a:effectLst/>
                <a:ea typeface="Times New Roman" panose="02020603050405020304" pitchFamily="18" charset="0"/>
              </a:rPr>
              <a:t>(35,3 %)</a:t>
            </a:r>
            <a:r>
              <a:rPr lang="cs-CZ" sz="2800" b="1" dirty="0">
                <a:effectLst/>
                <a:ea typeface="Times New Roman" panose="02020603050405020304" pitchFamily="18" charset="0"/>
              </a:rPr>
              <a:t>.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cs-CZ" sz="2800" dirty="0">
                <a:effectLst/>
                <a:ea typeface="Times New Roman" panose="02020603050405020304" pitchFamily="18" charset="0"/>
              </a:rPr>
              <a:t>Riziko záměny zvyšuje i přítomnost stejného léčiva </a:t>
            </a:r>
            <a:r>
              <a:rPr lang="cs-CZ" sz="2800" b="1" dirty="0">
                <a:effectLst/>
                <a:ea typeface="Times New Roman" panose="02020603050405020304" pitchFamily="18" charset="0"/>
              </a:rPr>
              <a:t>o dvou koncentrací na oddělení</a:t>
            </a:r>
          </a:p>
          <a:p>
            <a:endParaRPr lang="cs-CZ" sz="2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757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FDABA12B-04D3-4BAF-A080-FD3B288AE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1" y="476250"/>
            <a:ext cx="10475650" cy="1006321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Prevence medikačních omylů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969AD5BF-101E-4FFE-9335-FCBC44088E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293" y="1482571"/>
            <a:ext cx="10892901" cy="4899179"/>
          </a:xfrm>
        </p:spPr>
        <p:txBody>
          <a:bodyPr>
            <a:normAutofit lnSpcReduction="10000"/>
          </a:bodyPr>
          <a:lstStyle/>
          <a:p>
            <a:r>
              <a:rPr lang="cs-CZ" altLang="cs-CZ" sz="2000" dirty="0"/>
              <a:t>Efektivní spravování nemocničního pozitivního listu léčiv, propojit elektronickou preskripci léčiv se IT systémem v ústavní lékárně </a:t>
            </a:r>
          </a:p>
          <a:p>
            <a:r>
              <a:rPr lang="cs-CZ" altLang="cs-CZ" sz="2000" dirty="0"/>
              <a:t>Uchovávání léčivých přípravků v originálních obalech a v uzamčených příručních lékárnách </a:t>
            </a:r>
          </a:p>
          <a:p>
            <a:r>
              <a:rPr lang="cs-CZ" altLang="cs-CZ" sz="2000" dirty="0"/>
              <a:t>Ukládání rizikových léčivých přípravků odděleně  </a:t>
            </a:r>
          </a:p>
          <a:p>
            <a:r>
              <a:rPr lang="cs-CZ" altLang="cs-CZ" sz="2000" dirty="0"/>
              <a:t>Podávání léků prostřednictvím mobilních lékáren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Zavádění nadbytečných smysluplných úkonů 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Provádění ústní ordinace lékařem pouze ve výjimečných a odůvodnitelných případech</a:t>
            </a:r>
          </a:p>
          <a:p>
            <a:pPr eaLnBrk="1" hangingPunct="1"/>
            <a:r>
              <a:rPr lang="cs-CZ" altLang="cs-CZ" sz="2000" dirty="0"/>
              <a:t>Standardizace telefonické komunikace při ordinaci léků a při hlášení laboratorních výsledků </a:t>
            </a:r>
          </a:p>
          <a:p>
            <a:r>
              <a:rPr lang="cs-CZ" altLang="cs-CZ" sz="2000" dirty="0"/>
              <a:t>Alespoň dva způsoby identifikace pacienta, přitom číslo pokoje nemůže být jako identifikátor nikdy použito 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Bránit se provozní slepotě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Uvědomit si, že  léčebné a ošetřovatelské činnosti jsou inherentně spjaty s rizikem pochybení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Zapojovat pacienty do jištění bezpečného podávání léků!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023CF94B-F050-4081-8743-5FBB6F64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Závěr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2136828E-53EF-427D-B7AC-736184F0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07" y="1483111"/>
            <a:ext cx="10372493" cy="464305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cs-CZ" sz="3200" dirty="0">
                <a:effectLst/>
                <a:ea typeface="Times New Roman" panose="02020603050405020304" pitchFamily="18" charset="0"/>
              </a:rPr>
              <a:t>Celkově expertní týmy stanovily </a:t>
            </a:r>
            <a:r>
              <a:rPr lang="cs-CZ" sz="3200" b="1" dirty="0">
                <a:effectLst/>
                <a:ea typeface="Times New Roman" panose="02020603050405020304" pitchFamily="18" charset="0"/>
              </a:rPr>
              <a:t>28 potenciálních pochybeních</a:t>
            </a:r>
            <a:r>
              <a:rPr lang="cs-CZ" sz="3200" dirty="0">
                <a:effectLst/>
                <a:ea typeface="Times New Roman" panose="02020603050405020304" pitchFamily="18" charset="0"/>
              </a:rPr>
              <a:t>, které lze rozdělit do tří tematicky podobných skupin.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3200" dirty="0">
                <a:effectLst/>
                <a:ea typeface="Times New Roman" panose="02020603050405020304" pitchFamily="18" charset="0"/>
              </a:rPr>
              <a:t>Jde o pochybení týkající se </a:t>
            </a:r>
            <a:r>
              <a:rPr lang="cs-CZ" sz="3200" b="1" dirty="0">
                <a:effectLst/>
                <a:ea typeface="Times New Roman" panose="02020603050405020304" pitchFamily="18" charset="0"/>
              </a:rPr>
              <a:t>chybné preskripce léčiva lékařem, chybné přípravy a chybného podání léčiva sestrou.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3200" dirty="0">
                <a:effectLst/>
                <a:ea typeface="Times New Roman" panose="02020603050405020304" pitchFamily="18" charset="0"/>
              </a:rPr>
              <a:t>Během léta </a:t>
            </a:r>
            <a:r>
              <a:rPr lang="cs-CZ" sz="32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proběhlo pozorování sester při přípravě a podání léků </a:t>
            </a:r>
            <a:r>
              <a:rPr lang="cs-CZ" sz="3200" dirty="0">
                <a:effectLst/>
                <a:ea typeface="Times New Roman" panose="02020603050405020304" pitchFamily="18" charset="0"/>
              </a:rPr>
              <a:t>pacientům a v současné době jsou výsledky vyhodnocovány. 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3200" dirty="0">
                <a:ea typeface="Times New Roman" panose="02020603050405020304" pitchFamily="18" charset="0"/>
              </a:rPr>
              <a:t>Věříme, že výsledky našeho výzkumu pomohou managementu nemocnic </a:t>
            </a:r>
            <a:r>
              <a:rPr lang="cs-CZ" sz="3200" b="1" dirty="0">
                <a:ea typeface="Times New Roman" panose="02020603050405020304" pitchFamily="18" charset="0"/>
              </a:rPr>
              <a:t>nastavit efektivní systém prevence medikačních pochybení.</a:t>
            </a:r>
            <a:endParaRPr lang="cs-CZ" sz="3200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sz="3200" b="1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b="1" dirty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b="1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76175FBD-85CF-4C0C-A6CC-1C1EED7F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041981"/>
            <a:ext cx="9144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bdélník 4">
            <a:extLst>
              <a:ext uri="{FF2B5EF4-FFF2-40B4-BE49-F238E27FC236}">
                <a16:creationId xmlns:a16="http://schemas.microsoft.com/office/drawing/2014/main" id="{6CE2D5A5-2760-4504-A4FB-01D05C2D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780" y="5443461"/>
            <a:ext cx="3938271" cy="1028700"/>
          </a:xfrm>
          <a:prstGeom prst="rect">
            <a:avLst/>
          </a:prstGeom>
          <a:noFill/>
          <a:ln>
            <a:noFill/>
          </a:ln>
        </p:spPr>
        <p:txBody>
          <a:bodyPr wrap="square" lIns="104306" tIns="52153" rIns="104306" bIns="521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latin typeface="+mn-lt"/>
              </a:rPr>
              <a:t>doc. Ing. Iva Brabcová, Ph.D.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latin typeface="+mn-lt"/>
              </a:rPr>
              <a:t>ZSF JU v Českých Budějovicích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rgbClr val="0033CC"/>
                </a:solidFill>
                <a:latin typeface="+mn-lt"/>
                <a:hlinkClick r:id="rId4"/>
              </a:rPr>
              <a:t>brabcova@zsf.jcu.cz</a:t>
            </a:r>
            <a:r>
              <a:rPr lang="cs-CZ" altLang="cs-CZ" sz="2000" b="1" dirty="0">
                <a:solidFill>
                  <a:srgbClr val="0033CC"/>
                </a:solidFill>
                <a:latin typeface="+mn-lt"/>
              </a:rPr>
              <a:t>, </a:t>
            </a:r>
            <a:r>
              <a:rPr lang="cs-CZ" altLang="cs-CZ" sz="2000" b="1" dirty="0">
                <a:solidFill>
                  <a:srgbClr val="0033CC"/>
                </a:solidFill>
              </a:rPr>
              <a:t>605 523 864</a:t>
            </a:r>
            <a:endParaRPr lang="cs-CZ" altLang="cs-CZ" sz="2700" dirty="0">
              <a:latin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03D930F-5F24-4DFD-9374-60A2AA1A1EBF}"/>
              </a:ext>
            </a:extLst>
          </p:cNvPr>
          <p:cNvSpPr/>
          <p:nvPr/>
        </p:nvSpPr>
        <p:spPr>
          <a:xfrm>
            <a:off x="6782687" y="333376"/>
            <a:ext cx="3933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en-US" alt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6CEFB8B-25FB-412B-9ECA-89BC008AFED7}"/>
              </a:ext>
            </a:extLst>
          </p:cNvPr>
          <p:cNvSpPr/>
          <p:nvPr/>
        </p:nvSpPr>
        <p:spPr>
          <a:xfrm>
            <a:off x="2412254" y="1852614"/>
            <a:ext cx="767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shledanou v Českých Budějovicích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382C0-C394-4719-800D-2E1FD8D4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00063"/>
            <a:ext cx="1014938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Err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Human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Building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 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Safer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Health</a:t>
            </a:r>
            <a:r>
              <a:rPr lang="sk-SK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System</a:t>
            </a:r>
            <a:endParaRPr lang="cs-CZ" sz="3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B1225AB-F714-433D-A7DE-AC34438A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1869743"/>
            <a:ext cx="7161711" cy="4256421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dirty="0">
                <a:cs typeface="Arial" pitchFamily="34" charset="0"/>
              </a:rPr>
              <a:t>dostala do popředí celosvětového zájmu otázku bezpečnosti pacientů</a:t>
            </a:r>
          </a:p>
          <a:p>
            <a:pPr>
              <a:buNone/>
              <a:defRPr/>
            </a:pPr>
            <a:endParaRPr lang="cs-CZ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dirty="0">
                <a:cs typeface="Arial" pitchFamily="34" charset="0"/>
              </a:rPr>
              <a:t>1999 – Institute </a:t>
            </a:r>
            <a:r>
              <a:rPr lang="cs-CZ" dirty="0" err="1">
                <a:cs typeface="Arial" pitchFamily="34" charset="0"/>
              </a:rPr>
              <a:t>of</a:t>
            </a:r>
            <a:r>
              <a:rPr lang="cs-CZ" dirty="0">
                <a:cs typeface="Arial" pitchFamily="34" charset="0"/>
              </a:rPr>
              <a:t> </a:t>
            </a:r>
            <a:r>
              <a:rPr lang="cs-CZ" dirty="0" err="1">
                <a:cs typeface="Arial" pitchFamily="34" charset="0"/>
              </a:rPr>
              <a:t>Medicine</a:t>
            </a:r>
            <a:endParaRPr lang="cs-CZ" dirty="0">
              <a:cs typeface="Arial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cs-CZ" b="1" dirty="0">
                <a:cs typeface="Arial" pitchFamily="34" charset="0"/>
              </a:rPr>
              <a:t>z této studie vyplynulo, že 3,5 % pacientů, u kterých došlo k úmrtí v průběhu hospitalizace, zemřeli z důvodu chyby zdravotníků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>
                <a:cs typeface="Arial" pitchFamily="34" charset="0"/>
              </a:rPr>
              <a:t>44 000 </a:t>
            </a:r>
            <a:r>
              <a:rPr lang="cs-CZ" b="1" dirty="0">
                <a:cs typeface="Arial" pitchFamily="34" charset="0"/>
              </a:rPr>
              <a:t>až 98 000 úmrtí</a:t>
            </a:r>
            <a:r>
              <a:rPr lang="cs-CZ" dirty="0">
                <a:cs typeface="Arial" pitchFamily="34" charset="0"/>
              </a:rPr>
              <a:t> pacientů v nemocnicích za rok následkem nedůslednosti prevence chyb ve zdravotnické praxi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>
                <a:cs typeface="Arial" pitchFamily="34" charset="0"/>
              </a:rPr>
              <a:t>vyšší než úmrtnost způsobená automobilovými nehodami (43 459), rakovinou prsů (42 297) a AIDS (16 516) v USA za rok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>
                <a:cs typeface="Arial" pitchFamily="34" charset="0"/>
              </a:rPr>
              <a:t>až polovina úmrtí byla zapříčiněna infekcemi získanými pobytem pacienta v nemocnici (NN)</a:t>
            </a:r>
          </a:p>
          <a:p>
            <a:pPr lvl="1">
              <a:buFont typeface="Arial" pitchFamily="34" charset="0"/>
              <a:buChar char="–"/>
              <a:defRPr/>
            </a:pPr>
            <a:endParaRPr lang="cs-CZ" dirty="0">
              <a:cs typeface="Arial" pitchFamily="34" charset="0"/>
            </a:endParaRPr>
          </a:p>
          <a:p>
            <a:pPr lvl="1">
              <a:buNone/>
              <a:defRPr/>
            </a:pPr>
            <a:endParaRPr lang="cs-CZ" dirty="0">
              <a:cs typeface="Arial" pitchFamily="34" charset="0"/>
            </a:endParaRPr>
          </a:p>
        </p:txBody>
      </p:sp>
      <p:pic>
        <p:nvPicPr>
          <p:cNvPr id="7172" name="Obrázek 4" descr="To Err is Human.jpg">
            <a:extLst>
              <a:ext uri="{FF2B5EF4-FFF2-40B4-BE49-F238E27FC236}">
                <a16:creationId xmlns:a16="http://schemas.microsoft.com/office/drawing/2014/main" id="{EE688646-37E3-486A-9F61-932599F0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869743"/>
            <a:ext cx="2438400" cy="41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Zástupný symbol pro číslo snímku 5">
            <a:extLst>
              <a:ext uri="{FF2B5EF4-FFF2-40B4-BE49-F238E27FC236}">
                <a16:creationId xmlns:a16="http://schemas.microsoft.com/office/drawing/2014/main" id="{CDD4F480-B0C7-4196-9F18-9B120F72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4A776D-07F3-49B4-A28B-A9DFF5DF4355}" type="slidenum">
              <a:rPr lang="cs-CZ" altLang="cs-CZ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3D741C-3BB4-4824-9589-8CCFD87A0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614" y="476250"/>
            <a:ext cx="8777785" cy="13525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Bezpečí pacientů </a:t>
            </a:r>
            <a:br>
              <a:rPr lang="cs-CZ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cs-CZ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Jde o problém globálních rozměrů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8ED76C2-8B0A-4266-BFF3-D678227EA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389" y="2349500"/>
            <a:ext cx="11027390" cy="3276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V. Británie				11 % hospitalizací</a:t>
            </a:r>
          </a:p>
          <a:p>
            <a:pPr marL="0" indent="0" eaLnBrk="1" hangingPunct="1"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Austrálie			          13 % hospitalizací</a:t>
            </a:r>
          </a:p>
          <a:p>
            <a:pPr marL="0" indent="0" eaLnBrk="1" hangingPunct="1"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Nový Zéland			10 %  hospitalizací</a:t>
            </a:r>
          </a:p>
          <a:p>
            <a:pPr marL="0" indent="0" eaLnBrk="1" hangingPunct="1"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Kanada 			          8 % hospitalizací</a:t>
            </a:r>
          </a:p>
          <a:p>
            <a:pPr marL="0" indent="0" eaLnBrk="1" hangingPunct="1"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Členské země EU		8 – 12 % hospitalizací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A821E4A-5A52-45B3-AAE8-DEA0FBB6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 descr="22594472">
            <a:extLst>
              <a:ext uri="{FF2B5EF4-FFF2-40B4-BE49-F238E27FC236}">
                <a16:creationId xmlns:a16="http://schemas.microsoft.com/office/drawing/2014/main" id="{4CAD8B7E-D4CD-49F2-9D3F-1BEAE0F4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40401"/>
          <a:stretch>
            <a:fillRect/>
          </a:stretch>
        </p:blipFill>
        <p:spPr bwMode="auto">
          <a:xfrm>
            <a:off x="9757843" y="280987"/>
            <a:ext cx="20986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45A292-3963-4E65-B88F-5C062E2D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6" y="549275"/>
            <a:ext cx="5430954" cy="8270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Představení projektu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19" name="Zástupný symbol pro obsah 4">
            <a:extLst>
              <a:ext uri="{FF2B5EF4-FFF2-40B4-BE49-F238E27FC236}">
                <a16:creationId xmlns:a16="http://schemas.microsoft.com/office/drawing/2014/main" id="{FD49B581-B28C-4634-B5D3-5EB22AC0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1984916"/>
            <a:ext cx="10147609" cy="43238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Bezpečnost podávání léků sestrou na vybraných lůžkových odděleních nemocnic  </a:t>
            </a:r>
            <a:r>
              <a:rPr lang="cs-CZ" sz="3200" i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reg</a:t>
            </a:r>
            <a:r>
              <a:rPr lang="cs-CZ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 č. NU20-09-00257.</a:t>
            </a:r>
            <a:endParaRPr lang="cs-CZ" sz="3200" i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cs-CZ" sz="3200" i="1" dirty="0">
                <a:solidFill>
                  <a:srgbClr val="FF0000"/>
                </a:solidFill>
              </a:rPr>
              <a:t>Předmětem výzkumu je </a:t>
            </a:r>
            <a:r>
              <a:rPr lang="cs-CZ" sz="32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identifikovat a vyhodnotit rizika v procesu podávání léčiv sestrou</a:t>
            </a:r>
            <a:endParaRPr lang="cs-CZ" sz="32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3200" dirty="0"/>
              <a:t>Výzkum je realizován ZSF JU v Českých Budějovicích a Farmaceutickou fakultou UK v Hradci Králové</a:t>
            </a:r>
          </a:p>
          <a:p>
            <a:pPr marL="0" indent="0">
              <a:buNone/>
              <a:defRPr/>
            </a:pPr>
            <a:r>
              <a:rPr lang="cs-CZ" sz="3200" dirty="0"/>
              <a:t>Doba trvání:</a:t>
            </a:r>
            <a:r>
              <a:rPr lang="cs-CZ" sz="3200" i="1" dirty="0"/>
              <a:t> </a:t>
            </a:r>
            <a:r>
              <a:rPr lang="cs-CZ" sz="3200" dirty="0"/>
              <a:t>2020-2023</a:t>
            </a:r>
          </a:p>
          <a:p>
            <a:pPr marL="0" indent="0">
              <a:buNone/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dirty="0"/>
              <a:t>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</p:txBody>
      </p:sp>
      <p:pic>
        <p:nvPicPr>
          <p:cNvPr id="9220" name="Obrázek 5">
            <a:extLst>
              <a:ext uri="{FF2B5EF4-FFF2-40B4-BE49-F238E27FC236}">
                <a16:creationId xmlns:a16="http://schemas.microsoft.com/office/drawing/2014/main" id="{973BA497-C03E-434A-88C5-2D362527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50839"/>
            <a:ext cx="3943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9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530B25-46D8-4FB5-9814-53928196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293689"/>
            <a:ext cx="8790298" cy="8270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Proč jsme si dané téma zvolili?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19" name="Zástupný symbol pro obsah 4">
            <a:extLst>
              <a:ext uri="{FF2B5EF4-FFF2-40B4-BE49-F238E27FC236}">
                <a16:creationId xmlns:a16="http://schemas.microsoft.com/office/drawing/2014/main" id="{8EE9BC9E-F978-4399-B0F3-C0399B29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7" y="1003611"/>
            <a:ext cx="9581338" cy="530511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r>
              <a:rPr lang="cs-CZ" dirty="0">
                <a:effectLst/>
                <a:ea typeface="Times New Roman" panose="02020603050405020304" pitchFamily="18" charset="0"/>
              </a:rPr>
              <a:t>Dle vědeckých studií je </a:t>
            </a:r>
            <a:r>
              <a:rPr lang="cs-CZ" b="1" dirty="0">
                <a:effectLst/>
                <a:ea typeface="Times New Roman" panose="02020603050405020304" pitchFamily="18" charset="0"/>
              </a:rPr>
              <a:t>7-10 % pacientů</a:t>
            </a:r>
            <a:r>
              <a:rPr lang="cs-CZ" dirty="0">
                <a:effectLst/>
                <a:ea typeface="Times New Roman" panose="02020603050405020304" pitchFamily="18" charset="0"/>
              </a:rPr>
              <a:t> poškozeno chybou zdravotnických pracovníků (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Kullberg</a:t>
            </a:r>
            <a:r>
              <a:rPr lang="cs-CZ" dirty="0">
                <a:effectLst/>
                <a:ea typeface="Times New Roman" panose="02020603050405020304" pitchFamily="18" charset="0"/>
              </a:rPr>
              <a:t> et al., 2013;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Byers</a:t>
            </a:r>
            <a:r>
              <a:rPr lang="cs-CZ" dirty="0"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White</a:t>
            </a:r>
            <a:r>
              <a:rPr lang="cs-CZ" dirty="0">
                <a:effectLst/>
                <a:ea typeface="Times New Roman" panose="02020603050405020304" pitchFamily="18" charset="0"/>
              </a:rPr>
              <a:t>, 2004).</a:t>
            </a:r>
          </a:p>
          <a:p>
            <a:pPr algn="just">
              <a:defRPr/>
            </a:pPr>
            <a:r>
              <a:rPr lang="cs-CZ" b="1" dirty="0">
                <a:effectLst/>
                <a:ea typeface="Times New Roman" panose="02020603050405020304" pitchFamily="18" charset="0"/>
              </a:rPr>
              <a:t>Medikační pochybení</a:t>
            </a:r>
            <a:r>
              <a:rPr lang="cs-CZ" dirty="0">
                <a:effectLst/>
                <a:ea typeface="Times New Roman" panose="02020603050405020304" pitchFamily="18" charset="0"/>
              </a:rPr>
              <a:t> jsou jedním z častých typů selhání při poskytování zdravotních služeb (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Feleke</a:t>
            </a:r>
            <a:r>
              <a:rPr lang="cs-CZ" dirty="0">
                <a:ea typeface="Times New Roman" panose="02020603050405020304" pitchFamily="18" charset="0"/>
              </a:rPr>
              <a:t> et al., 2015</a:t>
            </a:r>
            <a:r>
              <a:rPr lang="cs-CZ" dirty="0">
                <a:effectLst/>
                <a:ea typeface="Times New Roman" panose="02020603050405020304" pitchFamily="18" charset="0"/>
              </a:rPr>
              <a:t>). </a:t>
            </a:r>
          </a:p>
          <a:p>
            <a:pPr algn="just">
              <a:defRPr/>
            </a:pPr>
            <a:r>
              <a:rPr lang="cs-CZ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Medikační</a:t>
            </a:r>
            <a:r>
              <a:rPr lang="cs-CZ" b="1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pochybení (</a:t>
            </a:r>
            <a:r>
              <a:rPr lang="cs-CZ" b="1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  <a:r>
              <a:rPr lang="cs-CZ" b="1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cs-CZ" b="1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jsou chyby, ke kterým došlo nebo mohlo dojit v průběhu preskripce, přípravy či podání léčiva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cs-CZ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2017).</a:t>
            </a:r>
          </a:p>
          <a:p>
            <a:pPr algn="just">
              <a:defRPr/>
            </a:pPr>
            <a:r>
              <a:rPr lang="cs-CZ" i="1" dirty="0">
                <a:solidFill>
                  <a:srgbClr val="FF0000"/>
                </a:solidFill>
                <a:ea typeface="Times New Roman" panose="02020603050405020304" pitchFamily="18" charset="0"/>
              </a:rPr>
              <a:t>Cílem dílčí části studie bylo i</a:t>
            </a:r>
            <a:r>
              <a:rPr lang="cs-CZ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dentifikovat rizika v procesu podávání léčiv sestrou a navrhnout preventivní opatření minimalizující pravděpodobnost medikačních pochybení </a:t>
            </a:r>
            <a:endParaRPr lang="cs-CZ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sz="2400" b="1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1290C1-6FCF-427E-A836-C966375D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95403"/>
            <a:ext cx="3581399" cy="767574"/>
          </a:xfrm>
        </p:spPr>
        <p:txBody>
          <a:bodyPr anchor="t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Metodika</a:t>
            </a:r>
          </a:p>
        </p:txBody>
      </p:sp>
      <p:pic>
        <p:nvPicPr>
          <p:cNvPr id="5" name="Obrázek 4" descr="Obsah obrázku text, budova, exteriér, ulice&#10;&#10;Popis byl vytvořen automaticky">
            <a:extLst>
              <a:ext uri="{FF2B5EF4-FFF2-40B4-BE49-F238E27FC236}">
                <a16:creationId xmlns:a16="http://schemas.microsoft.com/office/drawing/2014/main" id="{9A0780E3-9470-44C3-89D3-6675E1646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8" r="27432" b="1"/>
          <a:stretch/>
        </p:blipFill>
        <p:spPr>
          <a:xfrm>
            <a:off x="9502665" y="1455973"/>
            <a:ext cx="1984937" cy="1211059"/>
          </a:xfrm>
          <a:prstGeom prst="rect">
            <a:avLst/>
          </a:prstGeom>
        </p:spPr>
      </p:pic>
      <p:pic>
        <p:nvPicPr>
          <p:cNvPr id="7" name="Picture 2" descr="Nemocnice Strakonice, a.s. - Úvod">
            <a:extLst>
              <a:ext uri="{FF2B5EF4-FFF2-40B4-BE49-F238E27FC236}">
                <a16:creationId xmlns:a16="http://schemas.microsoft.com/office/drawing/2014/main" id="{1228575B-792F-4EC6-B993-6DC55E4A7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5183"/>
          <a:stretch/>
        </p:blipFill>
        <p:spPr bwMode="auto">
          <a:xfrm>
            <a:off x="9467385" y="2958849"/>
            <a:ext cx="2073925" cy="13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4D06D-6FE0-4503-B702-EDA1839D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6" y="2354793"/>
            <a:ext cx="8776009" cy="3697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V průběhu roku 2020 byly provedeny skupinové rozhovory s manažery čtyř nemocnic Jihočeského kraje a zároveň bylo rozdáno 112 dotazníků směnným sestrám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Šlo o </a:t>
            </a:r>
            <a:r>
              <a:rPr lang="en-US" dirty="0" err="1"/>
              <a:t>Nemocnici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Budějovice</a:t>
            </a:r>
            <a:r>
              <a:rPr lang="cs-CZ" dirty="0"/>
              <a:t>, </a:t>
            </a:r>
            <a:r>
              <a:rPr lang="en-US" dirty="0" err="1"/>
              <a:t>Nemocnici</a:t>
            </a:r>
            <a:r>
              <a:rPr lang="en-US" dirty="0"/>
              <a:t> </a:t>
            </a:r>
            <a:r>
              <a:rPr lang="en-US" dirty="0" err="1"/>
              <a:t>Jindřichův</a:t>
            </a:r>
            <a:r>
              <a:rPr lang="en-US" dirty="0"/>
              <a:t> Hradec</a:t>
            </a:r>
            <a:r>
              <a:rPr lang="cs-CZ" dirty="0"/>
              <a:t>, </a:t>
            </a:r>
            <a:r>
              <a:rPr lang="en-US" dirty="0" err="1"/>
              <a:t>Nemocnici</a:t>
            </a:r>
            <a:r>
              <a:rPr lang="en-US" dirty="0"/>
              <a:t> </a:t>
            </a:r>
            <a:r>
              <a:rPr lang="en-US" dirty="0" err="1"/>
              <a:t>Strakonice</a:t>
            </a:r>
            <a:r>
              <a:rPr lang="cs-CZ" dirty="0"/>
              <a:t> a </a:t>
            </a:r>
            <a:r>
              <a:rPr lang="en-US" dirty="0" err="1"/>
              <a:t>Nemocnici</a:t>
            </a:r>
            <a:r>
              <a:rPr lang="en-US" dirty="0"/>
              <a:t> </a:t>
            </a:r>
            <a:r>
              <a:rPr lang="en-US" dirty="0" err="1"/>
              <a:t>Písek</a:t>
            </a:r>
            <a:endParaRPr lang="en-US" dirty="0"/>
          </a:p>
          <a:p>
            <a:pPr marL="0" indent="0">
              <a:buNone/>
            </a:pPr>
            <a:endParaRPr lang="cs-CZ" sz="2400" dirty="0">
              <a:solidFill>
                <a:schemeClr val="tx1">
                  <a:alpha val="5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0297B824-1621-472F-8D77-948FD41A4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3" b="4"/>
          <a:stretch/>
        </p:blipFill>
        <p:spPr bwMode="auto">
          <a:xfrm>
            <a:off x="9556373" y="4588112"/>
            <a:ext cx="1984937" cy="11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EF3C02D8-8161-446C-A957-D8D57FEA4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7056" b="-2"/>
          <a:stretch/>
        </p:blipFill>
        <p:spPr bwMode="auto">
          <a:xfrm>
            <a:off x="7117142" y="1175862"/>
            <a:ext cx="2008018" cy="11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4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7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1290C1-6FCF-427E-A836-C966375D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Metodika</a:t>
            </a:r>
          </a:p>
        </p:txBody>
      </p:sp>
      <p:sp>
        <p:nvSpPr>
          <p:cNvPr id="1053" name="Freeform: Shape 7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4D06D-6FE0-4503-B702-EDA1839D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/>
                <a:ea typeface="Times New Roman" panose="02020603050405020304" pitchFamily="18" charset="0"/>
              </a:rPr>
              <a:t>Skupinových rozhovorů se zúčastnilo celkem 22 odborníků rozdělených do čtyř expertních týmů. </a:t>
            </a:r>
          </a:p>
          <a:p>
            <a:r>
              <a:rPr lang="cs-CZ" dirty="0">
                <a:effectLst/>
                <a:ea typeface="Times New Roman" panose="02020603050405020304" pitchFamily="18" charset="0"/>
              </a:rPr>
              <a:t>Šlo o náměstkyně pro ošetřovatelskou péči, manažery kvality, vrchní a staniční sestry a lékaře</a:t>
            </a:r>
          </a:p>
          <a:p>
            <a:r>
              <a:rPr lang="cs-CZ" dirty="0"/>
              <a:t>Dotazníky byly rozdány směnným sestrám na interních a chirurgických odděleních a ONP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54" name="Oval 7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ýmy | Cristina Muntean">
            <a:extLst>
              <a:ext uri="{FF2B5EF4-FFF2-40B4-BE49-F238E27FC236}">
                <a16:creationId xmlns:a16="http://schemas.microsoft.com/office/drawing/2014/main" id="{5B35D334-CC32-40A2-A8CD-2E32F8A23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/>
          <a:stretch/>
        </p:blipFill>
        <p:spPr bwMode="auto">
          <a:xfrm>
            <a:off x="7911153" y="1176557"/>
            <a:ext cx="3733112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55" name="Freeform: Shape 7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56" name="Straight Connector 7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Freeform: Shape 8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8" name="Freeform: Shape 8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9" name="Freeform: Shape 8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0B557-BD2B-4835-90DF-C507C928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6" y="365125"/>
            <a:ext cx="10562064" cy="950719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Potenciální medikační pochybení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5CB10-1D40-407B-AF19-700D1527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6" y="1438507"/>
            <a:ext cx="10562063" cy="5054367"/>
          </a:xfrm>
        </p:spPr>
        <p:txBody>
          <a:bodyPr>
            <a:normAutofit/>
          </a:bodyPr>
          <a:lstStyle/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Lék nepodán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(3,6 %)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Lék podán jinému 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pacientovi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(2,7 %)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Nesprávný lék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(5,4 %)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Nesprávná síla,</a:t>
            </a: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formy, cesty podání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(4,2 %)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Nesprávný čas </a:t>
            </a:r>
            <a:r>
              <a:rPr lang="cs-CZ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podání léku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(8,5 %)</a:t>
            </a:r>
            <a:endParaRPr lang="cs-CZ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Generická záměna léčiva sestrou 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56,2 %</a:t>
            </a:r>
            <a:r>
              <a:rPr lang="cs-CZ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Využívání zastaralého systému podávání léčiv prostřednictvím </a:t>
            </a:r>
            <a:r>
              <a:rPr lang="cs-CZ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podnosového</a:t>
            </a:r>
            <a:r>
              <a:rPr lang="cs-CZ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systému </a:t>
            </a:r>
            <a:r>
              <a:rPr lang="cs-CZ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(8,9 %)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Ponechání pojízdné lékárny bez dozoru  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Neprovedení hygieny rukou sestrou před výkonem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Chybějící/neúplný záznam o podání léčiva do zdravotnické dokumentace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450215" algn="l"/>
              </a:tabLst>
            </a:pP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44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0B557-BD2B-4835-90DF-C507C928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Příčiny potenciálních medikačních pochybení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5CB10-1D40-407B-AF19-700D1527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>
            <a:normAutofit/>
          </a:bodyPr>
          <a:lstStyle/>
          <a:p>
            <a:pPr marL="342900" lvl="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Nedostatečný počet zdravotnických pracovníků 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(6,1 %)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Vyrušení nebo nepozornost zdravotnických pracovníků 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(</a:t>
            </a:r>
            <a:r>
              <a:rPr lang="cs-CZ" sz="24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17,1 %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)</a:t>
            </a:r>
            <a:endParaRPr lang="cs-CZ" sz="2400" b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</a:rPr>
              <a:t>Nezavedení elektronické preskripce léčiv 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(</a:t>
            </a:r>
            <a:r>
              <a:rPr lang="cs-CZ" sz="24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16,1 %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34290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</a:rPr>
              <a:t>Ruční nečitelná preskripce léků 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(</a:t>
            </a:r>
            <a:r>
              <a:rPr lang="cs-CZ" sz="24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8,9 %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Nedostatečná týmová spolupráce (špatná komunikace) </a:t>
            </a:r>
            <a:r>
              <a:rPr lang="cs-CZ" sz="2400" i="1" dirty="0">
                <a:effectLst/>
                <a:ea typeface="Times New Roman" panose="02020603050405020304" pitchFamily="18" charset="0"/>
              </a:rPr>
              <a:t>6,2 %</a:t>
            </a:r>
          </a:p>
          <a:p>
            <a:pPr marL="34290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</a:rPr>
              <a:t>Nedodržení nebo neznalost doporučených postupů (</a:t>
            </a:r>
            <a:r>
              <a:rPr lang="cs-CZ" sz="24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0 %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34290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b="1" dirty="0">
                <a:effectLst/>
                <a:ea typeface="Times New Roman" panose="02020603050405020304" pitchFamily="18" charset="0"/>
              </a:rPr>
              <a:t>Nedostatečné zapracování nových pracovníků</a:t>
            </a:r>
          </a:p>
          <a:p>
            <a:pPr marL="342900" indent="-342900" algn="just" hangingPunct="0"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400" dirty="0">
                <a:effectLst/>
                <a:ea typeface="Times New Roman" panose="02020603050405020304" pitchFamily="18" charset="0"/>
              </a:rPr>
              <a:t>Nedostatečně nastavený systém vzdělávání zdravotnických pracovníků</a:t>
            </a:r>
            <a:endParaRPr lang="cs-CZ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9. Nedostatečný interní kontrolní systém dodržování správných postupů péče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7979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1198</Words>
  <Application>Microsoft Office PowerPoint</Application>
  <PresentationFormat>Širokoúhlá obrazovka</PresentationFormat>
  <Paragraphs>136</Paragraphs>
  <Slides>15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Zásady bezpečné přípravy a podávání léků v nemocničním prostředí</vt:lpstr>
      <vt:lpstr>To Err Is Human: Building a Safer Health System</vt:lpstr>
      <vt:lpstr>Bezpečí pacientů  Jde o problém globálních rozměrů</vt:lpstr>
      <vt:lpstr>Představení projektu</vt:lpstr>
      <vt:lpstr>Proč jsme si dané téma zvolili? </vt:lpstr>
      <vt:lpstr>Metodika</vt:lpstr>
      <vt:lpstr>Metodika</vt:lpstr>
      <vt:lpstr>Potenciální medikační pochybení</vt:lpstr>
      <vt:lpstr>Příčiny potenciálních medikačních pochybení</vt:lpstr>
      <vt:lpstr>Bezpečná identifikace pacientů</vt:lpstr>
      <vt:lpstr>Riziková léčiva</vt:lpstr>
      <vt:lpstr>LASA léky</vt:lpstr>
      <vt:lpstr>Prevence medikačních omylů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podpory neformálních (rodinných) pečovatelů</dc:title>
  <dc:creator>Brabcová Iva doc. Ing. Ph.D.</dc:creator>
  <cp:lastModifiedBy>Brabcová Iva doc. Ing. Ph.D.</cp:lastModifiedBy>
  <cp:revision>68</cp:revision>
  <dcterms:created xsi:type="dcterms:W3CDTF">2020-12-08T19:24:28Z</dcterms:created>
  <dcterms:modified xsi:type="dcterms:W3CDTF">2021-10-12T19:38:42Z</dcterms:modified>
</cp:coreProperties>
</file>