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3" r:id="rId3"/>
    <p:sldId id="319" r:id="rId4"/>
    <p:sldId id="305" r:id="rId5"/>
    <p:sldId id="324" r:id="rId6"/>
    <p:sldId id="323" r:id="rId7"/>
    <p:sldId id="320" r:id="rId8"/>
    <p:sldId id="321" r:id="rId9"/>
    <p:sldId id="322" r:id="rId10"/>
    <p:sldId id="306" r:id="rId11"/>
    <p:sldId id="258" r:id="rId12"/>
    <p:sldId id="327" r:id="rId13"/>
    <p:sldId id="326" r:id="rId14"/>
    <p:sldId id="311" r:id="rId15"/>
    <p:sldId id="317" r:id="rId16"/>
    <p:sldId id="330" r:id="rId17"/>
    <p:sldId id="309" r:id="rId18"/>
    <p:sldId id="329" r:id="rId19"/>
    <p:sldId id="328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15" autoAdjust="0"/>
  </p:normalViewPr>
  <p:slideViewPr>
    <p:cSldViewPr>
      <p:cViewPr varScale="1">
        <p:scale>
          <a:sx n="69" d="100"/>
          <a:sy n="69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4E4B9-E146-4398-8635-6A609A20972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37FD498-106A-4C10-8D3D-AB0DA1F870AE}">
      <dgm:prSet phldrT="[Text]"/>
      <dgm:spPr/>
      <dgm:t>
        <a:bodyPr/>
        <a:lstStyle/>
        <a:p>
          <a:r>
            <a:rPr lang="cs-CZ" dirty="0"/>
            <a:t>Pracovní kvalifikace </a:t>
          </a:r>
        </a:p>
      </dgm:t>
    </dgm:pt>
    <dgm:pt modelId="{F652078A-7908-4AB3-9076-9B9267DA2A9F}" type="parTrans" cxnId="{E7024594-CD9D-4248-984B-53D5C4F01754}">
      <dgm:prSet/>
      <dgm:spPr/>
      <dgm:t>
        <a:bodyPr/>
        <a:lstStyle/>
        <a:p>
          <a:endParaRPr lang="cs-CZ"/>
        </a:p>
      </dgm:t>
    </dgm:pt>
    <dgm:pt modelId="{AA357195-AA23-426A-895F-3345BDB454F2}" type="sibTrans" cxnId="{E7024594-CD9D-4248-984B-53D5C4F01754}">
      <dgm:prSet/>
      <dgm:spPr/>
      <dgm:t>
        <a:bodyPr/>
        <a:lstStyle/>
        <a:p>
          <a:endParaRPr lang="cs-CZ"/>
        </a:p>
      </dgm:t>
    </dgm:pt>
    <dgm:pt modelId="{20F73141-860E-4FCF-AB2E-D9DA0D6C74F1}">
      <dgm:prSet phldrT="[Text]"/>
      <dgm:spPr/>
      <dgm:t>
        <a:bodyPr/>
        <a:lstStyle/>
        <a:p>
          <a:r>
            <a:rPr lang="cs-CZ" dirty="0"/>
            <a:t>Pracovní rehabilitace</a:t>
          </a:r>
        </a:p>
      </dgm:t>
    </dgm:pt>
    <dgm:pt modelId="{3A74163D-9199-45AC-8441-8190DCFED50C}" type="parTrans" cxnId="{B84D8653-4B8A-4546-B0B2-59A4F676BD68}">
      <dgm:prSet/>
      <dgm:spPr/>
      <dgm:t>
        <a:bodyPr/>
        <a:lstStyle/>
        <a:p>
          <a:endParaRPr lang="cs-CZ"/>
        </a:p>
      </dgm:t>
    </dgm:pt>
    <dgm:pt modelId="{49395509-6264-41DC-AF78-6000999F3EE4}" type="sibTrans" cxnId="{B84D8653-4B8A-4546-B0B2-59A4F676BD68}">
      <dgm:prSet/>
      <dgm:spPr/>
      <dgm:t>
        <a:bodyPr/>
        <a:lstStyle/>
        <a:p>
          <a:endParaRPr lang="cs-CZ"/>
        </a:p>
      </dgm:t>
    </dgm:pt>
    <dgm:pt modelId="{C3639AE1-1EE9-46B6-A48E-6C935B7103FE}">
      <dgm:prSet phldrT="[Text]"/>
      <dgm:spPr/>
      <dgm:t>
        <a:bodyPr/>
        <a:lstStyle/>
        <a:p>
          <a:r>
            <a:rPr lang="cs-CZ" dirty="0"/>
            <a:t>Pracovní příprava</a:t>
          </a:r>
        </a:p>
      </dgm:t>
    </dgm:pt>
    <dgm:pt modelId="{05695D39-8F17-47CA-9083-71BF43DD6B71}" type="parTrans" cxnId="{A177405A-4965-4D24-A8AD-C352067C97CC}">
      <dgm:prSet/>
      <dgm:spPr/>
      <dgm:t>
        <a:bodyPr/>
        <a:lstStyle/>
        <a:p>
          <a:endParaRPr lang="cs-CZ"/>
        </a:p>
      </dgm:t>
    </dgm:pt>
    <dgm:pt modelId="{A38FAF57-5C1D-44B3-B8DA-16A75BC30210}" type="sibTrans" cxnId="{A177405A-4965-4D24-A8AD-C352067C97CC}">
      <dgm:prSet/>
      <dgm:spPr/>
      <dgm:t>
        <a:bodyPr/>
        <a:lstStyle/>
        <a:p>
          <a:endParaRPr lang="cs-CZ"/>
        </a:p>
      </dgm:t>
    </dgm:pt>
    <dgm:pt modelId="{2EB6263D-F9DB-4E45-8354-E047DFDCFE19}" type="pres">
      <dgm:prSet presAssocID="{CB04E4B9-E146-4398-8635-6A609A209723}" presName="compositeShape" presStyleCnt="0">
        <dgm:presLayoutVars>
          <dgm:chMax val="7"/>
          <dgm:dir/>
          <dgm:resizeHandles val="exact"/>
        </dgm:presLayoutVars>
      </dgm:prSet>
      <dgm:spPr/>
    </dgm:pt>
    <dgm:pt modelId="{6EB6D960-5027-40CB-BC81-7A3A736185C9}" type="pres">
      <dgm:prSet presAssocID="{CB04E4B9-E146-4398-8635-6A609A209723}" presName="wedge1" presStyleLbl="node1" presStyleIdx="0" presStyleCnt="3"/>
      <dgm:spPr/>
      <dgm:t>
        <a:bodyPr/>
        <a:lstStyle/>
        <a:p>
          <a:endParaRPr lang="cs-CZ"/>
        </a:p>
      </dgm:t>
    </dgm:pt>
    <dgm:pt modelId="{2B51D75F-615D-4159-B72C-A6E2C245E8C1}" type="pres">
      <dgm:prSet presAssocID="{CB04E4B9-E146-4398-8635-6A609A209723}" presName="dummy1a" presStyleCnt="0"/>
      <dgm:spPr/>
    </dgm:pt>
    <dgm:pt modelId="{83C7EF78-4E35-4BA0-8F34-ADBF37F85D7C}" type="pres">
      <dgm:prSet presAssocID="{CB04E4B9-E146-4398-8635-6A609A209723}" presName="dummy1b" presStyleCnt="0"/>
      <dgm:spPr/>
    </dgm:pt>
    <dgm:pt modelId="{E836A4AE-E146-4D29-B617-22295E362326}" type="pres">
      <dgm:prSet presAssocID="{CB04E4B9-E146-4398-8635-6A609A20972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F6C4AB-C70A-49BF-9BE4-A5E8F52699B1}" type="pres">
      <dgm:prSet presAssocID="{CB04E4B9-E146-4398-8635-6A609A209723}" presName="wedge2" presStyleLbl="node1" presStyleIdx="1" presStyleCnt="3"/>
      <dgm:spPr/>
      <dgm:t>
        <a:bodyPr/>
        <a:lstStyle/>
        <a:p>
          <a:endParaRPr lang="cs-CZ"/>
        </a:p>
      </dgm:t>
    </dgm:pt>
    <dgm:pt modelId="{482F9888-3686-4989-91F5-08326D552BB8}" type="pres">
      <dgm:prSet presAssocID="{CB04E4B9-E146-4398-8635-6A609A209723}" presName="dummy2a" presStyleCnt="0"/>
      <dgm:spPr/>
    </dgm:pt>
    <dgm:pt modelId="{1C0AE291-727D-4950-B155-74D73B0B4584}" type="pres">
      <dgm:prSet presAssocID="{CB04E4B9-E146-4398-8635-6A609A209723}" presName="dummy2b" presStyleCnt="0"/>
      <dgm:spPr/>
    </dgm:pt>
    <dgm:pt modelId="{F079A62F-F455-4303-BA3F-65138C87D7F1}" type="pres">
      <dgm:prSet presAssocID="{CB04E4B9-E146-4398-8635-6A609A20972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2CA79E-E965-4D5D-AD82-FC4672C98FA4}" type="pres">
      <dgm:prSet presAssocID="{CB04E4B9-E146-4398-8635-6A609A209723}" presName="wedge3" presStyleLbl="node1" presStyleIdx="2" presStyleCnt="3"/>
      <dgm:spPr/>
      <dgm:t>
        <a:bodyPr/>
        <a:lstStyle/>
        <a:p>
          <a:endParaRPr lang="cs-CZ"/>
        </a:p>
      </dgm:t>
    </dgm:pt>
    <dgm:pt modelId="{30AE8531-9F55-46A6-8463-A0B4E68191A6}" type="pres">
      <dgm:prSet presAssocID="{CB04E4B9-E146-4398-8635-6A609A209723}" presName="dummy3a" presStyleCnt="0"/>
      <dgm:spPr/>
    </dgm:pt>
    <dgm:pt modelId="{ADDDC78C-D976-4DAF-A5C7-E36854F52E0A}" type="pres">
      <dgm:prSet presAssocID="{CB04E4B9-E146-4398-8635-6A609A209723}" presName="dummy3b" presStyleCnt="0"/>
      <dgm:spPr/>
    </dgm:pt>
    <dgm:pt modelId="{A1B837E2-3901-48BE-9762-BD1813DCB1D7}" type="pres">
      <dgm:prSet presAssocID="{CB04E4B9-E146-4398-8635-6A609A20972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883A4E-F55E-4FC5-9879-ECB7A4A5A0AA}" type="pres">
      <dgm:prSet presAssocID="{AA357195-AA23-426A-895F-3345BDB454F2}" presName="arrowWedge1" presStyleLbl="fgSibTrans2D1" presStyleIdx="0" presStyleCnt="3"/>
      <dgm:spPr/>
    </dgm:pt>
    <dgm:pt modelId="{7BC74CB9-BA69-45BF-A638-CF700B9F0EDF}" type="pres">
      <dgm:prSet presAssocID="{49395509-6264-41DC-AF78-6000999F3EE4}" presName="arrowWedge2" presStyleLbl="fgSibTrans2D1" presStyleIdx="1" presStyleCnt="3"/>
      <dgm:spPr/>
    </dgm:pt>
    <dgm:pt modelId="{B9CE2D6E-46E0-4755-837A-EBDCF7B78179}" type="pres">
      <dgm:prSet presAssocID="{A38FAF57-5C1D-44B3-B8DA-16A75BC30210}" presName="arrowWedge3" presStyleLbl="fgSibTrans2D1" presStyleIdx="2" presStyleCnt="3"/>
      <dgm:spPr/>
    </dgm:pt>
  </dgm:ptLst>
  <dgm:cxnLst>
    <dgm:cxn modelId="{62ED80B4-E77A-4706-9A36-088C58CB7253}" type="presOf" srcId="{937FD498-106A-4C10-8D3D-AB0DA1F870AE}" destId="{6EB6D960-5027-40CB-BC81-7A3A736185C9}" srcOrd="0" destOrd="0" presId="urn:microsoft.com/office/officeart/2005/8/layout/cycle8"/>
    <dgm:cxn modelId="{532D8F84-BE2C-430A-B655-BC715AA930F6}" type="presOf" srcId="{20F73141-860E-4FCF-AB2E-D9DA0D6C74F1}" destId="{29F6C4AB-C70A-49BF-9BE4-A5E8F52699B1}" srcOrd="0" destOrd="0" presId="urn:microsoft.com/office/officeart/2005/8/layout/cycle8"/>
    <dgm:cxn modelId="{A177405A-4965-4D24-A8AD-C352067C97CC}" srcId="{CB04E4B9-E146-4398-8635-6A609A209723}" destId="{C3639AE1-1EE9-46B6-A48E-6C935B7103FE}" srcOrd="2" destOrd="0" parTransId="{05695D39-8F17-47CA-9083-71BF43DD6B71}" sibTransId="{A38FAF57-5C1D-44B3-B8DA-16A75BC30210}"/>
    <dgm:cxn modelId="{E7024594-CD9D-4248-984B-53D5C4F01754}" srcId="{CB04E4B9-E146-4398-8635-6A609A209723}" destId="{937FD498-106A-4C10-8D3D-AB0DA1F870AE}" srcOrd="0" destOrd="0" parTransId="{F652078A-7908-4AB3-9076-9B9267DA2A9F}" sibTransId="{AA357195-AA23-426A-895F-3345BDB454F2}"/>
    <dgm:cxn modelId="{82B40156-4377-4503-84ED-1BB1B50CCE2C}" type="presOf" srcId="{937FD498-106A-4C10-8D3D-AB0DA1F870AE}" destId="{E836A4AE-E146-4D29-B617-22295E362326}" srcOrd="1" destOrd="0" presId="urn:microsoft.com/office/officeart/2005/8/layout/cycle8"/>
    <dgm:cxn modelId="{B84D8653-4B8A-4546-B0B2-59A4F676BD68}" srcId="{CB04E4B9-E146-4398-8635-6A609A209723}" destId="{20F73141-860E-4FCF-AB2E-D9DA0D6C74F1}" srcOrd="1" destOrd="0" parTransId="{3A74163D-9199-45AC-8441-8190DCFED50C}" sibTransId="{49395509-6264-41DC-AF78-6000999F3EE4}"/>
    <dgm:cxn modelId="{25DF2E29-89E2-45BB-86A4-5995B86FE4DA}" type="presOf" srcId="{20F73141-860E-4FCF-AB2E-D9DA0D6C74F1}" destId="{F079A62F-F455-4303-BA3F-65138C87D7F1}" srcOrd="1" destOrd="0" presId="urn:microsoft.com/office/officeart/2005/8/layout/cycle8"/>
    <dgm:cxn modelId="{A33B2E73-8AEB-4841-BED2-90B9CF8FCBF4}" type="presOf" srcId="{CB04E4B9-E146-4398-8635-6A609A209723}" destId="{2EB6263D-F9DB-4E45-8354-E047DFDCFE19}" srcOrd="0" destOrd="0" presId="urn:microsoft.com/office/officeart/2005/8/layout/cycle8"/>
    <dgm:cxn modelId="{31EC3B4B-1674-4747-876A-F82447F53BAB}" type="presOf" srcId="{C3639AE1-1EE9-46B6-A48E-6C935B7103FE}" destId="{A1B837E2-3901-48BE-9762-BD1813DCB1D7}" srcOrd="1" destOrd="0" presId="urn:microsoft.com/office/officeart/2005/8/layout/cycle8"/>
    <dgm:cxn modelId="{4276EE8F-2CBE-4C93-83ED-D15437C2084C}" type="presOf" srcId="{C3639AE1-1EE9-46B6-A48E-6C935B7103FE}" destId="{DF2CA79E-E965-4D5D-AD82-FC4672C98FA4}" srcOrd="0" destOrd="0" presId="urn:microsoft.com/office/officeart/2005/8/layout/cycle8"/>
    <dgm:cxn modelId="{FE8B4740-0AE2-4EBE-A612-4E2CCB16DECF}" type="presParOf" srcId="{2EB6263D-F9DB-4E45-8354-E047DFDCFE19}" destId="{6EB6D960-5027-40CB-BC81-7A3A736185C9}" srcOrd="0" destOrd="0" presId="urn:microsoft.com/office/officeart/2005/8/layout/cycle8"/>
    <dgm:cxn modelId="{43D06D55-18CB-400A-AB8D-4C62B1A70932}" type="presParOf" srcId="{2EB6263D-F9DB-4E45-8354-E047DFDCFE19}" destId="{2B51D75F-615D-4159-B72C-A6E2C245E8C1}" srcOrd="1" destOrd="0" presId="urn:microsoft.com/office/officeart/2005/8/layout/cycle8"/>
    <dgm:cxn modelId="{ABCD7F7B-EADA-402B-8200-57B408E77497}" type="presParOf" srcId="{2EB6263D-F9DB-4E45-8354-E047DFDCFE19}" destId="{83C7EF78-4E35-4BA0-8F34-ADBF37F85D7C}" srcOrd="2" destOrd="0" presId="urn:microsoft.com/office/officeart/2005/8/layout/cycle8"/>
    <dgm:cxn modelId="{5DCAF12D-BE82-4380-8859-FB0FDB560FA2}" type="presParOf" srcId="{2EB6263D-F9DB-4E45-8354-E047DFDCFE19}" destId="{E836A4AE-E146-4D29-B617-22295E362326}" srcOrd="3" destOrd="0" presId="urn:microsoft.com/office/officeart/2005/8/layout/cycle8"/>
    <dgm:cxn modelId="{5EDB7C87-B985-4371-BCFC-4C2B9666C222}" type="presParOf" srcId="{2EB6263D-F9DB-4E45-8354-E047DFDCFE19}" destId="{29F6C4AB-C70A-49BF-9BE4-A5E8F52699B1}" srcOrd="4" destOrd="0" presId="urn:microsoft.com/office/officeart/2005/8/layout/cycle8"/>
    <dgm:cxn modelId="{A2AA9817-DF25-42E8-BE91-A9D806007808}" type="presParOf" srcId="{2EB6263D-F9DB-4E45-8354-E047DFDCFE19}" destId="{482F9888-3686-4989-91F5-08326D552BB8}" srcOrd="5" destOrd="0" presId="urn:microsoft.com/office/officeart/2005/8/layout/cycle8"/>
    <dgm:cxn modelId="{EAA223B8-0C5A-40FD-8E19-91195F67FF83}" type="presParOf" srcId="{2EB6263D-F9DB-4E45-8354-E047DFDCFE19}" destId="{1C0AE291-727D-4950-B155-74D73B0B4584}" srcOrd="6" destOrd="0" presId="urn:microsoft.com/office/officeart/2005/8/layout/cycle8"/>
    <dgm:cxn modelId="{263EB45E-0B4A-43DD-927E-D9D0282FC623}" type="presParOf" srcId="{2EB6263D-F9DB-4E45-8354-E047DFDCFE19}" destId="{F079A62F-F455-4303-BA3F-65138C87D7F1}" srcOrd="7" destOrd="0" presId="urn:microsoft.com/office/officeart/2005/8/layout/cycle8"/>
    <dgm:cxn modelId="{C2B47FCC-80DE-4AD3-BDED-F0F8FB1F1CBB}" type="presParOf" srcId="{2EB6263D-F9DB-4E45-8354-E047DFDCFE19}" destId="{DF2CA79E-E965-4D5D-AD82-FC4672C98FA4}" srcOrd="8" destOrd="0" presId="urn:microsoft.com/office/officeart/2005/8/layout/cycle8"/>
    <dgm:cxn modelId="{73E8D807-1B38-4C9D-8C53-59852FA47A07}" type="presParOf" srcId="{2EB6263D-F9DB-4E45-8354-E047DFDCFE19}" destId="{30AE8531-9F55-46A6-8463-A0B4E68191A6}" srcOrd="9" destOrd="0" presId="urn:microsoft.com/office/officeart/2005/8/layout/cycle8"/>
    <dgm:cxn modelId="{122ACB91-70DA-48DA-A95F-A31A50A970C0}" type="presParOf" srcId="{2EB6263D-F9DB-4E45-8354-E047DFDCFE19}" destId="{ADDDC78C-D976-4DAF-A5C7-E36854F52E0A}" srcOrd="10" destOrd="0" presId="urn:microsoft.com/office/officeart/2005/8/layout/cycle8"/>
    <dgm:cxn modelId="{B59AA78E-E048-43B9-9D4A-459B7CB15320}" type="presParOf" srcId="{2EB6263D-F9DB-4E45-8354-E047DFDCFE19}" destId="{A1B837E2-3901-48BE-9762-BD1813DCB1D7}" srcOrd="11" destOrd="0" presId="urn:microsoft.com/office/officeart/2005/8/layout/cycle8"/>
    <dgm:cxn modelId="{6282F31C-88B1-4602-8497-A4A17FCA6C3E}" type="presParOf" srcId="{2EB6263D-F9DB-4E45-8354-E047DFDCFE19}" destId="{B9883A4E-F55E-4FC5-9879-ECB7A4A5A0AA}" srcOrd="12" destOrd="0" presId="urn:microsoft.com/office/officeart/2005/8/layout/cycle8"/>
    <dgm:cxn modelId="{B92B1BB0-3ED8-4B38-94D6-3B42DFBFA4FB}" type="presParOf" srcId="{2EB6263D-F9DB-4E45-8354-E047DFDCFE19}" destId="{7BC74CB9-BA69-45BF-A638-CF700B9F0EDF}" srcOrd="13" destOrd="0" presId="urn:microsoft.com/office/officeart/2005/8/layout/cycle8"/>
    <dgm:cxn modelId="{3C181355-8021-4894-8467-0D787B198C06}" type="presParOf" srcId="{2EB6263D-F9DB-4E45-8354-E047DFDCFE19}" destId="{B9CE2D6E-46E0-4755-837A-EBDCF7B7817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6D960-5027-40CB-BC81-7A3A736185C9}">
      <dsp:nvSpPr>
        <dsp:cNvPr id="0" name=""/>
        <dsp:cNvSpPr/>
      </dsp:nvSpPr>
      <dsp:spPr>
        <a:xfrm>
          <a:off x="2292195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Pracovní kvalifikace </a:t>
          </a:r>
        </a:p>
      </dsp:txBody>
      <dsp:txXfrm>
        <a:off x="4295838" y="1099808"/>
        <a:ext cx="1357788" cy="1131490"/>
      </dsp:txXfrm>
    </dsp:sp>
    <dsp:sp modelId="{29F6C4AB-C70A-49BF-9BE4-A5E8F52699B1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Pracovní rehabilitace</a:t>
          </a:r>
        </a:p>
      </dsp:txBody>
      <dsp:txXfrm>
        <a:off x="3119088" y="2896615"/>
        <a:ext cx="2036682" cy="995711"/>
      </dsp:txXfrm>
    </dsp:sp>
    <dsp:sp modelId="{DF2CA79E-E965-4D5D-AD82-FC4672C98FA4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Pracovní příprava</a:t>
          </a:r>
        </a:p>
      </dsp:txBody>
      <dsp:txXfrm>
        <a:off x="2575972" y="1099808"/>
        <a:ext cx="1357788" cy="1131490"/>
      </dsp:txXfrm>
    </dsp:sp>
    <dsp:sp modelId="{B9883A4E-F55E-4FC5-9879-ECB7A4A5A0AA}">
      <dsp:nvSpPr>
        <dsp:cNvPr id="0" name=""/>
        <dsp:cNvSpPr/>
      </dsp:nvSpPr>
      <dsp:spPr>
        <a:xfrm>
          <a:off x="2057158" y="58837"/>
          <a:ext cx="4272508" cy="42725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74CB9-BA69-45BF-A638-CF700B9F0EDF}">
      <dsp:nvSpPr>
        <dsp:cNvPr id="0" name=""/>
        <dsp:cNvSpPr/>
      </dsp:nvSpPr>
      <dsp:spPr>
        <a:xfrm>
          <a:off x="1978545" y="194375"/>
          <a:ext cx="4272508" cy="42725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E2D6E-46E0-4755-837A-EBDCF7B78179}">
      <dsp:nvSpPr>
        <dsp:cNvPr id="0" name=""/>
        <dsp:cNvSpPr/>
      </dsp:nvSpPr>
      <dsp:spPr>
        <a:xfrm>
          <a:off x="1899932" y="58837"/>
          <a:ext cx="4272508" cy="42725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70D64-ADF2-44CA-8B04-8F447876D1B2}" type="datetimeFigureOut">
              <a:rPr lang="cs-CZ" smtClean="0"/>
              <a:pPr/>
              <a:t>15.10.2019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F0B71-767D-42DC-BD98-D0D2B8F5CB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47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4607-AD1F-42E5-AE2A-F57188C0872B}" type="datetimeFigureOut">
              <a:rPr lang="cs-CZ" smtClean="0"/>
              <a:pPr/>
              <a:t>15.10.2019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DCA8-BE22-47E5-AB76-6E2087C89E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0975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5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CE9CF6-DD2A-4158-BE6C-AF6D4FB21794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9BBC-3C4C-4B15-8403-F3BB68763AB1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38FA-8E3F-47AE-9466-89FC66F10C64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2F04-495F-4F49-BBE8-5621BDC9D0D5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F712-554C-499F-920A-7019821CDA2F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6E8D-A2C7-4031-8F21-66FA3AD5AF4C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993D-B72A-4F83-9366-294D5A120EAA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C0A0-8DB4-4598-BDE0-029DD12130A5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1D6B-D470-4E7C-A2FA-DE42121620FD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2F6F398-6710-4BD0-BFFD-A52B72402364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6656AC-E789-473D-9EC8-A6DF915CE1D4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B0BA07-DF94-40DB-B0E4-D2ACB70798F4}" type="datetime1">
              <a:rPr lang="cs-CZ" smtClean="0"/>
              <a:pPr/>
              <a:t>15.10.2019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t-BR"/>
              <a:t>www.tyflocentrumjihlava.cz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09C7CC-01ED-42E8-BA82-7708E59C92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3024336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>
                <a:solidFill>
                  <a:srgbClr val="0070C0"/>
                </a:solidFill>
                <a:latin typeface="Book Antiqua" panose="02040602050305030304" pitchFamily="18" charset="0"/>
              </a:rPr>
              <a:t>Pracovní příležitosti osob se zrakovým postižením v Kraji Vysočina</a:t>
            </a:r>
          </a:p>
          <a:p>
            <a:pPr algn="ctr"/>
            <a:endParaRPr lang="cs-CZ" sz="4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cs-CZ" sz="4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sz="2800" b="1" i="1" dirty="0" err="1">
                <a:solidFill>
                  <a:schemeClr val="tx1"/>
                </a:solidFill>
                <a:latin typeface="Book Antiqua" pitchFamily="18" charset="0"/>
              </a:rPr>
              <a:t>TyfloCentrum</a:t>
            </a:r>
            <a:r>
              <a:rPr lang="cs-CZ" sz="2800" b="1" i="1" dirty="0">
                <a:solidFill>
                  <a:schemeClr val="tx1"/>
                </a:solidFill>
                <a:latin typeface="Book Antiqua" pitchFamily="18" charset="0"/>
              </a:rPr>
              <a:t> Jihlava, o.p.s.</a:t>
            </a:r>
            <a:endParaRPr lang="cs-CZ" sz="28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30" name="Picture 6" descr="http://www.tyflocentrum.cz/img/t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1649761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3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>
            <a:normAutofit/>
          </a:bodyPr>
          <a:lstStyle/>
          <a:p>
            <a:r>
              <a:rPr lang="cs-CZ" dirty="0">
                <a:latin typeface="Book Antiqua" panose="02040602050305030304" pitchFamily="18" charset="0"/>
              </a:rPr>
              <a:t>Registrovaná sociální služba, která je hrazena z projektu Kraje Vysočina</a:t>
            </a:r>
            <a:r>
              <a:rPr lang="cs-CZ" b="1" dirty="0">
                <a:solidFill>
                  <a:schemeClr val="accent4"/>
                </a:solidFill>
                <a:latin typeface="Book Antiqua" panose="02040602050305030304" pitchFamily="18" charset="0"/>
              </a:rPr>
              <a:t>: </a:t>
            </a:r>
          </a:p>
          <a:p>
            <a:r>
              <a:rPr lang="cs-CZ" b="1" dirty="0">
                <a:solidFill>
                  <a:schemeClr val="accent4"/>
                </a:solidFill>
                <a:latin typeface="Book Antiqua" panose="02040602050305030304" pitchFamily="18" charset="0"/>
              </a:rPr>
              <a:t>Podpora vybraných sociálních služeb na území Kraje Vysočina, individuální projekt VI., </a:t>
            </a:r>
          </a:p>
          <a:p>
            <a:r>
              <a:rPr lang="cs-CZ" dirty="0">
                <a:latin typeface="Book Antiqua" panose="02040602050305030304" pitchFamily="18" charset="0"/>
              </a:rPr>
              <a:t>registrační číslo: </a:t>
            </a:r>
            <a:r>
              <a:rPr lang="cs-CZ" b="1" dirty="0">
                <a:latin typeface="Book Antiqua" panose="02040602050305030304" pitchFamily="18" charset="0"/>
              </a:rPr>
              <a:t>CZ.03.2.60/0.0/0.0/15_005/0010486. </a:t>
            </a:r>
          </a:p>
          <a:p>
            <a:r>
              <a:rPr lang="cs-CZ" b="1" dirty="0">
                <a:latin typeface="Book Antiqua" panose="02040602050305030304" pitchFamily="18" charset="0"/>
              </a:rPr>
              <a:t>V této registrované službě se věnujeme pracovnímu uplatnění ZP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cs-CZ" sz="4400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sz="4400" dirty="0">
                <a:solidFill>
                  <a:srgbClr val="0070C0"/>
                </a:solidFill>
                <a:latin typeface="Book Antiqua" pitchFamily="18" charset="0"/>
              </a:rPr>
              <a:t>Sociální rehabilitace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Obrázek 3" descr="scr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38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154" y="1196752"/>
            <a:ext cx="8229600" cy="4813995"/>
          </a:xfrm>
        </p:spPr>
        <p:txBody>
          <a:bodyPr>
            <a:normAutofit/>
          </a:bodyPr>
          <a:lstStyle/>
          <a:p>
            <a:pPr algn="ctr"/>
            <a:endParaRPr lang="cs-CZ" dirty="0">
              <a:latin typeface="Book Antiqua" pitchFamily="18" charset="0"/>
            </a:endParaRPr>
          </a:p>
          <a:p>
            <a:r>
              <a:rPr lang="cs-CZ" dirty="0">
                <a:latin typeface="Book Antiqua" pitchFamily="18" charset="0"/>
              </a:rPr>
              <a:t>Lidé slabozrakým a nevidomým od narození</a:t>
            </a:r>
          </a:p>
          <a:p>
            <a:endParaRPr lang="cs-CZ" dirty="0">
              <a:latin typeface="Book Antiqua" pitchFamily="18" charset="0"/>
            </a:endParaRPr>
          </a:p>
          <a:p>
            <a:pPr marL="109728" indent="0">
              <a:buNone/>
            </a:pPr>
            <a:endParaRPr lang="cs-CZ" dirty="0">
              <a:latin typeface="Book Antiqua" pitchFamily="18" charset="0"/>
            </a:endParaRPr>
          </a:p>
          <a:p>
            <a:r>
              <a:rPr lang="cs-CZ" dirty="0">
                <a:latin typeface="Book Antiqua" pitchFamily="18" charset="0"/>
              </a:rPr>
              <a:t>Lidé později osleplým, přicházející o zrak během života z různých důvodů (úrazy, progresivní zrakové vady, dědičnost, nemoci atd.)</a:t>
            </a:r>
          </a:p>
          <a:p>
            <a:pPr algn="ctr"/>
            <a:endParaRPr lang="cs-CZ" sz="2000" dirty="0">
              <a:latin typeface="Book Antiqu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3089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70C0"/>
                </a:solidFill>
                <a:latin typeface="Book Antiqua" pitchFamily="18" charset="0"/>
              </a:rPr>
              <a:t>Komu je služba poskytována?</a:t>
            </a:r>
          </a:p>
        </p:txBody>
      </p:sp>
    </p:spTree>
    <p:extLst>
      <p:ext uri="{BB962C8B-B14F-4D97-AF65-F5344CB8AC3E}">
        <p14:creationId xmlns:p14="http://schemas.microsoft.com/office/powerpoint/2010/main" val="356149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Získat vhodné zaměstnání</a:t>
            </a:r>
          </a:p>
          <a:p>
            <a:endParaRPr lang="cs-CZ" b="1" dirty="0"/>
          </a:p>
          <a:p>
            <a:r>
              <a:rPr lang="cs-CZ" dirty="0"/>
              <a:t>Odstraňování bariér a předsudků u zaměstnavatelů</a:t>
            </a:r>
          </a:p>
          <a:p>
            <a:endParaRPr lang="cs-CZ" dirty="0"/>
          </a:p>
          <a:p>
            <a:r>
              <a:rPr lang="cs-CZ" dirty="0"/>
              <a:t>Respekt poměrů na trhu práce</a:t>
            </a:r>
          </a:p>
          <a:p>
            <a:endParaRPr lang="cs-CZ" dirty="0"/>
          </a:p>
          <a:p>
            <a:r>
              <a:rPr lang="cs-CZ" dirty="0"/>
              <a:t>Respektování hranic možností jednotlivých osob se ZP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3383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Cílem přípravy na zaměstnání je:</a:t>
            </a:r>
          </a:p>
        </p:txBody>
      </p:sp>
    </p:spTree>
    <p:extLst>
      <p:ext uri="{BB962C8B-B14F-4D97-AF65-F5344CB8AC3E}">
        <p14:creationId xmlns:p14="http://schemas.microsoft.com/office/powerpoint/2010/main" val="155314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Book Antiqua" panose="02040602050305030304" pitchFamily="18" charset="0"/>
              </a:rPr>
              <a:t>Diagnostiku a zhodnocení pracovního potenciálu včetně dochovaného a navržení dalšího postupu</a:t>
            </a:r>
          </a:p>
          <a:p>
            <a:r>
              <a:rPr lang="cs-CZ" dirty="0">
                <a:latin typeface="Book Antiqua" panose="02040602050305030304" pitchFamily="18" charset="0"/>
              </a:rPr>
              <a:t>Akceptaci postižení ve vztahu k práci</a:t>
            </a:r>
          </a:p>
          <a:p>
            <a:r>
              <a:rPr lang="cs-CZ" dirty="0">
                <a:latin typeface="Book Antiqua" panose="02040602050305030304" pitchFamily="18" charset="0"/>
              </a:rPr>
              <a:t>Motivaci k práci (proč chci pracovat)</a:t>
            </a:r>
          </a:p>
          <a:p>
            <a:r>
              <a:rPr lang="cs-CZ" dirty="0">
                <a:latin typeface="Book Antiqua" panose="02040602050305030304" pitchFamily="18" charset="0"/>
              </a:rPr>
              <a:t>Vlastní pracovní </a:t>
            </a:r>
            <a:r>
              <a:rPr lang="cs-CZ" dirty="0" smtClean="0">
                <a:latin typeface="Book Antiqua" panose="02040602050305030304" pitchFamily="18" charset="0"/>
              </a:rPr>
              <a:t>příprava</a:t>
            </a:r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Vlastní uvedení do zaměstnání </a:t>
            </a:r>
          </a:p>
          <a:p>
            <a:r>
              <a:rPr lang="cs-CZ" dirty="0">
                <a:latin typeface="Book Antiqua" panose="02040602050305030304" pitchFamily="18" charset="0"/>
              </a:rPr>
              <a:t>Podpora pracovních návyků</a:t>
            </a:r>
          </a:p>
          <a:p>
            <a:r>
              <a:rPr lang="cs-CZ" dirty="0">
                <a:latin typeface="Book Antiqua" panose="02040602050305030304" pitchFamily="18" charset="0"/>
              </a:rPr>
              <a:t>Vytvoření materiálních a technických podmínek (pomůcky, úprava prostoru)</a:t>
            </a:r>
          </a:p>
          <a:p>
            <a:r>
              <a:rPr lang="cs-CZ" dirty="0">
                <a:latin typeface="Book Antiqua" panose="02040602050305030304" pitchFamily="18" charset="0"/>
              </a:rPr>
              <a:t>Odstraňování předsudků </a:t>
            </a:r>
          </a:p>
          <a:p>
            <a:r>
              <a:rPr lang="cs-CZ" dirty="0">
                <a:latin typeface="Book Antiqua" panose="02040602050305030304" pitchFamily="18" charset="0"/>
              </a:rPr>
              <a:t>Udržení pracovního místa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  <a:latin typeface="Book Antiqua" panose="02040602050305030304" pitchFamily="18" charset="0"/>
              </a:rPr>
              <a:t>Pracovní podpora v rámci sociální rehabilitace obsahuje:</a:t>
            </a:r>
          </a:p>
        </p:txBody>
      </p:sp>
    </p:spTree>
    <p:extLst>
      <p:ext uri="{BB962C8B-B14F-4D97-AF65-F5344CB8AC3E}">
        <p14:creationId xmlns:p14="http://schemas.microsoft.com/office/powerpoint/2010/main" val="34070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Book Antiqua" panose="02040602050305030304" pitchFamily="18" charset="0"/>
              </a:rPr>
              <a:t>Pomáháme se získáním rekvalifikace</a:t>
            </a:r>
          </a:p>
          <a:p>
            <a:r>
              <a:rPr lang="cs-CZ" dirty="0">
                <a:latin typeface="Book Antiqua" panose="02040602050305030304" pitchFamily="18" charset="0"/>
              </a:rPr>
              <a:t>Učíme uživatele orientaci na reálném trhu práce </a:t>
            </a:r>
          </a:p>
          <a:p>
            <a:r>
              <a:rPr lang="cs-CZ" dirty="0">
                <a:latin typeface="Book Antiqua" panose="02040602050305030304" pitchFamily="18" charset="0"/>
              </a:rPr>
              <a:t>Podporujeme uživatele při zřízení OSVČ</a:t>
            </a:r>
          </a:p>
        </p:txBody>
      </p:sp>
      <p:pic>
        <p:nvPicPr>
          <p:cNvPr id="5" name="Zástupný symbol pro obsah 4" descr="2A5CFF2A-6F9E-4762-9F95-9D0DCF0B37A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9030" y="1481138"/>
            <a:ext cx="3376939" cy="4525962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Book Antiqua" panose="02040602050305030304" pitchFamily="18" charset="0"/>
              </a:rPr>
              <a:t>Podpora nalezení a udržení pracovního uplatnění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Při hledání zaměstnání se uživatelé zaměřují především na přípravu a nácvik pracovních pohovorů, schopnost odpovídat na dotazy a především prezentaci vlastních schopností a dovedností</a:t>
            </a:r>
          </a:p>
          <a:p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Podporujeme především integraci na skutečný trh práce</a:t>
            </a:r>
          </a:p>
          <a:p>
            <a:pPr marL="109728" indent="0">
              <a:buNone/>
            </a:pPr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Uživatelé se tedy učí respektovat i zákon nabídky a poptávky, protože trh práce se řídí tím, co ZP může společnosti nabídnout, a tím, o co z nabízeného má potencionální zaměstnavatel zájem</a:t>
            </a:r>
          </a:p>
          <a:p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Uživatelé, kteří jsou zaměstnaní nebo pracují jako OSVČ, se nejčastěji zaměřují na zlepšování komunikace se svými kolegy, nadřízenými a klienty ohledně vlastní práce, svých pracovních schopností a dovedností, zrakového postižení.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Book Antiqua" panose="02040602050305030304" pitchFamily="18" charset="0"/>
              </a:rPr>
              <a:t>Podpora nalezení a udržení pracovního uplatnění</a:t>
            </a:r>
          </a:p>
        </p:txBody>
      </p:sp>
    </p:spTree>
    <p:extLst>
      <p:ext uri="{BB962C8B-B14F-4D97-AF65-F5344CB8AC3E}">
        <p14:creationId xmlns:p14="http://schemas.microsoft.com/office/powerpoint/2010/main" val="65345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>
                <a:latin typeface="Book Antiqua" panose="02040602050305030304" pitchFamily="18" charset="0"/>
              </a:rPr>
              <a:t>Uživatelé žádají nácviky sociálních dovedností nutných k jednání na úřadech a komunikace s kolegy v zaměstnání nebo vlastními klienty.</a:t>
            </a:r>
          </a:p>
          <a:p>
            <a:pPr algn="just"/>
            <a:endParaRPr lang="cs-CZ" dirty="0">
              <a:latin typeface="Book Antiqua" panose="02040602050305030304" pitchFamily="18" charset="0"/>
            </a:endParaRPr>
          </a:p>
          <a:p>
            <a:pPr algn="just"/>
            <a:r>
              <a:rPr lang="cs-CZ" dirty="0">
                <a:latin typeface="Book Antiqua" panose="02040602050305030304" pitchFamily="18" charset="0"/>
              </a:rPr>
              <a:t>Pro uživatele je důležitá také osobní kultura a úroveň vystupování, která je nutná k udržení zaměstnání či podnikání nebo přijetí ke studiu. Uživatelé nemají možnost kontroly zrakem, takže musí ve větší míře dbát na to, aby např. oblečení bylo čisté a vhodné k jednotlivým společenským situacím (především v zaměstnání, jednání s úřady apod.). Jedná se o celkovou kulturu vystupování a úroveň sociální komunikace. </a:t>
            </a:r>
          </a:p>
          <a:p>
            <a:pPr algn="just"/>
            <a:endParaRPr lang="cs-CZ" dirty="0">
              <a:latin typeface="Book Antiqua" panose="02040602050305030304" pitchFamily="18" charset="0"/>
            </a:endParaRPr>
          </a:p>
          <a:p>
            <a:pPr algn="just"/>
            <a:r>
              <a:rPr lang="cs-CZ" dirty="0">
                <a:latin typeface="Book Antiqua" panose="02040602050305030304" pitchFamily="18" charset="0"/>
              </a:rPr>
              <a:t>Uživatelé jsou tedy zapojeni do nácviků společenského chování. Je důležité, aby sami uživatelé dokázali pracovat se svým handicapem, a byli schopni pracovat na svém </a:t>
            </a:r>
            <a:r>
              <a:rPr lang="cs-CZ" dirty="0" smtClean="0">
                <a:latin typeface="Book Antiqua" panose="02040602050305030304" pitchFamily="18" charset="0"/>
              </a:rPr>
              <a:t>sebevědomí </a:t>
            </a:r>
            <a:r>
              <a:rPr lang="cs-CZ" dirty="0">
                <a:latin typeface="Book Antiqua" panose="02040602050305030304" pitchFamily="18" charset="0"/>
              </a:rPr>
              <a:t>a překonávali předsudky o zrakově postižených lidech. </a:t>
            </a:r>
          </a:p>
          <a:p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Book Antiqua" panose="02040602050305030304" pitchFamily="18" charset="0"/>
              </a:rPr>
              <a:t>Podpora nalezení a udržení pracovního uplatnění</a:t>
            </a:r>
          </a:p>
        </p:txBody>
      </p:sp>
    </p:spTree>
    <p:extLst>
      <p:ext uri="{BB962C8B-B14F-4D97-AF65-F5344CB8AC3E}">
        <p14:creationId xmlns:p14="http://schemas.microsoft.com/office/powerpoint/2010/main" val="3422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0" y="1481328"/>
            <a:ext cx="4495800" cy="4525963"/>
          </a:xfrm>
        </p:spPr>
        <p:txBody>
          <a:bodyPr>
            <a:normAutofit fontScale="85000" lnSpcReduction="10000"/>
          </a:bodyPr>
          <a:lstStyle/>
          <a:p>
            <a:endParaRPr lang="cs-CZ" sz="2000" dirty="0">
              <a:latin typeface="Book Antiqua" panose="02040602050305030304" pitchFamily="18" charset="0"/>
            </a:endParaRPr>
          </a:p>
          <a:p>
            <a:r>
              <a:rPr lang="cs-CZ" sz="2000" dirty="0">
                <a:latin typeface="Book Antiqua" panose="02040602050305030304" pitchFamily="18" charset="0"/>
              </a:rPr>
              <a:t>Při výuce prostorové orientace</a:t>
            </a:r>
            <a:r>
              <a:rPr lang="cs-CZ" sz="2000" dirty="0"/>
              <a:t> </a:t>
            </a:r>
            <a:r>
              <a:rPr lang="cs-CZ" sz="2000" dirty="0">
                <a:latin typeface="Book Antiqua" panose="02040602050305030304" pitchFamily="18" charset="0"/>
              </a:rPr>
              <a:t>navazujeme na </a:t>
            </a:r>
            <a:r>
              <a:rPr lang="cs-CZ" sz="2000" dirty="0" err="1">
                <a:latin typeface="Book Antiqua" panose="02040602050305030304" pitchFamily="18" charset="0"/>
              </a:rPr>
              <a:t>Tyfloservis</a:t>
            </a:r>
            <a:r>
              <a:rPr lang="cs-CZ" sz="2000" dirty="0">
                <a:latin typeface="Book Antiqua" panose="02040602050305030304" pitchFamily="18" charset="0"/>
              </a:rPr>
              <a:t>, upevňujeme jistotu a procvičujeme již naučené trasy</a:t>
            </a:r>
          </a:p>
          <a:p>
            <a:endParaRPr lang="cs-CZ" sz="2000" dirty="0">
              <a:latin typeface="Book Antiqua" panose="02040602050305030304" pitchFamily="18" charset="0"/>
            </a:endParaRPr>
          </a:p>
          <a:p>
            <a:r>
              <a:rPr lang="cs-CZ" sz="2000" dirty="0">
                <a:latin typeface="Book Antiqua" panose="02040602050305030304" pitchFamily="18" charset="0"/>
              </a:rPr>
              <a:t>Uživatelé učí samostatnosti v prostorové orientaci v zaměstnání a při jeho hledání</a:t>
            </a:r>
          </a:p>
          <a:p>
            <a:pPr marL="109728" indent="0">
              <a:buNone/>
            </a:pPr>
            <a:endParaRPr lang="cs-CZ" sz="2000" dirty="0">
              <a:latin typeface="Book Antiqua" panose="02040602050305030304" pitchFamily="18" charset="0"/>
            </a:endParaRPr>
          </a:p>
          <a:p>
            <a:r>
              <a:rPr lang="cs-CZ" sz="2000" dirty="0">
                <a:latin typeface="Book Antiqua" panose="02040602050305030304" pitchFamily="18" charset="0"/>
              </a:rPr>
              <a:t>Pracovníci s uživateli také často řeší reakci na dotazy ohledně zrakové vady, schopnosti vykonávat zaměstnání apod.</a:t>
            </a:r>
          </a:p>
          <a:p>
            <a:endParaRPr lang="cs-CZ" sz="2000" dirty="0">
              <a:latin typeface="Book Antiqua" panose="02040602050305030304" pitchFamily="18" charset="0"/>
            </a:endParaRPr>
          </a:p>
          <a:p>
            <a:r>
              <a:rPr lang="cs-CZ" sz="2000" dirty="0">
                <a:latin typeface="Book Antiqua" panose="02040602050305030304" pitchFamily="18" charset="0"/>
              </a:rPr>
              <a:t>Dle bezpečné a samostatné prostorové orientace budují ZP první dojem</a:t>
            </a:r>
          </a:p>
        </p:txBody>
      </p:sp>
      <p:pic>
        <p:nvPicPr>
          <p:cNvPr id="5" name="Zástupný symbol pro obsah 4" descr="kjo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86267"/>
            <a:ext cx="4038600" cy="2915703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  <a:latin typeface="Book Antiqua" panose="02040602050305030304" pitchFamily="18" charset="0"/>
              </a:rPr>
              <a:t>Nácvik samostatného pohybu a orientace ve vnitřním i venkovním prostoru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4958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900" dirty="0">
                <a:latin typeface="Book Antiqua" panose="02040602050305030304" pitchFamily="18" charset="0"/>
              </a:rPr>
              <a:t>Kvůli speciálním softwarům, které používají v mobilních dotykových zařízeních lidé se zrakovým handicapem, využívají uživatelé služby možnosti výuky ovládání těchto zařízení. </a:t>
            </a:r>
          </a:p>
          <a:p>
            <a:r>
              <a:rPr lang="cs-CZ" sz="1900" dirty="0">
                <a:latin typeface="Book Antiqua" panose="02040602050305030304" pitchFamily="18" charset="0"/>
              </a:rPr>
              <a:t>Aplikace pro osoby se zrakovým postižením umožňují využívat jejich mobilní dotykové zařízení plnohodnotným způsobem</a:t>
            </a:r>
          </a:p>
          <a:p>
            <a:r>
              <a:rPr lang="cs-CZ" sz="1900" dirty="0">
                <a:latin typeface="Book Antiqua" panose="02040602050305030304" pitchFamily="18" charset="0"/>
              </a:rPr>
              <a:t>Nejčastěji využívané:</a:t>
            </a:r>
          </a:p>
          <a:p>
            <a:r>
              <a:rPr lang="cs-CZ" sz="1900" dirty="0">
                <a:latin typeface="Book Antiqua" panose="02040602050305030304" pitchFamily="18" charset="0"/>
              </a:rPr>
              <a:t>- GPS navigace</a:t>
            </a:r>
          </a:p>
          <a:p>
            <a:r>
              <a:rPr lang="cs-CZ" sz="1900" dirty="0">
                <a:latin typeface="Book Antiqua" panose="02040602050305030304" pitchFamily="18" charset="0"/>
              </a:rPr>
              <a:t>- Cash </a:t>
            </a:r>
            <a:r>
              <a:rPr lang="cs-CZ" sz="1900" dirty="0" err="1">
                <a:latin typeface="Book Antiqua" panose="02040602050305030304" pitchFamily="18" charset="0"/>
              </a:rPr>
              <a:t>Reader</a:t>
            </a:r>
            <a:r>
              <a:rPr lang="cs-CZ" sz="1900" dirty="0">
                <a:latin typeface="Book Antiqua" panose="02040602050305030304" pitchFamily="18" charset="0"/>
              </a:rPr>
              <a:t>: Čtečka bankovek</a:t>
            </a:r>
          </a:p>
          <a:p>
            <a:r>
              <a:rPr lang="cs-CZ" sz="1900" dirty="0">
                <a:latin typeface="Book Antiqua" panose="02040602050305030304" pitchFamily="18" charset="0"/>
              </a:rPr>
              <a:t>- </a:t>
            </a:r>
            <a:r>
              <a:rPr lang="cs-CZ" sz="1900" dirty="0" err="1">
                <a:latin typeface="Book Antiqua" panose="02040602050305030304" pitchFamily="18" charset="0"/>
              </a:rPr>
              <a:t>Be</a:t>
            </a:r>
            <a:r>
              <a:rPr lang="cs-CZ" sz="1900" dirty="0">
                <a:latin typeface="Book Antiqua" panose="02040602050305030304" pitchFamily="18" charset="0"/>
              </a:rPr>
              <a:t> My </a:t>
            </a:r>
            <a:r>
              <a:rPr lang="cs-CZ" sz="1900" dirty="0" err="1">
                <a:latin typeface="Book Antiqua" panose="02040602050305030304" pitchFamily="18" charset="0"/>
              </a:rPr>
              <a:t>eyes</a:t>
            </a:r>
            <a:endParaRPr lang="cs-CZ" sz="1900" dirty="0">
              <a:latin typeface="Book Antiqua" panose="02040602050305030304" pitchFamily="18" charset="0"/>
            </a:endParaRPr>
          </a:p>
          <a:p>
            <a:r>
              <a:rPr lang="cs-CZ" sz="1900" dirty="0">
                <a:latin typeface="Book Antiqua" panose="02040602050305030304" pitchFamily="18" charset="0"/>
              </a:rPr>
              <a:t>- </a:t>
            </a:r>
            <a:r>
              <a:rPr lang="cs-CZ" sz="1900" dirty="0" err="1">
                <a:latin typeface="Book Antiqua" panose="02040602050305030304" pitchFamily="18" charset="0"/>
              </a:rPr>
              <a:t>Tap</a:t>
            </a:r>
            <a:r>
              <a:rPr lang="cs-CZ" sz="1900" dirty="0">
                <a:latin typeface="Book Antiqua" panose="02040602050305030304" pitchFamily="18" charset="0"/>
              </a:rPr>
              <a:t> </a:t>
            </a:r>
            <a:r>
              <a:rPr lang="cs-CZ" sz="1900" dirty="0" err="1">
                <a:latin typeface="Book Antiqua" panose="02040602050305030304" pitchFamily="18" charset="0"/>
              </a:rPr>
              <a:t>tap</a:t>
            </a:r>
            <a:r>
              <a:rPr lang="cs-CZ" sz="1900" dirty="0">
                <a:latin typeface="Book Antiqua" panose="02040602050305030304" pitchFamily="18" charset="0"/>
              </a:rPr>
              <a:t> </a:t>
            </a:r>
            <a:r>
              <a:rPr lang="cs-CZ" sz="1900" dirty="0" err="1">
                <a:latin typeface="Book Antiqua" panose="02040602050305030304" pitchFamily="18" charset="0"/>
              </a:rPr>
              <a:t>see</a:t>
            </a:r>
            <a:endParaRPr lang="cs-CZ" sz="1900" dirty="0">
              <a:latin typeface="Book Antiqua" panose="02040602050305030304" pitchFamily="18" charset="0"/>
            </a:endParaRPr>
          </a:p>
          <a:p>
            <a:r>
              <a:rPr lang="cs-CZ" sz="1900" dirty="0">
                <a:latin typeface="Book Antiqua" panose="02040602050305030304" pitchFamily="18" charset="0"/>
              </a:rPr>
              <a:t>- KNFB </a:t>
            </a:r>
            <a:r>
              <a:rPr lang="cs-CZ" sz="1900" dirty="0" err="1">
                <a:latin typeface="Book Antiqua" panose="02040602050305030304" pitchFamily="18" charset="0"/>
              </a:rPr>
              <a:t>Reader</a:t>
            </a:r>
            <a:endParaRPr lang="cs-CZ" sz="1900" dirty="0">
              <a:latin typeface="Book Antiqua" panose="02040602050305030304" pitchFamily="18" charset="0"/>
            </a:endParaRPr>
          </a:p>
          <a:p>
            <a:r>
              <a:rPr lang="cs-CZ" sz="1900" dirty="0">
                <a:latin typeface="Book Antiqua" panose="02040602050305030304" pitchFamily="18" charset="0"/>
              </a:rPr>
              <a:t>- Kalendář, diktafon, </a:t>
            </a:r>
            <a:r>
              <a:rPr lang="cs-CZ" sz="1900" dirty="0" err="1">
                <a:latin typeface="Book Antiqua" panose="02040602050305030304" pitchFamily="18" charset="0"/>
              </a:rPr>
              <a:t>colortest</a:t>
            </a:r>
            <a:r>
              <a:rPr lang="cs-CZ" sz="1900" dirty="0">
                <a:latin typeface="Book Antiqua" panose="02040602050305030304" pitchFamily="18" charset="0"/>
              </a:rPr>
              <a:t>…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900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cs-CZ" sz="2000" dirty="0">
              <a:latin typeface="Book Antiqua" panose="020406020503050303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  <a:latin typeface="Book Antiqua" panose="02040602050305030304" pitchFamily="18" charset="0"/>
              </a:rPr>
              <a:t>Výuka práce s mobilními dotykovými zařízeními a nástavbové kurzy obsluhy náročných kompenzačních pomůcek pracujících na bázi výpočetní techniky PC</a:t>
            </a:r>
            <a:r>
              <a:rPr lang="cs-CZ" sz="2800" u="sng" dirty="0">
                <a:latin typeface="Book Antiqua" panose="02040602050305030304" pitchFamily="18" charset="0"/>
              </a:rPr>
              <a:t/>
            </a:r>
            <a:br>
              <a:rPr lang="cs-CZ" sz="2800" u="sng" dirty="0">
                <a:latin typeface="Book Antiqua" panose="02040602050305030304" pitchFamily="18" charset="0"/>
              </a:rPr>
            </a:br>
            <a:endParaRPr lang="cs-CZ" sz="28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6C9D2AF-1DDC-4A9D-96EF-03D9DA4CB9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064" y="2528051"/>
            <a:ext cx="3237257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současné době máme 120 klientů</a:t>
            </a:r>
          </a:p>
          <a:p>
            <a:r>
              <a:rPr lang="cs-CZ" dirty="0"/>
              <a:t>60 klientů v ekonomicky produktivním věku.</a:t>
            </a:r>
          </a:p>
          <a:p>
            <a:r>
              <a:rPr lang="cs-CZ" dirty="0"/>
              <a:t>Z toho je 29 mužů.</a:t>
            </a:r>
          </a:p>
          <a:p>
            <a:r>
              <a:rPr lang="cs-CZ" dirty="0"/>
              <a:t>24 uživatelů zaměstnaných - 8 jako OSVČ</a:t>
            </a:r>
          </a:p>
          <a:p>
            <a:r>
              <a:rPr lang="cs-CZ" dirty="0"/>
              <a:t>Jsou: programátoři, učitelé hudby, maséři (7 z nich), pracovnice v sociálních službách – </a:t>
            </a:r>
            <a:r>
              <a:rPr lang="cs-CZ" dirty="0" smtClean="0"/>
              <a:t>(slabozrací), </a:t>
            </a:r>
            <a:r>
              <a:rPr lang="cs-CZ" dirty="0"/>
              <a:t>překladatelé, učitelé </a:t>
            </a:r>
          </a:p>
          <a:p>
            <a:r>
              <a:rPr lang="cs-CZ" dirty="0"/>
              <a:t>Celkem máme tedy </a:t>
            </a:r>
            <a:r>
              <a:rPr lang="cs-CZ" b="1" dirty="0"/>
              <a:t>40%</a:t>
            </a:r>
            <a:r>
              <a:rPr lang="cs-CZ" dirty="0"/>
              <a:t> zaměstnaných </a:t>
            </a:r>
            <a:r>
              <a:rPr lang="cs-CZ" dirty="0" smtClean="0"/>
              <a:t>klientů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cs-CZ" sz="3700" dirty="0">
                <a:solidFill>
                  <a:srgbClr val="0070C0"/>
                </a:solidFill>
                <a:latin typeface="Book Antiqua" panose="02040602050305030304" pitchFamily="18" charset="0"/>
              </a:rPr>
              <a:t>Naše statistiky k zaměstnanosti</a:t>
            </a:r>
          </a:p>
        </p:txBody>
      </p:sp>
    </p:spTree>
    <p:extLst>
      <p:ext uri="{BB962C8B-B14F-4D97-AF65-F5344CB8AC3E}">
        <p14:creationId xmlns:p14="http://schemas.microsoft.com/office/powerpoint/2010/main" val="412761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r>
              <a:rPr lang="cs-CZ" sz="2700" dirty="0">
                <a:solidFill>
                  <a:srgbClr val="0070C0"/>
                </a:solidFill>
                <a:latin typeface="Book Antiqua" pitchFamily="18" charset="0"/>
              </a:rPr>
              <a:t>Pomáháme nevidomým a slabozrakým občanům Kraje Vysočina dosáhnout maximální možné míry samostatnosti ve všech oblastech jejich života, a tudíž je vracet i do zaměstnání a práce. </a:t>
            </a:r>
            <a:r>
              <a:rPr lang="cs-CZ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cs-CZ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cs-CZ" b="0" dirty="0">
                <a:solidFill>
                  <a:schemeClr val="tx1"/>
                </a:solidFill>
                <a:effectLst/>
              </a:rPr>
              <a:t/>
            </a:r>
            <a:br>
              <a:rPr lang="cs-CZ" b="0" dirty="0">
                <a:solidFill>
                  <a:schemeClr val="tx1"/>
                </a:solidFill>
                <a:effectLst/>
              </a:rPr>
            </a:b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5" name="Obrázek 4" descr="Screenshot_2019-09-13 Fotogalerie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492896"/>
            <a:ext cx="5637746" cy="32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620688"/>
            <a:ext cx="8301608" cy="273630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cs-CZ" sz="3200" b="1" dirty="0">
                <a:latin typeface="Book Antiqua" pitchFamily="18" charset="0"/>
              </a:rPr>
              <a:t>DĚKUJI VÁM ZA POZORNOST </a:t>
            </a:r>
          </a:p>
          <a:p>
            <a:pPr marL="109728" indent="0" algn="ctr">
              <a:buNone/>
            </a:pPr>
            <a:endParaRPr lang="cs-CZ" sz="2800" b="1" dirty="0">
              <a:solidFill>
                <a:schemeClr val="accent4"/>
              </a:solidFill>
              <a:latin typeface="Book Antiqua" pitchFamily="18" charset="0"/>
            </a:endParaRPr>
          </a:p>
          <a:p>
            <a:pPr marL="109728" indent="0" algn="ctr">
              <a:buNone/>
            </a:pPr>
            <a:r>
              <a:rPr lang="cs-CZ" sz="2400" b="1" dirty="0">
                <a:solidFill>
                  <a:schemeClr val="accent4"/>
                </a:solidFill>
                <a:latin typeface="Book Antiqua" pitchFamily="18" charset="0"/>
              </a:rPr>
              <a:t>Mgr. Iveta Bělovová Dolejší</a:t>
            </a:r>
          </a:p>
          <a:p>
            <a:pPr marL="109728" indent="0" algn="ctr">
              <a:buNone/>
            </a:pPr>
            <a:r>
              <a:rPr lang="cs-CZ" sz="2400" b="1" dirty="0">
                <a:latin typeface="Book Antiqua" pitchFamily="18" charset="0"/>
              </a:rPr>
              <a:t>ředitelka organizace</a:t>
            </a:r>
          </a:p>
          <a:p>
            <a:pPr marL="109728" indent="0" algn="ctr">
              <a:buNone/>
            </a:pPr>
            <a:r>
              <a:rPr lang="cs-CZ" sz="2400" b="1" dirty="0">
                <a:solidFill>
                  <a:srgbClr val="0070C0"/>
                </a:solidFill>
                <a:latin typeface="Book Antiqua" pitchFamily="18" charset="0"/>
              </a:rPr>
              <a:t>Bc. Monika Havlíková, Dis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. </a:t>
            </a:r>
          </a:p>
          <a:p>
            <a:pPr marL="109728" indent="0" algn="ctr">
              <a:buNone/>
            </a:pPr>
            <a:r>
              <a:rPr lang="cs-CZ" sz="2400" b="1" dirty="0">
                <a:latin typeface="Book Antiqua" pitchFamily="18" charset="0"/>
              </a:rPr>
              <a:t>vedoucí služby SR</a:t>
            </a:r>
          </a:p>
          <a:p>
            <a:pPr marL="109728" indent="0" algn="ctr">
              <a:buNone/>
            </a:pPr>
            <a:endParaRPr lang="cs-CZ" sz="2400" b="1" dirty="0">
              <a:latin typeface="Book Antiqua" pitchFamily="18" charset="0"/>
            </a:endParaRPr>
          </a:p>
          <a:p>
            <a:pPr marL="109728" indent="0" algn="ctr">
              <a:buNone/>
            </a:pPr>
            <a:r>
              <a:rPr lang="cs-CZ" sz="2000" b="1" dirty="0">
                <a:latin typeface="Book Antiqua" pitchFamily="18" charset="0"/>
              </a:rPr>
              <a:t>www.</a:t>
            </a:r>
            <a:r>
              <a:rPr lang="cs-CZ" sz="2000" b="1" dirty="0" err="1">
                <a:latin typeface="Book Antiqua" pitchFamily="18" charset="0"/>
              </a:rPr>
              <a:t>tyflocentrumjihlava.cz</a:t>
            </a:r>
            <a:endParaRPr lang="cs-CZ" sz="2000" b="1" dirty="0">
              <a:latin typeface="Book Antiqua" pitchFamily="18" charset="0"/>
            </a:endParaRPr>
          </a:p>
          <a:p>
            <a:pPr marL="109728" indent="0" algn="ctr">
              <a:buNone/>
            </a:pPr>
            <a:r>
              <a:rPr lang="cs-CZ" sz="2000" b="1" dirty="0">
                <a:latin typeface="Book Antiqua" pitchFamily="18" charset="0"/>
              </a:rPr>
              <a:t>https://www.facebook.com/TyfloCentrumJihlava</a:t>
            </a:r>
          </a:p>
          <a:p>
            <a:pPr marL="109728" indent="0" algn="ctr">
              <a:buNone/>
            </a:pPr>
            <a:r>
              <a:rPr lang="cs-CZ" sz="2000" b="1" dirty="0">
                <a:latin typeface="Book Antiqua" pitchFamily="18" charset="0"/>
              </a:rPr>
              <a:t>Brněnská 626/8, Jihlava</a:t>
            </a:r>
          </a:p>
          <a:p>
            <a:pPr marL="109728" indent="0" algn="ctr">
              <a:buNone/>
            </a:pPr>
            <a:r>
              <a:rPr lang="cs-CZ" sz="2000" b="1" dirty="0">
                <a:latin typeface="Book Antiqua" pitchFamily="18" charset="0"/>
              </a:rPr>
              <a:t>tel:. +420 724 865 566, 774 064 330</a:t>
            </a:r>
          </a:p>
          <a:p>
            <a:pPr marL="109728" indent="0" algn="ctr">
              <a:buNone/>
            </a:pPr>
            <a:endParaRPr lang="cs-CZ" sz="2000" b="1" dirty="0">
              <a:latin typeface="Book Antiqua" pitchFamily="18" charset="0"/>
            </a:endParaRPr>
          </a:p>
          <a:p>
            <a:pPr marL="109728" indent="0" algn="ctr">
              <a:buNone/>
            </a:pPr>
            <a:endParaRPr lang="cs-CZ" sz="2000" b="1" dirty="0">
              <a:latin typeface="Book Antiqua" pitchFamily="18" charset="0"/>
            </a:endParaRPr>
          </a:p>
          <a:p>
            <a:pPr marL="109728" indent="0" algn="ctr">
              <a:buNone/>
            </a:pPr>
            <a:endParaRPr lang="cs-CZ" sz="2000" b="1" dirty="0">
              <a:latin typeface="Book Antiqua" pitchFamily="18" charset="0"/>
            </a:endParaRPr>
          </a:p>
          <a:p>
            <a:pPr marL="109728" indent="0" algn="ctr">
              <a:buNone/>
            </a:pPr>
            <a:endParaRPr lang="cs-CZ" sz="2000" b="1" dirty="0">
              <a:latin typeface="Book Antiqua" pitchFamily="18" charset="0"/>
            </a:endParaRPr>
          </a:p>
          <a:p>
            <a:pPr marL="109728" indent="0" algn="ctr">
              <a:buNone/>
            </a:pPr>
            <a:endParaRPr lang="cs-CZ" sz="4400" b="1" dirty="0">
              <a:latin typeface="Book Antiqua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661248"/>
            <a:ext cx="3714936" cy="9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>
                <a:latin typeface="Book Antiqua" panose="02040602050305030304" pitchFamily="18" charset="0"/>
              </a:rPr>
              <a:t>V historii byli ZP pouze objektem charitativní péče pro zajištění stravy a základních potřeb</a:t>
            </a:r>
          </a:p>
          <a:p>
            <a:r>
              <a:rPr lang="cs-CZ" sz="2000" dirty="0">
                <a:latin typeface="Book Antiqua" panose="02040602050305030304" pitchFamily="18" charset="0"/>
              </a:rPr>
              <a:t>Valentin </a:t>
            </a:r>
            <a:r>
              <a:rPr lang="cs-CZ" sz="2000" dirty="0" err="1">
                <a:latin typeface="Book Antiqua" panose="02040602050305030304" pitchFamily="18" charset="0"/>
              </a:rPr>
              <a:t>Haüy</a:t>
            </a:r>
            <a:r>
              <a:rPr lang="cs-CZ" sz="2000" dirty="0">
                <a:latin typeface="Book Antiqua" panose="02040602050305030304" pitchFamily="18" charset="0"/>
              </a:rPr>
              <a:t> – r. 1784 první výchovně vzdělávací zařízení -Ústav pro slepce, kde začal se vzděláváním a výchovou ZP</a:t>
            </a:r>
          </a:p>
          <a:p>
            <a:r>
              <a:rPr lang="cs-CZ" sz="2000" dirty="0">
                <a:latin typeface="Book Antiqua" panose="02040602050305030304" pitchFamily="18" charset="0"/>
              </a:rPr>
              <a:t>Alois Klár – zakladatel Klárova ústavu v r. 1832, Jan Rafael </a:t>
            </a:r>
            <a:r>
              <a:rPr lang="cs-CZ" sz="2000" dirty="0" err="1">
                <a:latin typeface="Book Antiqua" panose="02040602050305030304" pitchFamily="18" charset="0"/>
              </a:rPr>
              <a:t>Beitl</a:t>
            </a:r>
            <a:r>
              <a:rPr lang="cs-CZ" sz="2000" dirty="0">
                <a:latin typeface="Book Antiqua" panose="02040602050305030304" pitchFamily="18" charset="0"/>
              </a:rPr>
              <a:t>, první ředitel Moravskoslezského ústavu – výuka řemesel ZP</a:t>
            </a:r>
          </a:p>
          <a:p>
            <a:r>
              <a:rPr lang="cs-CZ" sz="2000" dirty="0">
                <a:latin typeface="Book Antiqua" panose="02040602050305030304" pitchFamily="18" charset="0"/>
              </a:rPr>
              <a:t>Později se začali </a:t>
            </a:r>
            <a:r>
              <a:rPr lang="cs-CZ" sz="2000" dirty="0" smtClean="0">
                <a:latin typeface="Book Antiqua" panose="02040602050305030304" pitchFamily="18" charset="0"/>
              </a:rPr>
              <a:t> </a:t>
            </a:r>
            <a:r>
              <a:rPr lang="cs-CZ" sz="2000" dirty="0">
                <a:latin typeface="Book Antiqua" panose="02040602050305030304" pitchFamily="18" charset="0"/>
              </a:rPr>
              <a:t>uplatňovat ve společensky vhodných profesích typu: kartáčník, ladič pian, později telefonisté, učitelé </a:t>
            </a:r>
            <a:r>
              <a:rPr lang="cs-CZ" sz="2000" dirty="0" smtClean="0">
                <a:latin typeface="Book Antiqua" panose="02040602050305030304" pitchFamily="18" charset="0"/>
              </a:rPr>
              <a:t>hudby</a:t>
            </a:r>
          </a:p>
          <a:p>
            <a:r>
              <a:rPr lang="cs-CZ" sz="2000" dirty="0" smtClean="0">
                <a:latin typeface="Book Antiqua" panose="02040602050305030304" pitchFamily="18" charset="0"/>
              </a:rPr>
              <a:t>Pracovní uplatnění lidí se zrakovým postižením </a:t>
            </a:r>
            <a:r>
              <a:rPr lang="cs-CZ" sz="2000" dirty="0">
                <a:latin typeface="Book Antiqua" panose="02040602050305030304" pitchFamily="18" charset="0"/>
              </a:rPr>
              <a:t>je velmi individuální napříč všemi zrakovými vadami – stále více je akcentován osobní aktivní přístup a vlastní zodpovědnost k životu (pracovat je normální součást života</a:t>
            </a:r>
            <a:r>
              <a:rPr lang="cs-CZ" sz="2000" dirty="0" smtClean="0">
                <a:latin typeface="Book Antiqua" panose="02040602050305030304" pitchFamily="18" charset="0"/>
              </a:rPr>
              <a:t>)</a:t>
            </a:r>
            <a:endParaRPr lang="cs-CZ" sz="2000" dirty="0">
              <a:latin typeface="Book Antiqua" panose="02040602050305030304" pitchFamily="18" charset="0"/>
            </a:endParaRPr>
          </a:p>
          <a:p>
            <a:r>
              <a:rPr lang="cs-CZ" sz="2000" dirty="0">
                <a:latin typeface="Book Antiqua" panose="02040602050305030304" pitchFamily="18" charset="0"/>
              </a:rPr>
              <a:t>Dnes – obrovský vývoj technologií (umožnění studia SŠ, VŠ) - programátoři, právníci, učitelé, </a:t>
            </a:r>
            <a:r>
              <a:rPr lang="cs-CZ" sz="2000" dirty="0" smtClean="0">
                <a:latin typeface="Book Antiqua" panose="02040602050305030304" pitchFamily="18" charset="0"/>
              </a:rPr>
              <a:t>psychologové, profesionální </a:t>
            </a:r>
            <a:r>
              <a:rPr lang="cs-CZ" sz="2000" dirty="0">
                <a:latin typeface="Book Antiqua" panose="02040602050305030304" pitchFamily="18" charset="0"/>
              </a:rPr>
              <a:t>maséři, obsluha e-</a:t>
            </a:r>
            <a:r>
              <a:rPr lang="cs-CZ" sz="2000" dirty="0" err="1">
                <a:latin typeface="Book Antiqua" panose="02040602050305030304" pitchFamily="18" charset="0"/>
              </a:rPr>
              <a:t>shopu</a:t>
            </a:r>
            <a:r>
              <a:rPr lang="cs-CZ" sz="2000" dirty="0">
                <a:latin typeface="Book Antiqua" panose="02040602050305030304" pitchFamily="18" charset="0"/>
              </a:rPr>
              <a:t>, sociální </a:t>
            </a:r>
            <a:r>
              <a:rPr lang="cs-CZ" sz="2000" dirty="0" smtClean="0">
                <a:latin typeface="Book Antiqua" panose="02040602050305030304" pitchFamily="18" charset="0"/>
              </a:rPr>
              <a:t>služby – sociální pracovníci atd.</a:t>
            </a:r>
            <a:endParaRPr lang="cs-CZ" sz="2000" dirty="0">
              <a:latin typeface="Book Antiqua" panose="020406020503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Něco málo z historie…..</a:t>
            </a:r>
            <a:endParaRPr lang="cs-CZ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810539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Book Antiqua" panose="02040602050305030304" pitchFamily="18" charset="0"/>
              </a:rPr>
              <a:t>Práce dává životu člověka řád</a:t>
            </a:r>
            <a:r>
              <a:rPr lang="cs-CZ" b="1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cs-CZ" b="1" dirty="0">
                <a:solidFill>
                  <a:srgbClr val="000000"/>
                </a:solidFill>
                <a:latin typeface="Book Antiqua" panose="02040602050305030304" pitchFamily="18" charset="0"/>
              </a:rPr>
              <a:t>Přínosy práce pro ZP: 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</a:rPr>
              <a:t>materiální, seberealizace, začlenění do společnosti, navazování kontaktů a mezilidských vztahů</a:t>
            </a:r>
          </a:p>
          <a:p>
            <a:r>
              <a:rPr lang="cs-CZ" b="1" dirty="0">
                <a:latin typeface="Book Antiqua" pitchFamily="18" charset="0"/>
              </a:rPr>
              <a:t>pracovní rehabilitace </a:t>
            </a:r>
            <a:r>
              <a:rPr lang="cs-CZ" dirty="0">
                <a:latin typeface="Book Antiqua" pitchFamily="18" charset="0"/>
              </a:rPr>
              <a:t>pro ZP je širokospektrální jev, je součástí ucelené, komprehenzivní integrální rehabilitace</a:t>
            </a:r>
          </a:p>
          <a:p>
            <a:r>
              <a:rPr lang="cs-CZ" b="1" dirty="0">
                <a:latin typeface="Book Antiqua" pitchFamily="18" charset="0"/>
              </a:rPr>
              <a:t>Pracovní příprava </a:t>
            </a:r>
            <a:r>
              <a:rPr lang="cs-CZ" dirty="0">
                <a:latin typeface="Book Antiqua" pitchFamily="18" charset="0"/>
              </a:rPr>
              <a:t>je proces získávání vědomostí, dovedností a pracovních návyků</a:t>
            </a:r>
          </a:p>
          <a:p>
            <a:r>
              <a:rPr lang="cs-CZ" b="1" dirty="0">
                <a:solidFill>
                  <a:srgbClr val="000000"/>
                </a:solidFill>
                <a:latin typeface="Book Antiqua" panose="02040602050305030304" pitchFamily="18" charset="0"/>
              </a:rPr>
              <a:t>Pracovní činnost </a:t>
            </a:r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</a:rPr>
              <a:t>představuje postupy různých intelektuálních a manuálních aktivit, jejichž výsledkem jsou vytvořené společenské nebo individuálně významní hodnoty. </a:t>
            </a:r>
            <a:endParaRPr lang="cs-CZ" dirty="0">
              <a:latin typeface="Book Antiqua" pitchFamily="18" charset="0"/>
            </a:endParaRPr>
          </a:p>
          <a:p>
            <a:r>
              <a:rPr lang="cs-CZ" b="1" dirty="0">
                <a:latin typeface="Book Antiqua" pitchFamily="18" charset="0"/>
              </a:rPr>
              <a:t>Pracovní kvalifikace </a:t>
            </a:r>
            <a:r>
              <a:rPr lang="cs-CZ" dirty="0">
                <a:latin typeface="Book Antiqua" pitchFamily="18" charset="0"/>
              </a:rPr>
              <a:t>je výsledkem pracovní přípravy</a:t>
            </a:r>
          </a:p>
          <a:p>
            <a:endParaRPr lang="cs-CZ" dirty="0">
              <a:latin typeface="Book Antiqua" pitchFamily="18" charset="0"/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06090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Práce jako základní činnost člověka</a:t>
            </a:r>
          </a:p>
        </p:txBody>
      </p:sp>
    </p:spTree>
    <p:extLst>
      <p:ext uri="{BB962C8B-B14F-4D97-AF65-F5344CB8AC3E}">
        <p14:creationId xmlns:p14="http://schemas.microsoft.com/office/powerpoint/2010/main" val="16026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Book Antiqua" panose="02040602050305030304" pitchFamily="18" charset="0"/>
              </a:rPr>
              <a:t>Proces </a:t>
            </a:r>
            <a:r>
              <a:rPr lang="cs-CZ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pracovní přípravy u osob se zrakovým postižením</a:t>
            </a:r>
            <a:endParaRPr lang="cs-CZ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12238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01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79"/>
            <a:ext cx="8075240" cy="8551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Book Antiqua" panose="02040602050305030304" pitchFamily="18" charset="0"/>
              </a:rPr>
              <a:t>Jaké problémy přináší zrakové </a:t>
            </a:r>
            <a:r>
              <a:rPr lang="cs-CZ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postižení ve vztahu k hledání </a:t>
            </a:r>
            <a:r>
              <a:rPr lang="cs-CZ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zaměstnání?</a:t>
            </a:r>
            <a:endParaRPr lang="cs-CZ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547664" y="2492896"/>
            <a:ext cx="53103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 smtClean="0">
                <a:latin typeface="Book Antiqua" panose="02040602050305030304" pitchFamily="18" charset="0"/>
              </a:rPr>
              <a:t>Zrakově postižení nemají motivaci</a:t>
            </a:r>
            <a:r>
              <a:rPr lang="cs-CZ" sz="2000" dirty="0" smtClean="0">
                <a:latin typeface="Book Antiqua" panose="02040602050305030304" pitchFamily="18" charset="0"/>
              </a:rPr>
              <a:t> </a:t>
            </a:r>
            <a:r>
              <a:rPr lang="cs-CZ" sz="2000" dirty="0">
                <a:latin typeface="Book Antiqua" panose="02040602050305030304" pitchFamily="18" charset="0"/>
              </a:rPr>
              <a:t>k hledání </a:t>
            </a:r>
            <a:r>
              <a:rPr lang="cs-CZ" sz="2000" dirty="0">
                <a:latin typeface="Book Antiqua" panose="02040602050305030304" pitchFamily="18" charset="0"/>
              </a:rPr>
              <a:t>zaměstnání, </a:t>
            </a:r>
            <a:r>
              <a:rPr lang="cs-CZ" sz="2000" dirty="0" smtClean="0">
                <a:latin typeface="Book Antiqua" panose="02040602050305030304" pitchFamily="18" charset="0"/>
              </a:rPr>
              <a:t>nízkou </a:t>
            </a:r>
            <a:r>
              <a:rPr lang="cs-CZ" sz="2000" dirty="0">
                <a:latin typeface="Book Antiqua" panose="02040602050305030304" pitchFamily="18" charset="0"/>
              </a:rPr>
              <a:t>motivace danou situaci </a:t>
            </a:r>
            <a:r>
              <a:rPr lang="cs-CZ" sz="2000" dirty="0" smtClean="0">
                <a:latin typeface="Book Antiqua" panose="02040602050305030304" pitchFamily="18" charset="0"/>
              </a:rPr>
              <a:t>řešit</a:t>
            </a:r>
            <a:endParaRPr lang="cs-CZ" sz="2000" dirty="0"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000" dirty="0">
                <a:latin typeface="Book Antiqua" panose="02040602050305030304" pitchFamily="18" charset="0"/>
              </a:rPr>
              <a:t>Nedostatek znalostí o trhu práce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latin typeface="Book Antiqua" panose="02040602050305030304" pitchFamily="18" charset="0"/>
              </a:rPr>
              <a:t>Nedostatek povědomí o vlastních schopnostech a dovednostech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latin typeface="Book Antiqua" panose="02040602050305030304" pitchFamily="18" charset="0"/>
              </a:rPr>
              <a:t>Zhoršený přístup k informacím</a:t>
            </a:r>
          </a:p>
          <a:p>
            <a:pPr marL="285750" indent="-285750">
              <a:buFontTx/>
              <a:buChar char="-"/>
            </a:pPr>
            <a:r>
              <a:rPr lang="cs-CZ" sz="2000" dirty="0" smtClean="0">
                <a:latin typeface="Book Antiqua" panose="02040602050305030304" pitchFamily="18" charset="0"/>
              </a:rPr>
              <a:t>Omezení </a:t>
            </a:r>
            <a:r>
              <a:rPr lang="cs-CZ" sz="2000" dirty="0">
                <a:latin typeface="Book Antiqua" panose="02040602050305030304" pitchFamily="18" charset="0"/>
              </a:rPr>
              <a:t>ze zdravotních důvodů jsou velkou překážkou, mají méně výhodnou pozici ale není to hlavní překážka (např. potřebují více času, speciální pomůcky…)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71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1273" y="327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íra </a:t>
            </a:r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nezaměstnanosti </a:t>
            </a:r>
            <a: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osob se zrakovým postižením </a:t>
            </a:r>
            <a:endParaRPr lang="cs-CZ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124" y="-46789"/>
            <a:ext cx="89868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2400" b="1" dirty="0">
              <a:latin typeface="Book Antiqua" panose="02040602050305030304" pitchFamily="18" charset="0"/>
            </a:endParaRPr>
          </a:p>
          <a:p>
            <a:r>
              <a:rPr lang="cs-CZ" sz="2400" dirty="0">
                <a:latin typeface="Book Antiqua" panose="02040602050305030304" pitchFamily="18" charset="0"/>
              </a:rPr>
              <a:t>Odhaduje se podle různých výzkumů, že 70% ZP jsou nezaměstnaní (SONS, Pešák, 2002</a:t>
            </a:r>
            <a:r>
              <a:rPr lang="cs-CZ" sz="2400" dirty="0" smtClean="0">
                <a:latin typeface="Book Antiqua" panose="02040602050305030304" pitchFamily="18" charset="0"/>
              </a:rPr>
              <a:t>)</a:t>
            </a:r>
          </a:p>
          <a:p>
            <a:pPr marL="109728" indent="0">
              <a:buNone/>
            </a:pPr>
            <a:endParaRPr lang="cs-CZ" sz="2800" dirty="0">
              <a:latin typeface="Book Antiqua" panose="02040602050305030304" pitchFamily="18" charset="0"/>
            </a:endParaRPr>
          </a:p>
          <a:p>
            <a:pPr marL="109728" indent="0">
              <a:buNone/>
            </a:pPr>
            <a:r>
              <a:rPr lang="cs-CZ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Faktory </a:t>
            </a:r>
            <a:r>
              <a:rPr lang="cs-CZ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ovlivňující </a:t>
            </a:r>
            <a:r>
              <a:rPr lang="cs-CZ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přístup k zaměstnávání</a:t>
            </a:r>
          </a:p>
          <a:p>
            <a:pPr marL="109728" indent="0">
              <a:buNone/>
            </a:pPr>
            <a:endParaRPr lang="cs-CZ" sz="28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cs-CZ" sz="2400" dirty="0" smtClean="0">
                <a:latin typeface="Book Antiqua" panose="02040602050305030304" pitchFamily="18" charset="0"/>
              </a:rPr>
              <a:t>Předsudky zaměstnavatelů </a:t>
            </a:r>
            <a:r>
              <a:rPr lang="cs-CZ" sz="2400" dirty="0">
                <a:latin typeface="Book Antiqua" panose="02040602050305030304" pitchFamily="18" charset="0"/>
              </a:rPr>
              <a:t>o </a:t>
            </a:r>
            <a:r>
              <a:rPr lang="cs-CZ" sz="2400" dirty="0" smtClean="0">
                <a:latin typeface="Book Antiqua" panose="02040602050305030304" pitchFamily="18" charset="0"/>
              </a:rPr>
              <a:t>lidech se zrakovým postižením (co všechno musím změnit, když zaměstnám zrakově postiženého člověka)</a:t>
            </a:r>
          </a:p>
          <a:p>
            <a:r>
              <a:rPr lang="cs-CZ" sz="2400" dirty="0">
                <a:latin typeface="Book Antiqua" panose="02040602050305030304" pitchFamily="18" charset="0"/>
              </a:rPr>
              <a:t>P</a:t>
            </a:r>
            <a:r>
              <a:rPr lang="cs-CZ" sz="2400" dirty="0" smtClean="0">
                <a:latin typeface="Book Antiqua" panose="02040602050305030304" pitchFamily="18" charset="0"/>
              </a:rPr>
              <a:t>ostoje </a:t>
            </a:r>
            <a:r>
              <a:rPr lang="cs-CZ" sz="2400" dirty="0" smtClean="0">
                <a:latin typeface="Book Antiqua" panose="02040602050305030304" pitchFamily="18" charset="0"/>
              </a:rPr>
              <a:t>zrakově postižených </a:t>
            </a:r>
            <a:r>
              <a:rPr lang="cs-CZ" sz="2400" dirty="0">
                <a:latin typeface="Book Antiqua" panose="02040602050305030304" pitchFamily="18" charset="0"/>
              </a:rPr>
              <a:t>k vlastním možnostem a </a:t>
            </a:r>
            <a:r>
              <a:rPr lang="cs-CZ" sz="2400" dirty="0" smtClean="0">
                <a:latin typeface="Book Antiqua" panose="02040602050305030304" pitchFamily="18" charset="0"/>
              </a:rPr>
              <a:t>dovednostem (nabídka sociální rehabilitace) </a:t>
            </a:r>
            <a:endParaRPr lang="cs-CZ" sz="2400" dirty="0" smtClean="0">
              <a:latin typeface="Book Antiqua" panose="02040602050305030304" pitchFamily="18" charset="0"/>
            </a:endParaRPr>
          </a:p>
          <a:p>
            <a:r>
              <a:rPr lang="cs-CZ" sz="2400" dirty="0">
                <a:latin typeface="Book Antiqua" panose="02040602050305030304" pitchFamily="18" charset="0"/>
              </a:rPr>
              <a:t>P</a:t>
            </a:r>
            <a:r>
              <a:rPr lang="cs-CZ" sz="2400" dirty="0" smtClean="0">
                <a:latin typeface="Book Antiqua" panose="02040602050305030304" pitchFamily="18" charset="0"/>
              </a:rPr>
              <a:t>řekotný </a:t>
            </a:r>
            <a:r>
              <a:rPr lang="cs-CZ" sz="2400" dirty="0">
                <a:latin typeface="Book Antiqua" panose="02040602050305030304" pitchFamily="18" charset="0"/>
              </a:rPr>
              <a:t>rozvoj </a:t>
            </a:r>
            <a:r>
              <a:rPr lang="cs-CZ" sz="2400" dirty="0" smtClean="0">
                <a:latin typeface="Book Antiqua" panose="02040602050305030304" pitchFamily="18" charset="0"/>
              </a:rPr>
              <a:t>technologií (umět se přizpůsobit)</a:t>
            </a:r>
            <a:endParaRPr lang="cs-CZ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8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Book Antiqua" panose="02040602050305030304" pitchFamily="18" charset="0"/>
              </a:rPr>
              <a:t>Listina základních práv a svobod, Ústava ČR</a:t>
            </a:r>
          </a:p>
          <a:p>
            <a:r>
              <a:rPr lang="cs-CZ" dirty="0">
                <a:latin typeface="Book Antiqua" panose="02040602050305030304" pitchFamily="18" charset="0"/>
              </a:rPr>
              <a:t>zákon č. 435/2004 Sb. o zaměstnanosti</a:t>
            </a:r>
          </a:p>
          <a:p>
            <a:r>
              <a:rPr lang="cs-CZ" dirty="0">
                <a:latin typeface="Book Antiqua" panose="02040602050305030304" pitchFamily="18" charset="0"/>
              </a:rPr>
              <a:t>vyhláška č. 518/2004 Sb., kterou se provádí zákon o zaměstnanosti </a:t>
            </a:r>
          </a:p>
          <a:p>
            <a:r>
              <a:rPr lang="cs-CZ" dirty="0">
                <a:latin typeface="Book Antiqua" panose="02040602050305030304" pitchFamily="18" charset="0"/>
              </a:rPr>
              <a:t>zákon č. 155/1995 Sb. o důchodovém pojištění </a:t>
            </a:r>
            <a:r>
              <a:rPr lang="pl-PL" dirty="0">
                <a:latin typeface="Book Antiqua" panose="02040602050305030304" pitchFamily="18" charset="0"/>
              </a:rPr>
              <a:t>a č. 586/1992 Sb. o daních z příjmu</a:t>
            </a:r>
          </a:p>
          <a:p>
            <a:r>
              <a:rPr lang="cs-CZ" sz="1900" dirty="0">
                <a:latin typeface="Book Antiqua" panose="02040602050305030304" pitchFamily="18" charset="0"/>
              </a:rPr>
              <a:t>Zákon č. 435/2004 Sb., ve znění pozdějších předpisů, nařizuje povinnost zajišťování rovného zacházení se všemi osobami uplatňujícími právo na práci a zakazuje jakoukoli diskriminaci</a:t>
            </a:r>
          </a:p>
          <a:p>
            <a:r>
              <a:rPr lang="cs-CZ" sz="1900" b="1" dirty="0" smtClean="0">
                <a:latin typeface="Book Antiqua" panose="02040602050305030304" pitchFamily="18" charset="0"/>
              </a:rPr>
              <a:t>Úřady práce:</a:t>
            </a:r>
          </a:p>
          <a:p>
            <a:r>
              <a:rPr lang="cs-CZ" i="1" dirty="0" smtClean="0">
                <a:latin typeface="Book Antiqua" panose="02040602050305030304" pitchFamily="18" charset="0"/>
              </a:rPr>
              <a:t>§ </a:t>
            </a:r>
            <a:r>
              <a:rPr lang="cs-CZ" sz="1900" i="1" dirty="0">
                <a:latin typeface="Book Antiqua" panose="02040602050305030304" pitchFamily="18" charset="0"/>
              </a:rPr>
              <a:t>69 provádějí </a:t>
            </a:r>
            <a:r>
              <a:rPr lang="cs-CZ" sz="1900" i="1" dirty="0" smtClean="0">
                <a:latin typeface="Book Antiqua" panose="02040602050305030304" pitchFamily="18" charset="0"/>
              </a:rPr>
              <a:t>pracovní rehabilitaci</a:t>
            </a:r>
            <a:endParaRPr lang="cs-CZ" sz="1900" i="1" dirty="0">
              <a:latin typeface="Book Antiqua" panose="02040602050305030304" pitchFamily="18" charset="0"/>
            </a:endParaRPr>
          </a:p>
          <a:p>
            <a:r>
              <a:rPr lang="cs-CZ" sz="1900" i="1" dirty="0">
                <a:latin typeface="Book Antiqua" panose="02040602050305030304" pitchFamily="18" charset="0"/>
              </a:rPr>
              <a:t> </a:t>
            </a:r>
            <a:r>
              <a:rPr lang="cs-CZ" sz="2000" i="1" dirty="0">
                <a:latin typeface="Book Antiqua" panose="02040602050305030304" pitchFamily="18" charset="0"/>
              </a:rPr>
              <a:t>§</a:t>
            </a:r>
            <a:r>
              <a:rPr lang="cs-CZ" sz="1900" i="1" dirty="0">
                <a:latin typeface="Book Antiqua" panose="02040602050305030304" pitchFamily="18" charset="0"/>
              </a:rPr>
              <a:t> 75 definuje chráněné pracovní místo jako jednu z možností podpory</a:t>
            </a:r>
          </a:p>
          <a:p>
            <a:r>
              <a:rPr lang="cs-CZ" sz="2000" i="1" dirty="0" smtClean="0">
                <a:latin typeface="Book Antiqua" panose="02040602050305030304" pitchFamily="18" charset="0"/>
              </a:rPr>
              <a:t> §</a:t>
            </a:r>
            <a:r>
              <a:rPr lang="cs-CZ" sz="1900" i="1" dirty="0" smtClean="0">
                <a:latin typeface="Book Antiqua" panose="02040602050305030304" pitchFamily="18" charset="0"/>
              </a:rPr>
              <a:t> </a:t>
            </a:r>
            <a:r>
              <a:rPr lang="cs-CZ" sz="1900" i="1" dirty="0">
                <a:latin typeface="Book Antiqua" panose="02040602050305030304" pitchFamily="18" charset="0"/>
              </a:rPr>
              <a:t>81 ukládá povinnost zaměstnavatelům nad 25 osob zaměstnávat 4% zaměstnanců se ZPS</a:t>
            </a:r>
            <a:endParaRPr lang="cs-CZ" sz="1900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Legislativní rámec v ČR</a:t>
            </a:r>
          </a:p>
        </p:txBody>
      </p:sp>
    </p:spTree>
    <p:extLst>
      <p:ext uri="{BB962C8B-B14F-4D97-AF65-F5344CB8AC3E}">
        <p14:creationId xmlns:p14="http://schemas.microsoft.com/office/powerpoint/2010/main" val="377141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smtClean="0">
                <a:latin typeface="Book Antiqua" panose="02040602050305030304" pitchFamily="18" charset="0"/>
              </a:rPr>
              <a:t>Podporované </a:t>
            </a:r>
            <a:r>
              <a:rPr lang="cs-CZ" dirty="0">
                <a:latin typeface="Book Antiqua" panose="02040602050305030304" pitchFamily="18" charset="0"/>
              </a:rPr>
              <a:t>zaměstnání (dlouhodobá podpora agentury, nebo organizací poskytujících služby)</a:t>
            </a:r>
          </a:p>
          <a:p>
            <a:r>
              <a:rPr lang="cs-CZ" dirty="0">
                <a:latin typeface="Book Antiqua" panose="02040602050305030304" pitchFamily="18" charset="0"/>
              </a:rPr>
              <a:t>Tranzitní programy (vstupní programy pro zrakově postiženou mládež vstupující do života)</a:t>
            </a:r>
          </a:p>
          <a:p>
            <a:r>
              <a:rPr lang="cs-CZ" dirty="0">
                <a:latin typeface="Book Antiqua" panose="02040602050305030304" pitchFamily="18" charset="0"/>
              </a:rPr>
              <a:t>Rehabilitace a rekvalifikace osob se </a:t>
            </a:r>
            <a:r>
              <a:rPr lang="cs-CZ" dirty="0" smtClean="0">
                <a:latin typeface="Book Antiqua" panose="02040602050305030304" pitchFamily="18" charset="0"/>
              </a:rPr>
              <a:t>zrakovým postižením</a:t>
            </a:r>
            <a:r>
              <a:rPr lang="cs-CZ" dirty="0" smtClean="0">
                <a:latin typeface="Book Antiqua" panose="02040602050305030304" pitchFamily="18" charset="0"/>
              </a:rPr>
              <a:t> </a:t>
            </a:r>
            <a:r>
              <a:rPr lang="cs-CZ" dirty="0">
                <a:latin typeface="Book Antiqua" panose="02040602050305030304" pitchFamily="18" charset="0"/>
              </a:rPr>
              <a:t>– ÚP poskytující rekvalifikace a pracovní rehabilitaci, a další organizace (Dědina – rekvalifikační středisko, </a:t>
            </a:r>
            <a:r>
              <a:rPr lang="cs-CZ" dirty="0" err="1">
                <a:latin typeface="Book Antiqua" panose="02040602050305030304" pitchFamily="18" charset="0"/>
              </a:rPr>
              <a:t>TyfloCentra</a:t>
            </a:r>
            <a:r>
              <a:rPr lang="cs-CZ" dirty="0">
                <a:latin typeface="Book Antiqua" panose="02040602050305030304" pitchFamily="18" charset="0"/>
              </a:rPr>
              <a:t>, agentury…)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Book Antiqua" panose="02040602050305030304" pitchFamily="18" charset="0"/>
              </a:rPr>
              <a:t>Možnosti podpory zaměstnávání osob se zrakovým postižením </a:t>
            </a:r>
          </a:p>
        </p:txBody>
      </p:sp>
    </p:spTree>
    <p:extLst>
      <p:ext uri="{BB962C8B-B14F-4D97-AF65-F5344CB8AC3E}">
        <p14:creationId xmlns:p14="http://schemas.microsoft.com/office/powerpoint/2010/main" val="1157825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1094</Words>
  <Application>Microsoft Office PowerPoint</Application>
  <PresentationFormat>Předvádění na obrazovce (4:3)</PresentationFormat>
  <Paragraphs>141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Shluk</vt:lpstr>
      <vt:lpstr>Prezentace aplikace PowerPoint</vt:lpstr>
      <vt:lpstr>    Pomáháme nevidomým a slabozrakým občanům Kraje Vysočina dosáhnout maximální možné míry samostatnosti ve všech oblastech jejich života, a tudíž je vracet i do zaměstnání a práce.    </vt:lpstr>
      <vt:lpstr>Něco málo z historie…..</vt:lpstr>
      <vt:lpstr>Práce jako základní činnost člověka</vt:lpstr>
      <vt:lpstr>Proces pracovní přípravy u osob se zrakovým postižením</vt:lpstr>
      <vt:lpstr>Jaké problémy přináší zrakové postižení ve vztahu k hledání zaměstnání?</vt:lpstr>
      <vt:lpstr>Míra nezaměstnanosti osob se zrakovým postižením </vt:lpstr>
      <vt:lpstr>Legislativní rámec v ČR</vt:lpstr>
      <vt:lpstr>Možnosti podpory zaměstnávání osob se zrakovým postižením </vt:lpstr>
      <vt:lpstr> Sociální rehabilitace</vt:lpstr>
      <vt:lpstr>Komu je služba poskytována?</vt:lpstr>
      <vt:lpstr>Cílem přípravy na zaměstnání je:</vt:lpstr>
      <vt:lpstr>Pracovní podpora v rámci sociální rehabilitace obsahuje:</vt:lpstr>
      <vt:lpstr>Podpora nalezení a udržení pracovního uplatnění</vt:lpstr>
      <vt:lpstr>Podpora nalezení a udržení pracovního uplatnění</vt:lpstr>
      <vt:lpstr>Podpora nalezení a udržení pracovního uplatnění</vt:lpstr>
      <vt:lpstr>Nácvik samostatného pohybu a orientace ve vnitřním i venkovním prostoru</vt:lpstr>
      <vt:lpstr>Výuka práce s mobilními dotykovými zařízeními a nástavbové kurzy obsluhy náročných kompenzačních pomůcek pracujících na bázi výpočetní techniky PC </vt:lpstr>
      <vt:lpstr>Naše statistiky k zaměstnanosti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</dc:creator>
  <cp:lastModifiedBy>Iveta</cp:lastModifiedBy>
  <cp:revision>225</cp:revision>
  <dcterms:created xsi:type="dcterms:W3CDTF">2013-02-01T10:17:01Z</dcterms:created>
  <dcterms:modified xsi:type="dcterms:W3CDTF">2019-10-15T13:30:38Z</dcterms:modified>
</cp:coreProperties>
</file>