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56" r:id="rId2"/>
    <p:sldId id="268" r:id="rId3"/>
    <p:sldId id="264" r:id="rId4"/>
    <p:sldId id="265" r:id="rId5"/>
    <p:sldId id="267" r:id="rId6"/>
    <p:sldId id="259" r:id="rId7"/>
    <p:sldId id="266" r:id="rId8"/>
  </p:sldIdLst>
  <p:sldSz cx="12192000" cy="6858000"/>
  <p:notesSz cx="9866313" cy="673576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3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588627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1F161E-B9FA-4F71-A27B-65F3F660C999}" type="datetimeFigureOut">
              <a:rPr lang="cs-CZ" smtClean="0"/>
              <a:t>11.10.2018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588627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3052A6-7155-4260-A012-DAEB8031D5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09193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FEA58D-C477-4F11-8A7C-5FE861E18FC6}" type="datetimeFigureOut">
              <a:rPr lang="cs-CZ" smtClean="0"/>
              <a:t>11.10.2018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913063" y="841375"/>
            <a:ext cx="404018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86632" y="3241586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588627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65064-48DC-4159-8C11-EFD6DE872F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7305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10DF8A-D087-4A40-B359-23891652CD85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9744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www.cmhcd.cz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538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www.cmhcd.cz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289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www.cmhcd.cz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6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www.cmhcd.cz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733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www.cmhcd.cz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56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www.cmhcd.cz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002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www.cmhcd.cz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67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www.cmhcd.cz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267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www.cmhcd.cz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342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www.cmhcd.cz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154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www.cmhcd.cz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239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www.cmhcd.cz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648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formapsychiatrie.cz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75608" y="481861"/>
            <a:ext cx="10058400" cy="3566160"/>
          </a:xfrm>
        </p:spPr>
        <p:txBody>
          <a:bodyPr>
            <a:normAutofit/>
          </a:bodyPr>
          <a:lstStyle/>
          <a:p>
            <a:pPr algn="l"/>
            <a:r>
              <a:rPr lang="cs-CZ" sz="6000" dirty="0" smtClean="0">
                <a:solidFill>
                  <a:schemeClr val="accent1"/>
                </a:solidFill>
              </a:rPr>
              <a:t>Centra </a:t>
            </a:r>
            <a:r>
              <a:rPr lang="cs-CZ" sz="6000" dirty="0">
                <a:solidFill>
                  <a:schemeClr val="accent1"/>
                </a:solidFill>
              </a:rPr>
              <a:t>duševního zdraví</a:t>
            </a:r>
            <a:br>
              <a:rPr lang="cs-CZ" sz="6000" dirty="0">
                <a:solidFill>
                  <a:schemeClr val="accent1"/>
                </a:solidFill>
              </a:rPr>
            </a:br>
            <a:r>
              <a:rPr lang="cs-CZ" sz="6000" dirty="0">
                <a:solidFill>
                  <a:schemeClr val="accent1"/>
                </a:solidFill>
              </a:rPr>
              <a:t>v kontextu</a:t>
            </a:r>
            <a:br>
              <a:rPr lang="cs-CZ" sz="6000" dirty="0">
                <a:solidFill>
                  <a:schemeClr val="accent1"/>
                </a:solidFill>
              </a:rPr>
            </a:br>
            <a:r>
              <a:rPr lang="cs-CZ" sz="6000" dirty="0">
                <a:solidFill>
                  <a:schemeClr val="accent1"/>
                </a:solidFill>
              </a:rPr>
              <a:t>reformy psychiatrické péče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75608" y="4405601"/>
            <a:ext cx="9144000" cy="1655762"/>
          </a:xfrm>
        </p:spPr>
        <p:txBody>
          <a:bodyPr>
            <a:normAutofit/>
          </a:bodyPr>
          <a:lstStyle/>
          <a:p>
            <a:pPr algn="l"/>
            <a:r>
              <a:rPr lang="cs-CZ" sz="4800" dirty="0" smtClean="0"/>
              <a:t>Pavel </a:t>
            </a:r>
            <a:r>
              <a:rPr lang="cs-CZ" sz="4800" dirty="0"/>
              <a:t>Ř</a:t>
            </a:r>
            <a:r>
              <a:rPr lang="cs-CZ" sz="4800" dirty="0" smtClean="0"/>
              <a:t>íčan</a:t>
            </a:r>
            <a:endParaRPr lang="cs-CZ" sz="4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7" y="109440"/>
            <a:ext cx="5710206" cy="1040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94478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515371" y="74106"/>
            <a:ext cx="10501745" cy="1325563"/>
          </a:xfrm>
        </p:spPr>
        <p:txBody>
          <a:bodyPr>
            <a:normAutofit/>
          </a:bodyPr>
          <a:lstStyle/>
          <a:p>
            <a:r>
              <a:rPr lang="cs-CZ" sz="4400" spc="-50" dirty="0" smtClean="0">
                <a:solidFill>
                  <a:schemeClr val="accent1"/>
                </a:solidFill>
              </a:rPr>
              <a:t>Lidé se závažnými potížemi (SMI) </a:t>
            </a:r>
            <a:endParaRPr lang="cs-CZ" sz="4400" spc="-50" dirty="0">
              <a:solidFill>
                <a:schemeClr val="accent1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5371" y="1634836"/>
            <a:ext cx="7700374" cy="2870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0000" indent="-720000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cs-CZ" sz="2800" b="1" dirty="0" smtClean="0"/>
              <a:t>Dominantní institucionální péče</a:t>
            </a:r>
          </a:p>
          <a:p>
            <a:pPr marL="720000" indent="-720000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cs-CZ" sz="2800" b="1" dirty="0" smtClean="0"/>
              <a:t>Fenomén otáčivých dveří</a:t>
            </a:r>
          </a:p>
          <a:p>
            <a:pPr marL="720000" indent="-720000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cs-CZ" sz="2800" b="1" dirty="0" smtClean="0"/>
              <a:t>Hospitalismus</a:t>
            </a:r>
          </a:p>
          <a:p>
            <a:pPr marL="720000" indent="-720000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cs-CZ" sz="2800" b="1" dirty="0" smtClean="0"/>
              <a:t>Fragmentace</a:t>
            </a:r>
          </a:p>
          <a:p>
            <a:pPr marL="720000" indent="-720000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cs-CZ" sz="2800" b="1" dirty="0" smtClean="0"/>
              <a:t>Nedostatek služeb v terénu</a:t>
            </a:r>
          </a:p>
          <a:p>
            <a:pPr marL="720000" indent="-720000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cs-CZ" sz="2800" b="1" dirty="0" smtClean="0"/>
              <a:t>Neexistence účinné odpovědi na rané potíže </a:t>
            </a:r>
            <a:endParaRPr lang="cs-CZ" sz="2800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6636327" y="1870364"/>
            <a:ext cx="369916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spc="-50" dirty="0">
                <a:solidFill>
                  <a:schemeClr val="accent1"/>
                </a:solidFill>
              </a:rPr>
              <a:t>Centrum duševního zdraví 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20651342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68065" y="353753"/>
            <a:ext cx="7886700" cy="1325563"/>
          </a:xfrm>
        </p:spPr>
        <p:txBody>
          <a:bodyPr>
            <a:normAutofit/>
          </a:bodyPr>
          <a:lstStyle/>
          <a:p>
            <a:pPr algn="l"/>
            <a:r>
              <a:rPr lang="cs-CZ" sz="3200" dirty="0">
                <a:solidFill>
                  <a:srgbClr val="92D050"/>
                </a:solidFill>
              </a:rPr>
              <a:t/>
            </a:r>
            <a:br>
              <a:rPr lang="cs-CZ" sz="3200" dirty="0">
                <a:solidFill>
                  <a:srgbClr val="92D050"/>
                </a:solidFill>
              </a:rPr>
            </a:br>
            <a:endParaRPr lang="cs-CZ" sz="2700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074959" y="491800"/>
            <a:ext cx="3868340" cy="550909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2"/>
                </a:solidFill>
              </a:rPr>
              <a:t>FACT tým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2132294" y="1154834"/>
            <a:ext cx="3868340" cy="50700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/>
              <a:t>1 Psychiatr</a:t>
            </a:r>
          </a:p>
          <a:p>
            <a:pPr marL="0" indent="0">
              <a:buNone/>
            </a:pPr>
            <a:r>
              <a:rPr lang="cs-CZ" sz="2800" dirty="0"/>
              <a:t>1 Psycholog</a:t>
            </a:r>
          </a:p>
          <a:p>
            <a:pPr marL="0" indent="0">
              <a:buNone/>
            </a:pPr>
            <a:r>
              <a:rPr lang="cs-CZ" sz="2800" dirty="0"/>
              <a:t>6 zdravotních sester</a:t>
            </a:r>
          </a:p>
          <a:p>
            <a:pPr marL="0" indent="0">
              <a:buNone/>
            </a:pPr>
            <a:r>
              <a:rPr lang="cs-CZ" sz="2800" dirty="0"/>
              <a:t>1 sociální pracovník</a:t>
            </a:r>
          </a:p>
          <a:p>
            <a:pPr marL="0" indent="0">
              <a:buNone/>
            </a:pPr>
            <a:r>
              <a:rPr lang="cs-CZ" sz="2800" dirty="0"/>
              <a:t>IPS specialista</a:t>
            </a:r>
          </a:p>
          <a:p>
            <a:pPr marL="0" indent="0">
              <a:buNone/>
            </a:pPr>
            <a:r>
              <a:rPr lang="cs-CZ" sz="2800" dirty="0"/>
              <a:t>Peer konzultant</a:t>
            </a:r>
            <a:endParaRPr lang="en-US" sz="2800" dirty="0"/>
          </a:p>
          <a:p>
            <a:pPr marL="0" indent="0">
              <a:buNone/>
            </a:pPr>
            <a:r>
              <a:rPr lang="cs-CZ" sz="2800" dirty="0"/>
              <a:t>11 FTE/50 000</a:t>
            </a:r>
            <a:endParaRPr lang="en-US" sz="2800" dirty="0"/>
          </a:p>
          <a:p>
            <a:pPr marL="0" indent="0">
              <a:buNone/>
            </a:pPr>
            <a:endParaRPr lang="en-US" sz="3300" dirty="0"/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026669" y="558915"/>
            <a:ext cx="3887391" cy="507751"/>
          </a:xfrm>
        </p:spPr>
        <p:txBody>
          <a:bodyPr>
            <a:normAutofit/>
          </a:bodyPr>
          <a:lstStyle/>
          <a:p>
            <a:r>
              <a:rPr lang="cs-CZ" sz="2800" dirty="0" err="1">
                <a:solidFill>
                  <a:schemeClr val="accent6">
                    <a:lumMod val="75000"/>
                  </a:schemeClr>
                </a:solidFill>
              </a:rPr>
              <a:t>Trieste</a:t>
            </a:r>
            <a:r>
              <a:rPr lang="cs-CZ" sz="2800" dirty="0">
                <a:solidFill>
                  <a:schemeClr val="accent6">
                    <a:lumMod val="75000"/>
                  </a:schemeClr>
                </a:solidFill>
              </a:rPr>
              <a:t> model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008880" y="1108087"/>
            <a:ext cx="3887390" cy="4566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/>
              <a:t>Okolo 30-ti lidí v týmu, převažují zdravotní sestry.</a:t>
            </a:r>
          </a:p>
          <a:p>
            <a:pPr marL="0" indent="0">
              <a:buNone/>
            </a:pPr>
            <a:r>
              <a:rPr lang="cs-CZ" sz="2800" dirty="0" err="1"/>
              <a:t>Ambulatní</a:t>
            </a:r>
            <a:r>
              <a:rPr lang="cs-CZ" sz="2800" dirty="0"/>
              <a:t> programy</a:t>
            </a:r>
          </a:p>
          <a:p>
            <a:pPr marL="0" indent="0">
              <a:buNone/>
            </a:pPr>
            <a:r>
              <a:rPr lang="cs-CZ" sz="2800" dirty="0"/>
              <a:t>Krizová(ubytovací) lůžka</a:t>
            </a:r>
          </a:p>
          <a:p>
            <a:pPr marL="0" indent="0">
              <a:buNone/>
            </a:pPr>
            <a:r>
              <a:rPr lang="cs-CZ" sz="2800" dirty="0"/>
              <a:t>30 FTE/100 000</a:t>
            </a:r>
            <a:endParaRPr lang="en-US" sz="2800" dirty="0"/>
          </a:p>
        </p:txBody>
      </p:sp>
      <p:pic>
        <p:nvPicPr>
          <p:cNvPr id="15" name="Obrázek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3407" y="6237312"/>
            <a:ext cx="450224" cy="484636"/>
          </a:xfrm>
          <a:prstGeom prst="rect">
            <a:avLst/>
          </a:prstGeom>
        </p:spPr>
      </p:pic>
      <p:sp>
        <p:nvSpPr>
          <p:cNvPr id="21" name="Nadpis 1"/>
          <p:cNvSpPr txBox="1">
            <a:spLocks/>
          </p:cNvSpPr>
          <p:nvPr/>
        </p:nvSpPr>
        <p:spPr>
          <a:xfrm>
            <a:off x="2083318" y="16480"/>
            <a:ext cx="7886700" cy="871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5200" spc="-50" dirty="0">
                <a:solidFill>
                  <a:schemeClr val="accent1"/>
                </a:solidFill>
              </a:rPr>
              <a:t>Centra duševního zdraví - </a:t>
            </a:r>
            <a:r>
              <a:rPr lang="cs-CZ" sz="5200" spc="-50" dirty="0" smtClean="0">
                <a:solidFill>
                  <a:schemeClr val="accent1"/>
                </a:solidFill>
              </a:rPr>
              <a:t>inspirace</a:t>
            </a:r>
            <a:r>
              <a:rPr lang="cs-CZ" sz="3200" dirty="0">
                <a:solidFill>
                  <a:srgbClr val="92D050"/>
                </a:solidFill>
                <a:latin typeface="Calibri Light" panose="020F0302020204030204"/>
              </a:rPr>
              <a:t/>
            </a:r>
            <a:br>
              <a:rPr lang="cs-CZ" sz="3200" dirty="0">
                <a:solidFill>
                  <a:srgbClr val="92D050"/>
                </a:solidFill>
                <a:latin typeface="Calibri Light" panose="020F0302020204030204"/>
              </a:rPr>
            </a:br>
            <a:endParaRPr lang="cs-CZ" sz="2700" dirty="0">
              <a:solidFill>
                <a:srgbClr val="5B9BD5"/>
              </a:solidFill>
              <a:latin typeface="Calibri Light" panose="020F0302020204030204"/>
            </a:endParaRPr>
          </a:p>
        </p:txBody>
      </p:sp>
      <p:pic>
        <p:nvPicPr>
          <p:cNvPr id="1026" name="Picture 2" descr="Trieste - The Canal Grande and the Church of Sant'Antonio Nuov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768" y="3774825"/>
            <a:ext cx="4474024" cy="3355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1883" y="4574059"/>
            <a:ext cx="4648270" cy="2603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4628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52401" y="195292"/>
            <a:ext cx="7886700" cy="1325563"/>
          </a:xfrm>
        </p:spPr>
        <p:txBody>
          <a:bodyPr>
            <a:normAutofit/>
          </a:bodyPr>
          <a:lstStyle/>
          <a:p>
            <a:r>
              <a:rPr lang="cs-CZ" sz="4400" spc="-50" dirty="0">
                <a:solidFill>
                  <a:schemeClr val="accent1"/>
                </a:solidFill>
              </a:rPr>
              <a:t>Centrum duševního zdraví </a:t>
            </a:r>
            <a:r>
              <a:rPr lang="cs-CZ" sz="4400" spc="-50" dirty="0" smtClean="0">
                <a:solidFill>
                  <a:schemeClr val="accent1"/>
                </a:solidFill>
              </a:rPr>
              <a:t>ČR</a:t>
            </a:r>
            <a:br>
              <a:rPr lang="cs-CZ" sz="4400" spc="-50" dirty="0" smtClean="0">
                <a:solidFill>
                  <a:schemeClr val="accent1"/>
                </a:solidFill>
              </a:rPr>
            </a:br>
            <a:r>
              <a:rPr lang="cs-CZ" sz="4400" spc="-50" dirty="0" smtClean="0">
                <a:solidFill>
                  <a:schemeClr val="accent1"/>
                </a:solidFill>
              </a:rPr>
              <a:t>standard (2016)</a:t>
            </a:r>
            <a:endParaRPr lang="cs-CZ" sz="4400" spc="-50" dirty="0">
              <a:solidFill>
                <a:schemeClr val="accent1"/>
              </a:solidFill>
            </a:endParaRPr>
          </a:p>
        </p:txBody>
      </p:sp>
      <p:sp>
        <p:nvSpPr>
          <p:cNvPr id="9" name="Zástupný symbol pro obsah 3"/>
          <p:cNvSpPr txBox="1">
            <a:spLocks/>
          </p:cNvSpPr>
          <p:nvPr/>
        </p:nvSpPr>
        <p:spPr>
          <a:xfrm>
            <a:off x="1847528" y="1412777"/>
            <a:ext cx="7615758" cy="3312368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800" dirty="0">
                <a:solidFill>
                  <a:prstClr val="black"/>
                </a:solidFill>
                <a:latin typeface="Calibri" panose="020F0502020204030204"/>
              </a:rPr>
              <a:t>1,5 Psychiatr</a:t>
            </a:r>
          </a:p>
          <a:p>
            <a:pPr marL="0" indent="0">
              <a:buNone/>
            </a:pPr>
            <a:r>
              <a:rPr lang="cs-CZ" sz="2800" dirty="0">
                <a:solidFill>
                  <a:prstClr val="black"/>
                </a:solidFill>
                <a:latin typeface="Calibri" panose="020F0502020204030204"/>
              </a:rPr>
              <a:t>1 Psycholog</a:t>
            </a:r>
          </a:p>
          <a:p>
            <a:pPr marL="0" indent="0">
              <a:buNone/>
            </a:pPr>
            <a:r>
              <a:rPr lang="cs-CZ" sz="2800" dirty="0">
                <a:solidFill>
                  <a:prstClr val="black"/>
                </a:solidFill>
                <a:latin typeface="Calibri" panose="020F0502020204030204"/>
              </a:rPr>
              <a:t>9 psychiatrických/všeobecných sester</a:t>
            </a:r>
          </a:p>
          <a:p>
            <a:pPr marL="0" indent="0">
              <a:buNone/>
            </a:pPr>
            <a:r>
              <a:rPr lang="cs-CZ" sz="2800" dirty="0">
                <a:solidFill>
                  <a:prstClr val="black"/>
                </a:solidFill>
                <a:latin typeface="Calibri" panose="020F0502020204030204"/>
              </a:rPr>
              <a:t>8,5 sociální pracovník/pracovník</a:t>
            </a:r>
            <a:br>
              <a:rPr lang="cs-CZ" sz="2800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cs-CZ" sz="2800" dirty="0">
                <a:solidFill>
                  <a:prstClr val="black"/>
                </a:solidFill>
                <a:latin typeface="Calibri" panose="020F0502020204030204"/>
              </a:rPr>
              <a:t>v sociálních službách</a:t>
            </a:r>
          </a:p>
          <a:p>
            <a:pPr marL="0" indent="0">
              <a:buNone/>
            </a:pPr>
            <a:r>
              <a:rPr lang="cs-CZ" sz="2800" dirty="0">
                <a:solidFill>
                  <a:prstClr val="black"/>
                </a:solidFill>
                <a:latin typeface="Calibri" panose="020F0502020204030204"/>
              </a:rPr>
              <a:t>0,5 peer konzultant</a:t>
            </a:r>
            <a:endParaRPr lang="en-US" sz="2800" dirty="0">
              <a:solidFill>
                <a:prstClr val="black"/>
              </a:solidFill>
              <a:latin typeface="Calibri" panose="020F0502020204030204"/>
            </a:endParaRPr>
          </a:p>
          <a:p>
            <a:pPr marL="0" indent="0">
              <a:buNone/>
            </a:pPr>
            <a:r>
              <a:rPr lang="cs-CZ" sz="2800" dirty="0">
                <a:solidFill>
                  <a:prstClr val="black"/>
                </a:solidFill>
                <a:latin typeface="Calibri" panose="020F0502020204030204"/>
              </a:rPr>
              <a:t>20,5 FTE/100 000 obyvatel</a:t>
            </a:r>
          </a:p>
          <a:p>
            <a:pPr marL="0" indent="0">
              <a:buNone/>
            </a:pPr>
            <a:endParaRPr lang="en-US" sz="3300" dirty="0">
              <a:solidFill>
                <a:prstClr val="black"/>
              </a:solidFill>
              <a:latin typeface="Calibri" panose="020F0502020204030204"/>
            </a:endParaRPr>
          </a:p>
          <a:p>
            <a:pPr marL="0" indent="0">
              <a:buNone/>
            </a:pPr>
            <a:endParaRPr lang="en-US" sz="2600" dirty="0">
              <a:solidFill>
                <a:prstClr val="black"/>
              </a:solidFill>
              <a:latin typeface="Calibri" panose="020F0502020204030204"/>
            </a:endParaRPr>
          </a:p>
          <a:p>
            <a:pPr marL="0" indent="0">
              <a:buNone/>
            </a:pPr>
            <a:endParaRPr lang="cs-CZ" dirty="0">
              <a:solidFill>
                <a:prstClr val="black"/>
              </a:solidFill>
              <a:latin typeface="Calibri" panose="020F0502020204030204"/>
            </a:endParaRPr>
          </a:p>
          <a:p>
            <a:pPr marL="0" indent="0">
              <a:buNone/>
            </a:pPr>
            <a:endParaRPr lang="cs-CZ" dirty="0">
              <a:solidFill>
                <a:prstClr val="black"/>
              </a:solidFill>
              <a:latin typeface="Calibri" panose="020F0502020204030204"/>
            </a:endParaRPr>
          </a:p>
          <a:p>
            <a:pPr marL="0" indent="0">
              <a:buNone/>
            </a:pPr>
            <a:endParaRPr lang="cs-CZ" dirty="0">
              <a:solidFill>
                <a:prstClr val="black"/>
              </a:solidFill>
              <a:latin typeface="Calibri" panose="020F0502020204030204"/>
            </a:endParaRPr>
          </a:p>
          <a:p>
            <a:pPr marL="0" indent="0">
              <a:buNone/>
            </a:pPr>
            <a:endParaRPr lang="cs-CZ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1808784" y="4914294"/>
            <a:ext cx="547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prstClr val="black"/>
                </a:solidFill>
                <a:latin typeface="Calibri" panose="020F0502020204030204"/>
              </a:rPr>
              <a:t>Metoda práce: Case management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1828156" y="5387220"/>
            <a:ext cx="686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prstClr val="black"/>
                </a:solidFill>
                <a:latin typeface="Calibri" panose="020F0502020204030204"/>
              </a:rPr>
              <a:t>Spádové území: okres (100 tisíc obyvatel)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1808784" y="5856550"/>
            <a:ext cx="547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prstClr val="black"/>
                </a:solidFill>
                <a:latin typeface="Calibri" panose="020F0502020204030204"/>
              </a:rPr>
              <a:t>Počet klientů: 200</a:t>
            </a:r>
          </a:p>
        </p:txBody>
      </p:sp>
      <p:pic>
        <p:nvPicPr>
          <p:cNvPr id="14" name="Obrázek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9640" y="597526"/>
            <a:ext cx="3099464" cy="2321606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9640" y="3199740"/>
            <a:ext cx="3281284" cy="2457796"/>
          </a:xfrm>
          <a:prstGeom prst="rect">
            <a:avLst/>
          </a:prstGeom>
        </p:spPr>
      </p:pic>
      <p:sp>
        <p:nvSpPr>
          <p:cNvPr id="16" name="TextovéPole 15"/>
          <p:cNvSpPr txBox="1"/>
          <p:nvPr/>
        </p:nvSpPr>
        <p:spPr>
          <a:xfrm>
            <a:off x="1808784" y="6312674"/>
            <a:ext cx="547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prstClr val="black"/>
                </a:solidFill>
                <a:latin typeface="Calibri" panose="020F0502020204030204"/>
              </a:rPr>
              <a:t>Náklady: </a:t>
            </a:r>
            <a:r>
              <a:rPr lang="cs-CZ" sz="2800" dirty="0" smtClean="0">
                <a:solidFill>
                  <a:prstClr val="black"/>
                </a:solidFill>
                <a:latin typeface="Calibri" panose="020F0502020204030204"/>
              </a:rPr>
              <a:t>15 000 </a:t>
            </a:r>
            <a:r>
              <a:rPr lang="cs-CZ" sz="2800" dirty="0">
                <a:solidFill>
                  <a:prstClr val="black"/>
                </a:solidFill>
                <a:latin typeface="Calibri" panose="020F0502020204030204"/>
              </a:rPr>
              <a:t>000/rok</a:t>
            </a:r>
          </a:p>
        </p:txBody>
      </p:sp>
    </p:spTree>
    <p:extLst>
      <p:ext uri="{BB962C8B-B14F-4D97-AF65-F5344CB8AC3E}">
        <p14:creationId xmlns:p14="http://schemas.microsoft.com/office/powerpoint/2010/main" val="13545263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515371" y="74106"/>
            <a:ext cx="10501745" cy="1325563"/>
          </a:xfrm>
        </p:spPr>
        <p:txBody>
          <a:bodyPr>
            <a:normAutofit/>
          </a:bodyPr>
          <a:lstStyle/>
          <a:p>
            <a:r>
              <a:rPr lang="cs-CZ" sz="4400" spc="-50" dirty="0">
                <a:solidFill>
                  <a:schemeClr val="accent1"/>
                </a:solidFill>
              </a:rPr>
              <a:t>Centrum duševního zdraví 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5785016"/>
              </p:ext>
            </p:extLst>
          </p:nvPr>
        </p:nvGraphicFramePr>
        <p:xfrm>
          <a:off x="125937" y="1399668"/>
          <a:ext cx="11925952" cy="2299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List" r:id="rId3" imgW="7953232" imgH="1533532" progId="Excel.Sheet.12">
                  <p:embed/>
                </p:oleObj>
              </mc:Choice>
              <mc:Fallback>
                <p:oleObj name="List" r:id="rId3" imgW="7953232" imgH="153353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5937" y="1399668"/>
                        <a:ext cx="11925952" cy="22994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35767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2436" y="1036206"/>
            <a:ext cx="4828309" cy="1325563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CDZ pro další cílové skupiny</a:t>
            </a:r>
            <a:endParaRPr lang="cs-CZ" sz="3200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3945371"/>
            <a:ext cx="3900055" cy="26078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dirty="0">
                <a:solidFill>
                  <a:schemeClr val="accent2"/>
                </a:solidFill>
              </a:rPr>
              <a:t>Síť </a:t>
            </a:r>
            <a:r>
              <a:rPr lang="cs-CZ" sz="3200" dirty="0" smtClean="0">
                <a:solidFill>
                  <a:schemeClr val="accent2"/>
                </a:solidFill>
              </a:rPr>
              <a:t>CDZ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accent2"/>
                </a:solidFill>
              </a:rPr>
              <a:t>CDZ I – 5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accent2"/>
                </a:solidFill>
              </a:rPr>
              <a:t>CDZ II – 16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accent2"/>
                </a:solidFill>
              </a:rPr>
              <a:t>CDZ III – 9</a:t>
            </a:r>
            <a:endParaRPr lang="cs-CZ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cs-CZ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accent2"/>
                </a:solidFill>
              </a:rPr>
              <a:t>100 CDZ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5742708" y="4390597"/>
            <a:ext cx="3900055" cy="1000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3200" dirty="0" smtClean="0">
                <a:solidFill>
                  <a:schemeClr val="accent4">
                    <a:lumMod val="50000"/>
                  </a:schemeClr>
                </a:solidFill>
              </a:rPr>
              <a:t>Legislativní zakotvení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2666999" y="2875832"/>
            <a:ext cx="3900055" cy="1000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3200" dirty="0" smtClean="0">
                <a:solidFill>
                  <a:schemeClr val="tx2"/>
                </a:solidFill>
              </a:rPr>
              <a:t>Pro koho - lidé v riziku či spíše s nemocí</a:t>
            </a: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6677891" y="770235"/>
            <a:ext cx="5029199" cy="2605948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6700" dirty="0" smtClean="0">
                <a:solidFill>
                  <a:schemeClr val="accent4"/>
                </a:solidFill>
              </a:rPr>
              <a:t>Účinné intervence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sz="3200" dirty="0" smtClean="0">
              <a:solidFill>
                <a:schemeClr val="accent4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5000" dirty="0" err="1" smtClean="0">
                <a:solidFill>
                  <a:schemeClr val="accent4"/>
                </a:solidFill>
              </a:rPr>
              <a:t>Individual</a:t>
            </a:r>
            <a:r>
              <a:rPr lang="cs-CZ" sz="5000" dirty="0" smtClean="0">
                <a:solidFill>
                  <a:schemeClr val="accent4"/>
                </a:solidFill>
              </a:rPr>
              <a:t> </a:t>
            </a:r>
            <a:r>
              <a:rPr lang="cs-CZ" sz="5000" dirty="0" err="1" smtClean="0">
                <a:solidFill>
                  <a:schemeClr val="accent4"/>
                </a:solidFill>
              </a:rPr>
              <a:t>placement</a:t>
            </a:r>
            <a:r>
              <a:rPr lang="cs-CZ" sz="5000" dirty="0" smtClean="0">
                <a:solidFill>
                  <a:schemeClr val="accent4"/>
                </a:solidFill>
              </a:rPr>
              <a:t> support</a:t>
            </a:r>
            <a:br>
              <a:rPr lang="cs-CZ" sz="5000" dirty="0" smtClean="0">
                <a:solidFill>
                  <a:schemeClr val="accent4"/>
                </a:solidFill>
              </a:rPr>
            </a:br>
            <a:r>
              <a:rPr lang="cs-CZ" sz="5000" dirty="0" smtClean="0">
                <a:solidFill>
                  <a:schemeClr val="accent4"/>
                </a:solidFill>
              </a:rPr>
              <a:t>Early </a:t>
            </a:r>
            <a:r>
              <a:rPr lang="cs-CZ" sz="5000" dirty="0" err="1" smtClean="0">
                <a:solidFill>
                  <a:schemeClr val="accent4"/>
                </a:solidFill>
              </a:rPr>
              <a:t>intervention</a:t>
            </a:r>
            <a:endParaRPr lang="cs-CZ" sz="5000" dirty="0" smtClean="0">
              <a:solidFill>
                <a:schemeClr val="accent4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5000" dirty="0" smtClean="0">
                <a:solidFill>
                  <a:schemeClr val="accent4"/>
                </a:solidFill>
              </a:rPr>
              <a:t>DD </a:t>
            </a:r>
            <a:r>
              <a:rPr lang="cs-CZ" sz="5000" dirty="0" err="1" smtClean="0">
                <a:solidFill>
                  <a:schemeClr val="accent4"/>
                </a:solidFill>
              </a:rPr>
              <a:t>treatment</a:t>
            </a:r>
            <a:endParaRPr lang="cs-CZ" sz="5000" dirty="0" smtClean="0">
              <a:solidFill>
                <a:schemeClr val="accent4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5000" dirty="0" smtClean="0">
                <a:solidFill>
                  <a:schemeClr val="accent4"/>
                </a:solidFill>
              </a:rPr>
              <a:t>prvky Open dialogu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5000" dirty="0" smtClean="0">
                <a:solidFill>
                  <a:schemeClr val="accent4"/>
                </a:solidFill>
              </a:rPr>
              <a:t>…..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sz="3600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4579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2"/>
                </a:solidFill>
              </a:rPr>
              <a:t>Projekty realizované v rámci reformy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45734"/>
            <a:ext cx="10698480" cy="40233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2200" b="1" dirty="0" smtClean="0"/>
              <a:t>Ministerstvo zdravotnictví ČR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200" dirty="0"/>
              <a:t>CDZ I – III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200" dirty="0"/>
              <a:t>Deinstitucionalizace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200" dirty="0" err="1"/>
              <a:t>Multidisciplinarita</a:t>
            </a:r>
            <a:endParaRPr lang="cs-CZ" sz="22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200" dirty="0"/>
              <a:t>Nové služby</a:t>
            </a:r>
          </a:p>
          <a:p>
            <a:pPr marL="0" indent="0">
              <a:buNone/>
            </a:pPr>
            <a:r>
              <a:rPr lang="cs-CZ" sz="2200" b="1" dirty="0" smtClean="0"/>
              <a:t>Národní ústav duševního zdraví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200" dirty="0" err="1"/>
              <a:t>Destigmatizace</a:t>
            </a:r>
            <a:endParaRPr lang="cs-CZ" sz="22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200" dirty="0"/>
              <a:t>Měření ve službách péče o duševní </a:t>
            </a:r>
            <a:r>
              <a:rPr lang="cs-CZ" sz="2200" dirty="0" smtClean="0"/>
              <a:t>zdraví </a:t>
            </a:r>
            <a:r>
              <a:rPr lang="cs-CZ" sz="2200" dirty="0"/>
              <a:t>(MERRPS)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200" dirty="0"/>
              <a:t>Časné </a:t>
            </a:r>
            <a:r>
              <a:rPr lang="cs-CZ" sz="2200" dirty="0" smtClean="0"/>
              <a:t>intervence VIZDOM</a:t>
            </a: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Ústav zdravotnických informací a statistiky</a:t>
            </a:r>
            <a:endParaRPr lang="cs-CZ" sz="22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200" dirty="0"/>
              <a:t>Datová </a:t>
            </a:r>
            <a:r>
              <a:rPr lang="cs-CZ" sz="2200" dirty="0" smtClean="0"/>
              <a:t>podpora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cs-CZ" sz="2200" dirty="0"/>
          </a:p>
          <a:p>
            <a:pPr lvl="1">
              <a:buFont typeface="Wingdings" panose="05000000000000000000" pitchFamily="2" charset="2"/>
              <a:buChar char="ü"/>
            </a:pPr>
            <a:endParaRPr lang="cs-CZ" sz="2200" dirty="0" smtClean="0"/>
          </a:p>
          <a:p>
            <a:pPr marL="342900" lvl="1" indent="0">
              <a:buNone/>
            </a:pPr>
            <a:r>
              <a:rPr lang="cs-CZ" sz="2200" dirty="0">
                <a:hlinkClick r:id="rId2"/>
              </a:rPr>
              <a:t>www.reformapsychiatrie.cz</a:t>
            </a:r>
            <a:endParaRPr lang="cs-CZ" sz="2200" dirty="0"/>
          </a:p>
          <a:p>
            <a:pPr lvl="1">
              <a:buFont typeface="Wingdings" panose="05000000000000000000" pitchFamily="2" charset="2"/>
              <a:buChar char="ü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92890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1338</TotalTime>
  <Words>198</Words>
  <Application>Microsoft Office PowerPoint</Application>
  <PresentationFormat>Širokoúhlá obrazovka</PresentationFormat>
  <Paragraphs>76</Paragraphs>
  <Slides>7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Motiv Office</vt:lpstr>
      <vt:lpstr>List</vt:lpstr>
      <vt:lpstr>Centra duševního zdraví v kontextu reformy psychiatrické péče</vt:lpstr>
      <vt:lpstr>Lidé se závažnými potížemi (SMI) </vt:lpstr>
      <vt:lpstr> </vt:lpstr>
      <vt:lpstr>Centrum duševního zdraví ČR standard (2016)</vt:lpstr>
      <vt:lpstr>Centrum duševního zdraví </vt:lpstr>
      <vt:lpstr>CDZ pro další cílové skupiny</vt:lpstr>
      <vt:lpstr>Projekty realizované v rámci reformy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Péče o duševně nemocné v ČR </dc:title>
  <dc:creator>Pavel Říčan</dc:creator>
  <cp:lastModifiedBy>Pavel Říčan</cp:lastModifiedBy>
  <cp:revision>39</cp:revision>
  <cp:lastPrinted>2018-02-28T07:16:47Z</cp:lastPrinted>
  <dcterms:created xsi:type="dcterms:W3CDTF">2015-02-24T16:18:04Z</dcterms:created>
  <dcterms:modified xsi:type="dcterms:W3CDTF">2018-10-11T06:17:14Z</dcterms:modified>
</cp:coreProperties>
</file>