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6" r:id="rId5"/>
    <p:sldId id="261" r:id="rId6"/>
    <p:sldId id="262" r:id="rId7"/>
    <p:sldId id="271" r:id="rId8"/>
    <p:sldId id="263" r:id="rId9"/>
    <p:sldId id="268" r:id="rId10"/>
    <p:sldId id="264" r:id="rId11"/>
    <p:sldId id="269" r:id="rId12"/>
    <p:sldId id="273" r:id="rId13"/>
    <p:sldId id="272" r:id="rId14"/>
    <p:sldId id="274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3B99F-F6E2-4621-B577-DF2EF35B79F6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13A9-6154-49AF-AB70-524319998F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3B99F-F6E2-4621-B577-DF2EF35B79F6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13A9-6154-49AF-AB70-524319998F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3B99F-F6E2-4621-B577-DF2EF35B79F6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13A9-6154-49AF-AB70-524319998F3D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3B99F-F6E2-4621-B577-DF2EF35B79F6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13A9-6154-49AF-AB70-524319998F3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3B99F-F6E2-4621-B577-DF2EF35B79F6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13A9-6154-49AF-AB70-524319998F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3B99F-F6E2-4621-B577-DF2EF35B79F6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13A9-6154-49AF-AB70-524319998F3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3B99F-F6E2-4621-B577-DF2EF35B79F6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13A9-6154-49AF-AB70-524319998F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3B99F-F6E2-4621-B577-DF2EF35B79F6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13A9-6154-49AF-AB70-524319998F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3B99F-F6E2-4621-B577-DF2EF35B79F6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13A9-6154-49AF-AB70-524319998F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3B99F-F6E2-4621-B577-DF2EF35B79F6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13A9-6154-49AF-AB70-524319998F3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3B99F-F6E2-4621-B577-DF2EF35B79F6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13A9-6154-49AF-AB70-524319998F3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F23B99F-F6E2-4621-B577-DF2EF35B79F6}" type="datetimeFigureOut">
              <a:rPr lang="cs-CZ" smtClean="0"/>
              <a:pPr/>
              <a:t>23.10.2018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4E013A9-6154-49AF-AB70-524319998F3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www.icsasov.cz/data/cp0/000020_000207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85015" y="1995098"/>
            <a:ext cx="9595449" cy="910087"/>
          </a:xfrm>
        </p:spPr>
        <p:txBody>
          <a:bodyPr>
            <a:normAutofit fontScale="90000"/>
          </a:bodyPr>
          <a:lstStyle/>
          <a:p>
            <a:r>
              <a:rPr lang="cs-CZ" sz="4900" b="1" dirty="0"/>
              <a:t>Edukace rodičů dětí s autismem a </a:t>
            </a:r>
            <a:r>
              <a:rPr lang="cs-CZ" sz="4900" b="1" dirty="0" err="1"/>
              <a:t>postdiagnostická</a:t>
            </a:r>
            <a:r>
              <a:rPr lang="cs-CZ" sz="4900" b="1" dirty="0"/>
              <a:t> péče v ČR</a:t>
            </a:r>
            <a:r>
              <a:rPr lang="cs-CZ" b="1" dirty="0"/>
              <a:t>	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2720" y="3155479"/>
            <a:ext cx="6566116" cy="907562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JUDr. Dagmar Zápotočná, MBA </a:t>
            </a:r>
          </a:p>
          <a:p>
            <a:pPr algn="ctr"/>
            <a:r>
              <a:rPr lang="cs-CZ" dirty="0"/>
              <a:t>Mgr. Hana Žilincová</a:t>
            </a:r>
          </a:p>
          <a:p>
            <a:pPr algn="ctr"/>
            <a:r>
              <a:rPr lang="cs-CZ" dirty="0"/>
              <a:t>www.</a:t>
            </a:r>
            <a:r>
              <a:rPr lang="cs-CZ" dirty="0" err="1"/>
              <a:t>icsasov.cz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134" y="4684444"/>
            <a:ext cx="1778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335280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Další aktivity ICS:</a:t>
            </a:r>
          </a:p>
          <a:p>
            <a:pPr>
              <a:buFontTx/>
              <a:buChar char="-"/>
            </a:pPr>
            <a:r>
              <a:rPr lang="cs-CZ" dirty="0"/>
              <a:t>pořádání letních táborů pro děti s PAS</a:t>
            </a:r>
          </a:p>
          <a:p>
            <a:pPr>
              <a:buFontTx/>
              <a:buChar char="-"/>
            </a:pPr>
            <a:r>
              <a:rPr lang="cs-CZ" dirty="0"/>
              <a:t>každoroční turnaj Kuželka Cup</a:t>
            </a:r>
          </a:p>
          <a:p>
            <a:pPr>
              <a:buFontTx/>
              <a:buChar char="-"/>
            </a:pPr>
            <a:r>
              <a:rPr lang="cs-CZ" dirty="0"/>
              <a:t>odborné vzdělávací kurzy akreditované MPSV</a:t>
            </a:r>
          </a:p>
          <a:p>
            <a:pPr>
              <a:buFontTx/>
              <a:buChar char="-"/>
            </a:pPr>
            <a:r>
              <a:rPr lang="cs-CZ" dirty="0"/>
              <a:t>pořádání odborných konferencí</a:t>
            </a:r>
          </a:p>
          <a:p>
            <a:pPr>
              <a:buFontTx/>
              <a:buChar char="-"/>
            </a:pPr>
            <a:r>
              <a:rPr lang="cs-CZ" dirty="0"/>
              <a:t>a mnoho dalšího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Integrační centrum </a:t>
            </a:r>
            <a:r>
              <a:rPr lang="cs-CZ" dirty="0" err="1"/>
              <a:t>Sasov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168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744" y="221671"/>
            <a:ext cx="4119418" cy="3089564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5" y="3579667"/>
            <a:ext cx="4149436" cy="3112077"/>
          </a:xfrm>
          <a:prstGeom prst="rect">
            <a:avLst/>
          </a:prstGeom>
        </p:spPr>
      </p:pic>
      <p:pic>
        <p:nvPicPr>
          <p:cNvPr id="3074" name="Picture 2" descr="C:\fakepath\Oseva, Jihla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932" y="221670"/>
            <a:ext cx="4173759" cy="313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asedÃ¡nÃ­ OdbornÃ© skupiny pro P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744" y="3579667"/>
            <a:ext cx="4119418" cy="308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2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Jedná se o </a:t>
            </a:r>
            <a:r>
              <a:rPr lang="cs-CZ" dirty="0" err="1"/>
              <a:t>neurovývojovou</a:t>
            </a:r>
            <a:r>
              <a:rPr lang="cs-CZ" dirty="0"/>
              <a:t>, vrozenou poruchu</a:t>
            </a:r>
          </a:p>
          <a:p>
            <a:r>
              <a:rPr lang="cs-CZ" dirty="0"/>
              <a:t>Častější u chlapců - 4:1 oproti dívkám</a:t>
            </a:r>
          </a:p>
          <a:p>
            <a:r>
              <a:rPr lang="cs-CZ" dirty="0"/>
              <a:t>Aktuální výzkumy z USA uvádí 1:68, u chlapců je výskyt dokonce 1:42!!!</a:t>
            </a:r>
          </a:p>
          <a:p>
            <a:r>
              <a:rPr lang="cs-CZ" dirty="0"/>
              <a:t>Narušena je tzv. triáda oblastí – sociální interakce, komunikace a představivost</a:t>
            </a:r>
          </a:p>
          <a:p>
            <a:r>
              <a:rPr lang="cs-CZ" dirty="0"/>
              <a:t>Poruchy autistického spektra se </a:t>
            </a:r>
            <a:r>
              <a:rPr lang="cs-CZ" dirty="0" smtClean="0"/>
              <a:t>rozlišují na konkrétní diagnózy</a:t>
            </a:r>
            <a:endParaRPr lang="cs-CZ" dirty="0"/>
          </a:p>
          <a:p>
            <a:r>
              <a:rPr lang="cs-CZ" dirty="0"/>
              <a:t>Každá osoba s autismem </a:t>
            </a:r>
            <a:r>
              <a:rPr lang="cs-CZ" dirty="0" smtClean="0"/>
              <a:t>je </a:t>
            </a:r>
            <a:r>
              <a:rPr lang="cs-CZ" dirty="0"/>
              <a:t>jedinečná a je nutné k ní přistupovat </a:t>
            </a:r>
            <a:r>
              <a:rPr lang="cs-CZ" b="1" dirty="0"/>
              <a:t>INDIVIDUÁLNĚ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PORUCHY AUTISTICKÉHO SPEKTRA</a:t>
            </a:r>
            <a:br>
              <a:rPr lang="cs-CZ" dirty="0"/>
            </a:br>
            <a:r>
              <a:rPr lang="cs-CZ" dirty="0"/>
              <a:t>(PAS)</a:t>
            </a:r>
          </a:p>
        </p:txBody>
      </p:sp>
    </p:spTree>
    <p:extLst>
      <p:ext uri="{BB962C8B-B14F-4D97-AF65-F5344CB8AC3E}">
        <p14:creationId xmlns:p14="http://schemas.microsoft.com/office/powerpoint/2010/main" val="2446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0999" y="2132002"/>
            <a:ext cx="10044681" cy="4387670"/>
          </a:xfrm>
        </p:spPr>
        <p:txBody>
          <a:bodyPr>
            <a:normAutofit/>
          </a:bodyPr>
          <a:lstStyle/>
          <a:p>
            <a:r>
              <a:rPr lang="cs-CZ" dirty="0"/>
              <a:t>Včasný záchyt zajišťuje raný </a:t>
            </a:r>
            <a:r>
              <a:rPr lang="cs-CZ" dirty="0" err="1"/>
              <a:t>screening</a:t>
            </a:r>
            <a:r>
              <a:rPr lang="cs-CZ" dirty="0"/>
              <a:t> u pediatra</a:t>
            </a:r>
          </a:p>
          <a:p>
            <a:r>
              <a:rPr lang="cs-CZ" dirty="0"/>
              <a:t>Diagnóza jako odrazový můstek -  stanovuje klinický psycholog nebo psychiatr</a:t>
            </a:r>
          </a:p>
          <a:p>
            <a:r>
              <a:rPr lang="cs-CZ" dirty="0"/>
              <a:t>Následnou péči zajišťuje </a:t>
            </a:r>
            <a:r>
              <a:rPr lang="cs-CZ" b="1" dirty="0"/>
              <a:t>především SPC – krajský </a:t>
            </a:r>
            <a:r>
              <a:rPr lang="cs-CZ" b="1" dirty="0" smtClean="0"/>
              <a:t>koordinátor</a:t>
            </a:r>
          </a:p>
          <a:p>
            <a:r>
              <a:rPr lang="cs-CZ" dirty="0" smtClean="0"/>
              <a:t>Podporu pro osoby s PAS dotváří: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	- neziskové organizace a sociální služby </a:t>
            </a:r>
          </a:p>
          <a:p>
            <a:pPr marL="0" indent="0">
              <a:buNone/>
            </a:pPr>
            <a:r>
              <a:rPr lang="cs-CZ" dirty="0" smtClean="0"/>
              <a:t>	- raná péče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DIAGNÓZA AUTISMUS – A CO DÁL?</a:t>
            </a:r>
          </a:p>
        </p:txBody>
      </p:sp>
    </p:spTree>
    <p:extLst>
      <p:ext uri="{BB962C8B-B14F-4D97-AF65-F5344CB8AC3E}">
        <p14:creationId xmlns:p14="http://schemas.microsoft.com/office/powerpoint/2010/main" val="13085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E61E9A8D-C9FB-4ABE-90E9-60B8DF546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15" y="1969477"/>
            <a:ext cx="9915119" cy="415668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Nutná je péče nejen o jednotlivce s autismem, ale o rodinu jako celek – terapeuticky ošetřit partnerské, sourozenecké vztahy, atd. Jako nejvhodnější se jeví rodinná terapie nebo kognitivně behaviorální terapie.</a:t>
            </a:r>
          </a:p>
          <a:p>
            <a:r>
              <a:rPr lang="cs-CZ" dirty="0"/>
              <a:t>V případě péče o osoby s autismem, volíme kombinaci všeobecně známých přístupů, které jsou funkční a VĚDECKY OVĚŘENÉ.  Vhodný je celostní přístup, kdy začínáme se strukturovaným učením, logopedickou péčí, behaviorálními přístupy, </a:t>
            </a:r>
            <a:r>
              <a:rPr lang="cs-CZ" dirty="0" err="1"/>
              <a:t>Snoezelen</a:t>
            </a:r>
            <a:r>
              <a:rPr lang="cs-CZ" dirty="0"/>
              <a:t> prostředím, </a:t>
            </a:r>
            <a:r>
              <a:rPr lang="cs-CZ" dirty="0" err="1"/>
              <a:t>hipoterapií</a:t>
            </a:r>
            <a:r>
              <a:rPr lang="cs-CZ" dirty="0"/>
              <a:t>, arteterapií, atd. </a:t>
            </a:r>
          </a:p>
          <a:p>
            <a:r>
              <a:rPr lang="cs-CZ" b="1" dirty="0"/>
              <a:t>NIKDY nedoporučujeme metody, které nejsou vědecky ověřené, popřípadě </a:t>
            </a:r>
            <a:r>
              <a:rPr lang="cs-CZ" b="1" dirty="0" smtClean="0"/>
              <a:t>jsou necertifikované </a:t>
            </a:r>
            <a:r>
              <a:rPr lang="cs-CZ" b="1" dirty="0"/>
              <a:t>a z pravidla </a:t>
            </a:r>
            <a:r>
              <a:rPr lang="cs-CZ" b="1" dirty="0" smtClean="0"/>
              <a:t>finančně </a:t>
            </a:r>
            <a:r>
              <a:rPr lang="cs-CZ" b="1" dirty="0"/>
              <a:t>velice nákladné. Mohou být škodlivé a nefunkční. 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2CA4A4B-55E8-4C0E-A118-414A4F238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 A INTERVENCE</a:t>
            </a:r>
          </a:p>
        </p:txBody>
      </p:sp>
    </p:spTree>
    <p:extLst>
      <p:ext uri="{BB962C8B-B14F-4D97-AF65-F5344CB8AC3E}">
        <p14:creationId xmlns:p14="http://schemas.microsoft.com/office/powerpoint/2010/main" val="28426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0610" y="-69010"/>
            <a:ext cx="8890519" cy="1621766"/>
          </a:xfrm>
        </p:spPr>
        <p:txBody>
          <a:bodyPr/>
          <a:lstStyle/>
          <a:p>
            <a:r>
              <a:rPr lang="cs-CZ" dirty="0"/>
              <a:t>Děkuji za </a:t>
            </a:r>
            <a:r>
              <a:rPr lang="cs-CZ" dirty="0" smtClean="0"/>
              <a:t>pozornost</a:t>
            </a:r>
            <a:br>
              <a:rPr lang="cs-CZ" dirty="0" smtClean="0"/>
            </a:br>
            <a:r>
              <a:rPr lang="cs-CZ" sz="2000" dirty="0" smtClean="0"/>
              <a:t>www.icsasov.cz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97" y="1221286"/>
            <a:ext cx="6761097" cy="507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8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9639" y="1814294"/>
            <a:ext cx="10018713" cy="3692236"/>
          </a:xfrm>
        </p:spPr>
        <p:txBody>
          <a:bodyPr/>
          <a:lstStyle/>
          <a:p>
            <a:r>
              <a:rPr lang="cs-CZ" dirty="0"/>
              <a:t>založeno v roce 2004 manželi </a:t>
            </a:r>
            <a:r>
              <a:rPr lang="cs-CZ" dirty="0" err="1"/>
              <a:t>Zápotočnými</a:t>
            </a:r>
            <a:endParaRPr lang="cs-CZ" dirty="0"/>
          </a:p>
          <a:p>
            <a:r>
              <a:rPr lang="cs-CZ" dirty="0"/>
              <a:t>zařízení sociálních služeb pro děti a dospělé s autismem, mentálním a kombinovaným postižením a všem, kteří o ně pečují</a:t>
            </a:r>
          </a:p>
          <a:p>
            <a:r>
              <a:rPr lang="cs-CZ" dirty="0"/>
              <a:t>poskytuje registrované sociální služby: denní stacionář, sociální rehabilitace a odborné sociální poradenství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/>
            </a:r>
            <a:br>
              <a:rPr lang="cs-CZ" dirty="0"/>
            </a:br>
            <a:r>
              <a:rPr lang="cs-CZ" dirty="0"/>
              <a:t>Integrační centrum Sasov</a:t>
            </a:r>
          </a:p>
        </p:txBody>
      </p:sp>
      <p:pic>
        <p:nvPicPr>
          <p:cNvPr id="4" name="Picture 2" descr="C:\fakepath\foto ICS mensi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963" y="3964021"/>
            <a:ext cx="4461407" cy="271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71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1012" y="1116729"/>
            <a:ext cx="10018713" cy="4752109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ambulantní sociální služba je převážně poskytována osobám s PAS, ale i osobám s mentálním a kombinovaným postižením, ve věku od 3 do 40 let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2221" y="-120770"/>
            <a:ext cx="10018713" cy="157941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Denní stacionář ICS</a:t>
            </a:r>
            <a:br>
              <a:rPr lang="cs-CZ" dirty="0"/>
            </a:br>
            <a:r>
              <a:rPr lang="cs-CZ" sz="2000" dirty="0"/>
              <a:t>Vedoucí služby: Bc. Lenka Breindlová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806" y="3096316"/>
            <a:ext cx="1953491" cy="260465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22" y="3096316"/>
            <a:ext cx="4357255" cy="261435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78506" y="3437254"/>
            <a:ext cx="2598189" cy="194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333" y="895737"/>
            <a:ext cx="3124200" cy="23431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19" y="3784289"/>
            <a:ext cx="3968970" cy="297672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174" y="543508"/>
            <a:ext cx="4203880" cy="31529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71" y="543508"/>
            <a:ext cx="4117675" cy="308825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08174" y="4166754"/>
            <a:ext cx="2964870" cy="222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9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492" y="1536780"/>
            <a:ext cx="9877777" cy="3450696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ambulantní sociální služba, která zabezpečuje základní a odborné poradenství osobám s PAS od 1 roku věku, jejich blízkým i široké veřejnosti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/>
            </a:r>
            <a:br>
              <a:rPr lang="cs-CZ" dirty="0"/>
            </a:br>
            <a:r>
              <a:rPr lang="cs-CZ" dirty="0"/>
              <a:t>Odborné sociální poradenství</a:t>
            </a:r>
            <a:br>
              <a:rPr lang="cs-CZ" dirty="0"/>
            </a:br>
            <a:r>
              <a:rPr lang="cs-CZ" sz="2000" dirty="0"/>
              <a:t>Vedoucí služby: Mgr. Hana Žilincová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472" y="3230588"/>
            <a:ext cx="4523116" cy="339233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20" y="3226272"/>
            <a:ext cx="4528869" cy="339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0" y="1537855"/>
            <a:ext cx="9869489" cy="46343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zajištuje:</a:t>
            </a:r>
          </a:p>
          <a:p>
            <a:pPr lvl="0"/>
            <a:r>
              <a:rPr lang="cs-CZ" dirty="0"/>
              <a:t>odborné konzultace s rodiči</a:t>
            </a:r>
          </a:p>
          <a:p>
            <a:pPr lvl="0"/>
            <a:r>
              <a:rPr lang="cs-CZ" dirty="0"/>
              <a:t>edukaci v oblasti výchovných a terapeutických směrů vhodných pro osoby s autismem – např. strukturované učení, aplikovanou behaviorální analýzu, kognitivně behaviorální terapii</a:t>
            </a:r>
          </a:p>
          <a:p>
            <a:pPr lvl="0"/>
            <a:r>
              <a:rPr lang="cs-CZ" dirty="0"/>
              <a:t>nácvik komunikačních systémů – např. VOKS (výměnný obrázkový komunikační systém)</a:t>
            </a:r>
          </a:p>
          <a:p>
            <a:pPr lvl="0"/>
            <a:r>
              <a:rPr lang="cs-CZ" dirty="0"/>
              <a:t>půjčování odborné literatury</a:t>
            </a:r>
          </a:p>
          <a:p>
            <a:pPr lvl="0"/>
            <a:r>
              <a:rPr lang="cs-CZ" dirty="0"/>
              <a:t>půjčování speciálních výukových pomůcek</a:t>
            </a:r>
          </a:p>
          <a:p>
            <a:pPr lvl="0"/>
            <a:r>
              <a:rPr lang="cs-CZ" dirty="0"/>
              <a:t>pořádání rodičovských setkání</a:t>
            </a:r>
          </a:p>
          <a:p>
            <a:pPr lvl="0"/>
            <a:r>
              <a:rPr lang="cs-CZ" dirty="0"/>
              <a:t>psychoterapie pro sourozence dětí s PAS</a:t>
            </a:r>
          </a:p>
          <a:p>
            <a:pPr lvl="0"/>
            <a:r>
              <a:rPr lang="cs-CZ" dirty="0"/>
              <a:t>psychoterapie pro osoby s Aspergerovým syndromem </a:t>
            </a:r>
          </a:p>
          <a:p>
            <a:pPr lvl="0"/>
            <a:r>
              <a:rPr lang="cs-CZ" dirty="0" err="1"/>
              <a:t>teraputické</a:t>
            </a:r>
            <a:r>
              <a:rPr lang="cs-CZ" dirty="0"/>
              <a:t> vedení v </a:t>
            </a:r>
            <a:r>
              <a:rPr lang="cs-CZ" dirty="0" err="1"/>
              <a:t>multisenzorické</a:t>
            </a:r>
            <a:r>
              <a:rPr lang="cs-CZ" dirty="0"/>
              <a:t> místnosti Snoezelen</a:t>
            </a:r>
          </a:p>
          <a:p>
            <a:pPr lvl="0"/>
            <a:r>
              <a:rPr lang="cs-CZ" dirty="0"/>
              <a:t>odborné vedení pedagogických pracovníků</a:t>
            </a:r>
          </a:p>
          <a:p>
            <a:pPr lvl="0"/>
            <a:r>
              <a:rPr lang="cs-CZ" dirty="0"/>
              <a:t>pořádání setkání s předními odborníky na problematiku PAS</a:t>
            </a:r>
          </a:p>
          <a:p>
            <a:pPr lvl="0"/>
            <a:r>
              <a:rPr lang="cs-CZ" dirty="0"/>
              <a:t>pořádání konferencí</a:t>
            </a:r>
          </a:p>
          <a:p>
            <a:pPr lvl="0"/>
            <a:r>
              <a:rPr lang="cs-CZ" dirty="0"/>
              <a:t>poradenství v oblasti inkluze a integrace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61381" y="215662"/>
            <a:ext cx="9268782" cy="1492369"/>
          </a:xfrm>
        </p:spPr>
        <p:txBody>
          <a:bodyPr/>
          <a:lstStyle/>
          <a:p>
            <a:pPr algn="ctr"/>
            <a:r>
              <a:rPr lang="cs-CZ" dirty="0"/>
              <a:t>Odborné sociální poradenství</a:t>
            </a:r>
          </a:p>
        </p:txBody>
      </p:sp>
    </p:spTree>
    <p:extLst>
      <p:ext uri="{BB962C8B-B14F-4D97-AF65-F5344CB8AC3E}">
        <p14:creationId xmlns:p14="http://schemas.microsoft.com/office/powerpoint/2010/main" val="3719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84" y="910209"/>
            <a:ext cx="3637470" cy="484996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267" y="1012210"/>
            <a:ext cx="6330612" cy="474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0" y="2140527"/>
            <a:ext cx="10018713" cy="365067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ambulantní a terénní sociální služba, převážně pro osoby s PAS ve věku od 7 do 40 let</a:t>
            </a:r>
          </a:p>
          <a:p>
            <a:r>
              <a:rPr lang="cs-CZ" dirty="0"/>
              <a:t>tato služba směřuje k dosažení samostatnosti, nezávislosti a soběstačnosti uživatelů</a:t>
            </a:r>
          </a:p>
          <a:p>
            <a:r>
              <a:rPr lang="cs-CZ" dirty="0"/>
              <a:t>SR probíhá nejen v prostorách ICS, ale i na dalších, veřejně přístupných místech (bazén, kino, restaurace, bowling, …)</a:t>
            </a:r>
          </a:p>
          <a:p>
            <a:r>
              <a:rPr lang="cs-CZ" dirty="0"/>
              <a:t>v současnosti je služba zapojena do projektu v rámci Operačního programu Zaměstnanost, která si klade za cíl podpořit a připravit osoby s PAS na budoucí zaměstnání a zlepšit tím i lepší uplatnění v běžné společnosti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/>
            </a:r>
            <a:br>
              <a:rPr lang="cs-CZ" dirty="0"/>
            </a:br>
            <a:r>
              <a:rPr lang="cs-CZ" dirty="0"/>
              <a:t>Sociální rehabilitace</a:t>
            </a:r>
            <a:br>
              <a:rPr lang="cs-CZ" dirty="0"/>
            </a:br>
            <a:r>
              <a:rPr lang="cs-CZ" sz="2000" dirty="0"/>
              <a:t>Vedoucí služby: Mgr. Petr Vágner, DiS. </a:t>
            </a:r>
          </a:p>
        </p:txBody>
      </p:sp>
    </p:spTree>
    <p:extLst>
      <p:ext uri="{BB962C8B-B14F-4D97-AF65-F5344CB8AC3E}">
        <p14:creationId xmlns:p14="http://schemas.microsoft.com/office/powerpoint/2010/main" val="336198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0" y="398207"/>
            <a:ext cx="2343150" cy="31242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65350" y="785623"/>
            <a:ext cx="3113332" cy="233499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960" y="3617263"/>
            <a:ext cx="2294659" cy="305954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981" y="3716823"/>
            <a:ext cx="2294660" cy="305954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918" y="461514"/>
            <a:ext cx="4207665" cy="315574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0553" y="4099267"/>
            <a:ext cx="3059545" cy="229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3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514</TotalTime>
  <Words>457</Words>
  <Application>Microsoft Office PowerPoint</Application>
  <PresentationFormat>Širokoúhlá obrazovka</PresentationFormat>
  <Paragraphs>61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Candara</vt:lpstr>
      <vt:lpstr>Symbol</vt:lpstr>
      <vt:lpstr>Wingdings</vt:lpstr>
      <vt:lpstr>Vlnění</vt:lpstr>
      <vt:lpstr>Edukace rodičů dětí s autismem a postdiagnostická péče v ČR </vt:lpstr>
      <vt:lpstr> Integrační centrum Sasov</vt:lpstr>
      <vt:lpstr>  Denní stacionář ICS Vedoucí služby: Bc. Lenka Breindlová</vt:lpstr>
      <vt:lpstr>Prezentace aplikace PowerPoint</vt:lpstr>
      <vt:lpstr> Odborné sociální poradenství Vedoucí služby: Mgr. Hana Žilincová</vt:lpstr>
      <vt:lpstr>Odborné sociální poradenství</vt:lpstr>
      <vt:lpstr>Prezentace aplikace PowerPoint</vt:lpstr>
      <vt:lpstr> Sociální rehabilitace Vedoucí služby: Mgr. Petr Vágner, DiS. </vt:lpstr>
      <vt:lpstr>Prezentace aplikace PowerPoint</vt:lpstr>
      <vt:lpstr>Integrační centrum Sasov</vt:lpstr>
      <vt:lpstr>Prezentace aplikace PowerPoint</vt:lpstr>
      <vt:lpstr>PORUCHY AUTISTICKÉHO SPEKTRA (PAS)</vt:lpstr>
      <vt:lpstr>DIAGNÓZA AUTISMUS – A CO DÁL?</vt:lpstr>
      <vt:lpstr>TERAPIE A INTERVENCE</vt:lpstr>
      <vt:lpstr>Děkuji za pozornost www.icsasov.cz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INTEGRAČNÍ CENTRUM SASOV, z. ú.</dc:title>
  <dc:creator>metodik</dc:creator>
  <cp:lastModifiedBy>Mgr. Martina Černá, Ph.D.</cp:lastModifiedBy>
  <cp:revision>36</cp:revision>
  <dcterms:created xsi:type="dcterms:W3CDTF">2018-04-24T07:29:26Z</dcterms:created>
  <dcterms:modified xsi:type="dcterms:W3CDTF">2018-10-23T06:19:03Z</dcterms:modified>
</cp:coreProperties>
</file>