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Open Sans" panose="020B060402020202020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PT Sans Narrow" panose="020B0604020202020204" charset="-18"/>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5039B2-3C17-4297-9DFD-04C7DC44E7E3}">
  <a:tblStyle styleId="{E05039B2-3C17-4297-9DFD-04C7DC44E7E3}"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cs"/>
              <a:t>Ráda bych vám představila náš projekt Česko s dobrovolnictvím počítá, a také aplikaci Dobrometr, která bude sloužit k vyčíslování ekonomické hodnoty dobrovolnictví.</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cs"/>
              <a:t>Proč Česko s dobrovolnictvím počítá? Protože věříme, že dobrovolnictví se stalo nedílnou součástí naší společnosti. Každý z nás můžeme, ať již přímo či nepřímo, zakoušet jeho pozitivní dopady. A také proto, že v moderní společnosti dochází k určité profesionalizaci managementu dobrovolnictví. Dobrovolnictví se dělá srdcem, ale je také třeba dělat jej tak, abychom svojí pomocí neubližovali a pomáhali pokud možno efektivně.</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76a804bf7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76a804bf7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Jakmile bude dobrovolnický program vytvořen, a zvolena jeho primární oblast, můžeme přistoupit ke vkládání dobrovolnických hodin, a to buďto celkově (za danou skupinu dobrovolníků), nebo za každého dobrovolníka zvlášť. První přístup je administrativně jednodušší, druhý přístup naopak umožňuje sledovat dobrovolnické hodiny a hodnotu dobrovolnictví za každého dobrovolníka zvlášť.</a:t>
            </a:r>
            <a:endParaRPr/>
          </a:p>
          <a:p>
            <a:pPr marL="0" lvl="0" indent="0" algn="l" rtl="0">
              <a:spcBef>
                <a:spcPts val="0"/>
              </a:spcBef>
              <a:spcAft>
                <a:spcPts val="0"/>
              </a:spcAft>
              <a:buNone/>
            </a:pPr>
            <a:endParaRPr/>
          </a:p>
          <a:p>
            <a:pPr marL="0" lvl="0" indent="0" algn="l" rtl="0">
              <a:spcBef>
                <a:spcPts val="0"/>
              </a:spcBef>
              <a:spcAft>
                <a:spcPts val="0"/>
              </a:spcAft>
              <a:buNone/>
            </a:pPr>
            <a:r>
              <a:rPr lang="cs"/>
              <a:t>V obou případech bude třeba u vkládaných dobrovolnických hodin zvolit převažující charakter dobrovolnické práce. Na výběr bude devět kategorií dobrovolnických činností, vycházejících z klasifikace placených zaměstnání (CZ-ISCO). Opět i zde je možné, že daný dobrovolník (nebo skupina dobrovolníků), bude vykonávat různé typy činností, vybereme tu, která bude mít převažující rys. Na místo tohoto obecného popisu uvidí uživatelé aplikace popis přizpůsobené dané oblasti (sport, životní prostředí, sociální péče, apod.), včetně příkladů pro danou oblast.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76a804bf7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76a804bf7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Protože aplikace využívá k vyčíslování hodnoty dobrovolnictví kromě předvolených náhradních hodnot reálné dobrovolnické hodiny, je možné jí využít k evidenci dobrovolnických hodin. Ohledně využití údajů o hodnotě dobrovolnictví, je možné jí využít a) při kofinancování projektů (např. ve stávající výzvě Active citizens fund, ve které se rozdělují Norské fondy), dále b) je možné výstupy aplikace využít jako doplňující podklady při jednání s dárci, c) pro tvorbu PR výstupů, nebo d) k motivaci dobrovolníků, např. formou certifikátu po dosažení určitého počtu hodin či hodnoty těchto hodin.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76a804bf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76a804bf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Naše aplikace Dobrometr vám nabízí 1) jednoduchou evidenci dobrovolnických hodin, 2) které budou automaticky vyčíslovány do ekonomické hodnoty (v Kč), 3) export výsledných údajů, 4) kompatibilitu jednotlivých zařízení, kdy svůj účet můžete spravovat z počítače, tabletu či chytrého teleofnu, 5) více účtů pro jednu organizaci, za účelem zjednodušení administrativy u větších organizací, 6) a následně publikaci agregovaných výstupů za regiony a oblasti dobrovolnictví, čímž se budeme moci společně podílet na propagaci dobrovolnictví v daném regionu či oblasti dobrovolnictví. 7) Aplikaci bude možné využívat zdarma.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76a804bf7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476a804bf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Finální verze aplikace bude k dispozici v dubnu 2020, představena bude na konferenci v Jihlavě, na půdě Vysoké školy polytechnické Jihlava, 16. dubna 2020. Přihlašování bude zahájeno v nejbližších dnech a budeme o něm informovat na webu Dobrovolnik.cz a na webu Hestie a Vysoké školy polytechnické. Během podzimu a zimy bude také probíhat testování aplikace, kdy si ji vybraní zájemci pracující s dobrovolníky budou moci vyzkoušet již během testovacího období.</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476a804bf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476a804bf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Máte-li nějaké dotazy, ráda vám je zodpovím zde na konferenci, případně se nám můžete ozvat mailem. Děkuji za pozornost a přeji hezký zbytek konference.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f184ccc8c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f184ccc8c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Náš projekt se věnuje problematice ekonomické hodnoty dobrovolnictví, jedné z kousků mozaiky, které říkáme management dobrovolnictví. Projekt realizuje naše organizace Hestia spolu s Vysokou školou polytechnickou Jihlava, za podpory Technologické agentury ČR. Projekt má tři výstupy. Tím hlavní je aplikace k evidenci dobrovolnických hodin a vyčíslování hodnoty dobrovolnictví. Doplňujícím výstupem je výzkumná zpráva, kde bude představeno teoretické pozadí problematiky, praktické využití údajů o hodnotě dobrovolnictví, a souvislost s ekonomikou neziskových organizací. Třetím výstupem je závěrečná konference projektu v dubnu příštího roku, kde budou představeny výstupy projektu.</a:t>
            </a:r>
            <a:endParaRPr/>
          </a:p>
          <a:p>
            <a:pPr marL="0" lvl="0" indent="0" algn="l" rtl="0">
              <a:spcBef>
                <a:spcPts val="0"/>
              </a:spcBef>
              <a:spcAft>
                <a:spcPts val="0"/>
              </a:spcAft>
              <a:buNone/>
            </a:pPr>
            <a:endParaRPr/>
          </a:p>
          <a:p>
            <a:pPr marL="0" lvl="0" indent="0" algn="l" rtl="0">
              <a:spcBef>
                <a:spcPts val="0"/>
              </a:spcBef>
              <a:spcAft>
                <a:spcPts val="0"/>
              </a:spcAft>
              <a:buNone/>
            </a:pPr>
            <a:r>
              <a:rPr lang="cs"/>
              <a:t>Na projektu jsme začali pracovat v únoru loňského roku, za tu dobu jsme projekt prezentovali na řadě akcí pro veřejnost, ptali jsme se vás, co v dobrovolnictví pracujete, na vaše potřeby, přání, názory, prostřednictvím dotazníkového šetření a rozhovorů. Zpracovali jsme celou řadu odborných zdrojů, tuzemských i zahraničních. Měli jsme mnoho diskuzí projektového týmu, vše za účelem toho, aby výstupy projektu sloužili především vám, kteří s dobrovolníky pracujete, a v konečném důsledku i dobrovolníkům a celé společnosti.</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476a804bf7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476a804bf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Důležitou otázkou, pro využití naší aplikace je, co vlastně je a není ekonomická hodnota dobrovolnictví. Začněme tím, co ekonomická hodnota dobrovolnictví není: a) není vyčerpávajícím přehledem všech aspektů hodnoty dobrovolnictví, pouze odhaduje hodnotu času dobrovolníků, k výstupům dobrovolnické činnosti je ale často třeba mnohem více (koordinace dobrovolníků, jejich pojištění, supervize, doprava, apod.). b) ekonomická hodnota dobrovolnictví také nepopírá neekonomický charakter dobrovolnictví, podobně jako vyčíslujeme finanční a materiální dary, které nám ochotní dárci z dobré vůle věnují. c) nejedná se ani o přesnou hodnotu dobrovolnictví, ale o její odhad. d) co je možná nejzajímavější, nejedná se pouze o teoretický ukazatel, neboť může vstupovat i do povinného kofinancování projektů, kde může reálně ovlivnit výši dotace, na kterou má žadatel nárok.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76a804bf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76a804bf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Co tedy ekonomická hodnota dobrovolnictví je? 1) Je to prostředek vyčíslení hodnoty dobrovolnictví. Jeden citát říká, že historie dobrovolnictví je psána neviditelným inkoustem, přičemž kvantifikace ekonomické hodnoty dobrovolnictví pomáhá dát tvar a podobu přínosu, kterým občané přispívají do společnosti prostřednictvím dobrovolnictví. Je to tedy mimo jiné jeden ze způsobů, jak společnosti, ale i dárcům a dobrovolníkům, ukázat, že dobrovolnictví má smysl, že dobrovolnictví se počítá. 2) Je to také ukazatel, které vstupuje do satelitního účtu neziskových organizací, který zpracovává Český statistický úřad, který s touto hodnotou pracuje v odhadech produkce neziskových institucí. 3) Je to také reálná hodnota, která může vstupovat do povinného kofinancování (nejen) veřejných projektů, kdy část povinného kofinancování může žadatel vykázat formou hodnotu času svých dobrovolníků - ekonomickou hodnotou dobrovolnictví. 4) A konečně, je to přibližný odhad jedné dimenze významu a hodnoty dobrovolnictví. Před lety vyšlo v médiích několik článků o hodnotě dobrovolnictví v dobrovolnických centrech ADRA  s titulkem, dobrovolníci odpracovali miliony, ve skutečnosti jsou k nezaplacení, kde se doplňovala “tvrdá čísla” o hodnotě dobrovolnictví s příklady dobré praxe. Naše aplikace vám tedy nabízí nástroj, jak relativně snadno a rychle získat další prostředek, jak zasáhnout veřejnost tím, co děláte, a třeba i jak získat další partnery pro svoji práci.</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76a804bf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76a804bf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Zatímco v řadě zemí zahraničí (např. Spojené království, USA, Austrálie, Nový zéland, apod.), patří sledování dobrovolnických hodin a vyčíslování hodnoty dobrovolnictví mezi běžnou praxi, do našeho prostředí tento trend proniká postupně. Přesto můžeme v posledních letech vidět vzrůstající zájem neziskových organizací, ale i institucí veřejné správy o vyčíslování hodnoty dobrovolnictví. Neziskové organizace se zajímají především o to, jak oslovit dárce, dobrovolníky a veřejnost, veřejná správa potom o zachycování rozměru dobrovolnictví, zahrnutí hodnoty dobrovolnictví do nákladů projektu, apod.</a:t>
            </a:r>
            <a:endParaRPr/>
          </a:p>
          <a:p>
            <a:pPr marL="0" lvl="0" indent="0" algn="l" rtl="0">
              <a:spcBef>
                <a:spcPts val="0"/>
              </a:spcBef>
              <a:spcAft>
                <a:spcPts val="0"/>
              </a:spcAft>
              <a:buNone/>
            </a:pPr>
            <a:endParaRPr/>
          </a:p>
          <a:p>
            <a:pPr marL="0" lvl="0" indent="0" algn="l" rtl="0">
              <a:spcBef>
                <a:spcPts val="0"/>
              </a:spcBef>
              <a:spcAft>
                <a:spcPts val="0"/>
              </a:spcAft>
              <a:buNone/>
            </a:pPr>
            <a:r>
              <a:rPr lang="cs"/>
              <a:t>Právě na tyto potřeby reaguje aplikace Dobrometr. Dobrometr, jak název napovídá, v sobě spojuje myšlenku srdce, které je u efektivního managementu dobrovolnictví nezbytné. Stejně tak je nezbytná i profesionalita, vyjádřena oním “metrem”. Dáváme tak najevo, že v managementu dobrovolnictví je důležité obojí.</a:t>
            </a:r>
            <a:endParaRPr/>
          </a:p>
          <a:p>
            <a:pPr marL="0" lvl="0" indent="0" algn="l" rtl="0">
              <a:spcBef>
                <a:spcPts val="0"/>
              </a:spcBef>
              <a:spcAft>
                <a:spcPts val="0"/>
              </a:spcAft>
              <a:buNone/>
            </a:pPr>
            <a:endParaRPr/>
          </a:p>
          <a:p>
            <a:pPr marL="0" lvl="0" indent="0" algn="l" rtl="0">
              <a:spcBef>
                <a:spcPts val="0"/>
              </a:spcBef>
              <a:spcAft>
                <a:spcPts val="0"/>
              </a:spcAft>
              <a:buNone/>
            </a:pPr>
            <a:r>
              <a:rPr lang="cs"/>
              <a:t>A co že to ten náš Dobrometr vlastně je? Je to aplikace pro počítače, chytré telefony a tablety k vyčíslování ekonomické hodnoty dobrovolnictví. Každá organizace, která si v apllikaci zřídí účet, k němu bude mít přístup z různých typů zařízení. Bude tedy možné na akci s dětmi, na sportovní akci, nebo na výletu s klienty sociálních služeb z mobilního telefonu v mobilní verzi aplikaci zadat počet dobrovolnických hodin a další den v kanceláři si na počítači vyexportovat výsledná data. Uživatel, typicky koordinátor dobrovolníků, do aplikace vloží dobrovolnické hodiny, zvolí z předvolené nabídky převažující rys dobrovolnické činnosti, abychom zohledňovali různé typy dobrovolnických činností, a v aplikace dojde k automatickému vyčíslení ekonomické hodnoty dobrovolnictví, na základě předvolených náhradních hodnot.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76a804b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76a804bf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cs"/>
              <a:t>V další fázi je možné přiřadit v rámci dané organizace více uživatelů. Není to nutné, v organizaci může být jen jeden uživatel, např. koordinátor dobrovolníků, to bude zřejmě případ menších organizací, nebo organizací, která mají relativně malý dobrovolnický program.</a:t>
            </a:r>
            <a:endParaRPr/>
          </a:p>
          <a:p>
            <a:pPr marL="0" lvl="0" indent="0" algn="l" rtl="0">
              <a:lnSpc>
                <a:spcPct val="115000"/>
              </a:lnSpc>
              <a:spcBef>
                <a:spcPts val="1200"/>
              </a:spcBef>
              <a:spcAft>
                <a:spcPts val="0"/>
              </a:spcAft>
              <a:buNone/>
            </a:pPr>
            <a:r>
              <a:rPr lang="cs"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cs"/>
              <a:t>Uživatel, který zřizoval registraci organizace, bude mít automaticky přidělenou roli hlavního koordinátora. Následně bude možné role jednotlivých uživatelů upravovat. Celkem bude možné mít následující tři role uživatelů v dané organizaci: hlavní koordinátor, koordinátor a pouze čtení. Tyto role se budou lišit v pravomocech a bude záležet na dané organizaci, zda a jak je obsadí. Hlavní koordinátor bude vždy jeden a jako jediný bude mít možnost vytvářet ve vlastní organizaci nové uživatelské účty, kromě toho bude mít práva jako koordinátor. Koordinátoři dobrovolníků budou moci vytvářet dobrovolnické programy, vkládat dobrovolnické hodiny i vytvářet exporty. Poslední pozice bude zřejmě aktuální spíše pro větší organizace, kdy bude možné zřídit účet “pouze pro čtení”, který nebude moci žádné údaje vkládat nebo měnit, ale bude moci exportovat údaje, např. pro potřeby tiskových a výročních zpráv, apod. Nastavení rolí bude možné v průběhu času měnit.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76a804bf7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76a804bf7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V další fázi je možné přiřadit v rámci dané organizace více uživatelů. Není to nutné, v organizaci může být jen jeden uživatel, např. koordinátor dobrovolníků, to bude zřejmě případ menších organizací, nebo organizací, která mají relativně malý dobrovolnický program.</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cs"/>
              <a:t>Uživatel, který zřizoval registraci organizace, bude mít automaticky přidělenou roli hlavního koordinátora. Následně bude možné role jednotlivých uživatelů upravovat. Celkem bude možné mít následující tři role uživatelů v dané organizaci: hlavní koordinátor, koordinátor a pouze čtení. Tyto role se budou lišit v pravomocech a bude záležet na dané organizaci, zda a jak je obsadí. Hlavńi koordinátor bude vždy jeden a jako jediný bude mít možnost vytvářet ve vlastní organizaci nové uživatelské účty, kromě toho bude mít práva jako koordinátor. Koordinátoři dobrovolníků budou moci vytvářet dobrovolnické programy, vkládat dobrovolnické hodiny i vytvářet exporty. Poslední pozice bude zřejmě aktuální spíše pro větší organizace, kdy bude možné zřídit účet “pouze pro čtení”, který nebude moci žádné údaje vkládat nebo měnit, ale bude moci exportovat údaje, např. pro potřeby tiskových a výročních zpráv, apod. Nastavení rolí bude možné v průběhu času měnit.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771fd4eb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771fd4eb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cs"/>
              <a:t>Po registraci organizace a přidělení uživatelských rolí bude možné vytvořit v aplikaci dobrovolnický program. Při tvorbě programu se bude z předvolené nabídky vybírat primární oblast programu. Bude tomu tak ze dvou důvodů: 1) každá oblast bude mít přizpůsobené popisy dobrovolnických činností tak, aby byly pro organizace z dané oblasti (např. sport, péče o zdraví, kultura, apod.) co nejintuitivnější. 2) Druhý důvod je, že bychom rádi určitým způsobem jednou ročně exportovali souhrnné údaje za jednotlivé oblasti dobrovolnictví.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76a804bf7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76a804bf7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Po mnoha a mnoha debatách jsme zvolili devět základních oblastí dobrovolnictví, které vidíte na plátně. Výběr oblastí se ukázal jako poměrně náročný úkol, neboť ani v odborné literatuře nepanuje shoda na tom, jak dobrovolnictví rozdělovat. Různé přístupy také kladou důraz na různé rozlišovací znaky, různě pracují s tematickými a průřezovými kategoriemi, apod. My jsme se rozhodli jít cestou zamýšlených přínosů dobrovolnictví, jinými slovy, co se dobrovolnictví snaží změnit, čeho usiluje dosáhnout. Identifikovali jsme devět hlavních poznávacích znaků, uvedených v tabulce, a následně i devět oblastí dobrovolnictví. Je jasné, že řada dobrovolnických aktivit zasahuje do dvou a více oblastí, pro potřeby aplikace bude třeba vybrat jednu oblast, kterou daná organizace vnímá jako dominantní.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c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mailto:jakub.dostal@vspj.cz" TargetMode="External"/><Relationship Id="rId4" Type="http://schemas.openxmlformats.org/officeDocument/2006/relationships/hyperlink" Target="mailto:martina.cerna@vspj.cz"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cs" sz="3600"/>
              <a:t>Česko s dobrovolnictvím počítá</a:t>
            </a:r>
            <a:endParaRPr sz="3600"/>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
              <a:t>Představení aplikace Dobrometr</a:t>
            </a:r>
            <a:endParaRPr/>
          </a:p>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311700" y="64025"/>
            <a:ext cx="8520600" cy="42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2400"/>
              <a:t>Volba primární dobrovolnické činnosti</a:t>
            </a:r>
            <a:endParaRPr sz="2400"/>
          </a:p>
        </p:txBody>
      </p:sp>
      <p:graphicFrame>
        <p:nvGraphicFramePr>
          <p:cNvPr id="129" name="Google Shape;129;p22"/>
          <p:cNvGraphicFramePr/>
          <p:nvPr/>
        </p:nvGraphicFramePr>
        <p:xfrm>
          <a:off x="152400" y="650875"/>
          <a:ext cx="3000000" cy="3000000"/>
        </p:xfrm>
        <a:graphic>
          <a:graphicData uri="http://schemas.openxmlformats.org/drawingml/2006/table">
            <a:tbl>
              <a:tblPr>
                <a:noFill/>
                <a:tableStyleId>{E05039B2-3C17-4297-9DFD-04C7DC44E7E3}</a:tableStyleId>
              </a:tblPr>
              <a:tblGrid>
                <a:gridCol w="3112775">
                  <a:extLst>
                    <a:ext uri="{9D8B030D-6E8A-4147-A177-3AD203B41FA5}">
                      <a16:colId xmlns:a16="http://schemas.microsoft.com/office/drawing/2014/main" val="20000"/>
                    </a:ext>
                  </a:extLst>
                </a:gridCol>
                <a:gridCol w="54810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cs" sz="1100" b="1"/>
                        <a:t>Typ dobrovolnické činnosti</a:t>
                      </a:r>
                      <a:endParaRPr sz="1100" b="1"/>
                    </a:p>
                  </a:txBody>
                  <a:tcPr marL="63500" marR="63500" marT="63500" marB="63500"/>
                </a:tc>
                <a:tc>
                  <a:txBody>
                    <a:bodyPr/>
                    <a:lstStyle/>
                    <a:p>
                      <a:pPr marL="0" lvl="0" indent="0" algn="l" rtl="0">
                        <a:spcBef>
                          <a:spcPts val="0"/>
                        </a:spcBef>
                        <a:spcAft>
                          <a:spcPts val="0"/>
                        </a:spcAft>
                        <a:buNone/>
                      </a:pPr>
                      <a:r>
                        <a:rPr lang="cs" sz="1100" b="1"/>
                        <a:t>Hlavní rozpoznávací znak</a:t>
                      </a:r>
                      <a:endParaRPr sz="1100" b="1"/>
                    </a:p>
                  </a:txBody>
                  <a:tcPr marL="63500" marR="63500" marT="63500" marB="6350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cs" sz="1100"/>
                        <a:t>Dobrovolníci v managementu</a:t>
                      </a:r>
                      <a:endParaRPr sz="1100" b="1"/>
                    </a:p>
                  </a:txBody>
                  <a:tcPr marL="63500" marR="63500" marT="63500" marB="63500"/>
                </a:tc>
                <a:tc>
                  <a:txBody>
                    <a:bodyPr/>
                    <a:lstStyle/>
                    <a:p>
                      <a:pPr marL="0" lvl="0" indent="0" algn="l" rtl="0">
                        <a:spcBef>
                          <a:spcPts val="0"/>
                        </a:spcBef>
                        <a:spcAft>
                          <a:spcPts val="0"/>
                        </a:spcAft>
                        <a:buNone/>
                      </a:pPr>
                      <a:r>
                        <a:rPr lang="cs" sz="1100"/>
                        <a:t>Činnosti v oblasti managementu a vedení, zahrnující stanovování cílů a jejich vyhodnocování, strategické plánování, apod.</a:t>
                      </a:r>
                      <a:endParaRPr sz="1100"/>
                    </a:p>
                  </a:txBody>
                  <a:tcPr marL="63500" marR="63500" marT="63500" marB="6350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cs" sz="1100"/>
                        <a:t>Dobrovolníci specialisté</a:t>
                      </a:r>
                      <a:endParaRPr sz="1100" b="1"/>
                    </a:p>
                  </a:txBody>
                  <a:tcPr marL="63500" marR="63500" marT="63500" marB="63500"/>
                </a:tc>
                <a:tc>
                  <a:txBody>
                    <a:bodyPr/>
                    <a:lstStyle/>
                    <a:p>
                      <a:pPr marL="0" lvl="0" indent="0" algn="l" rtl="0">
                        <a:spcBef>
                          <a:spcPts val="0"/>
                        </a:spcBef>
                        <a:spcAft>
                          <a:spcPts val="0"/>
                        </a:spcAft>
                        <a:buNone/>
                      </a:pPr>
                      <a:r>
                        <a:rPr lang="cs" sz="1100"/>
                        <a:t>Činnost vyžaduje úroveň specializace, která se obvykle získává dlouhodobým tréninkem, výcvikem či studiem </a:t>
                      </a:r>
                      <a:endParaRPr sz="1100"/>
                    </a:p>
                  </a:txBody>
                  <a:tcPr marL="63500" marR="63500" marT="63500" marB="6350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cs" sz="1100"/>
                        <a:t>Dobrovolníci s nižší mírou specializace</a:t>
                      </a:r>
                      <a:endParaRPr sz="1100" b="1"/>
                    </a:p>
                  </a:txBody>
                  <a:tcPr marL="63500" marR="63500" marT="63500" marB="63500"/>
                </a:tc>
                <a:tc>
                  <a:txBody>
                    <a:bodyPr/>
                    <a:lstStyle/>
                    <a:p>
                      <a:pPr marL="0" lvl="0" indent="0" algn="l" rtl="0">
                        <a:spcBef>
                          <a:spcPts val="0"/>
                        </a:spcBef>
                        <a:spcAft>
                          <a:spcPts val="0"/>
                        </a:spcAft>
                        <a:buNone/>
                      </a:pPr>
                      <a:r>
                        <a:rPr lang="cs" sz="1100"/>
                        <a:t>Činnost vyžaduje určitou úroveň specializace, ke které je obvykle postačují základní trénink či výcvik</a:t>
                      </a:r>
                      <a:endParaRPr sz="1100"/>
                    </a:p>
                  </a:txBody>
                  <a:tcPr marL="63500" marR="63500" marT="63500" marB="6350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cs" sz="1100"/>
                        <a:t>Dobrovolníci v administrativě</a:t>
                      </a:r>
                      <a:endParaRPr sz="1100" b="1"/>
                    </a:p>
                  </a:txBody>
                  <a:tcPr marL="63500" marR="63500" marT="63500" marB="63500"/>
                </a:tc>
                <a:tc>
                  <a:txBody>
                    <a:bodyPr/>
                    <a:lstStyle/>
                    <a:p>
                      <a:pPr marL="0" lvl="0" indent="0" algn="l" rtl="0">
                        <a:spcBef>
                          <a:spcPts val="0"/>
                        </a:spcBef>
                        <a:spcAft>
                          <a:spcPts val="0"/>
                        </a:spcAft>
                        <a:buNone/>
                      </a:pPr>
                      <a:r>
                        <a:rPr lang="cs" sz="1100"/>
                        <a:t>Činnost obsahuje prvky asistentských pracích, práce s dokumenty, kancelářské práce, apod.</a:t>
                      </a:r>
                      <a:endParaRPr sz="1100"/>
                    </a:p>
                  </a:txBody>
                  <a:tcPr marL="63500" marR="63500" marT="63500" marB="6350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cs" sz="1100"/>
                        <a:t>Dobrovolníci ve službách a dobročinném prodeji</a:t>
                      </a:r>
                      <a:endParaRPr sz="1100" b="1"/>
                    </a:p>
                  </a:txBody>
                  <a:tcPr marL="63500" marR="63500" marT="63500" marB="63500"/>
                </a:tc>
                <a:tc>
                  <a:txBody>
                    <a:bodyPr/>
                    <a:lstStyle/>
                    <a:p>
                      <a:pPr marL="0" lvl="0" indent="0" algn="l" rtl="0">
                        <a:spcBef>
                          <a:spcPts val="0"/>
                        </a:spcBef>
                        <a:spcAft>
                          <a:spcPts val="0"/>
                        </a:spcAft>
                        <a:buNone/>
                      </a:pPr>
                      <a:r>
                        <a:rPr lang="cs" sz="1100"/>
                        <a:t>Činnost má převažující charakter poskytování služby</a:t>
                      </a:r>
                      <a:endParaRPr sz="1100"/>
                    </a:p>
                  </a:txBody>
                  <a:tcPr marL="63500" marR="63500" marT="63500" marB="63500"/>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cs" sz="1100"/>
                        <a:t>Dobrovolní zahradníci, pěstitelé a chovatelé</a:t>
                      </a:r>
                      <a:endParaRPr sz="1100" b="1"/>
                    </a:p>
                  </a:txBody>
                  <a:tcPr marL="63500" marR="63500" marT="63500" marB="63500"/>
                </a:tc>
                <a:tc>
                  <a:txBody>
                    <a:bodyPr/>
                    <a:lstStyle/>
                    <a:p>
                      <a:pPr marL="0" lvl="0" indent="0" algn="l" rtl="0">
                        <a:spcBef>
                          <a:spcPts val="0"/>
                        </a:spcBef>
                        <a:spcAft>
                          <a:spcPts val="0"/>
                        </a:spcAft>
                        <a:buNone/>
                      </a:pPr>
                      <a:r>
                        <a:rPr lang="cs" sz="1100"/>
                        <a:t>Činnost se týká úprav krajiny a zahrad, pěstování, rybářství a chovatelství</a:t>
                      </a:r>
                      <a:endParaRPr sz="1100"/>
                    </a:p>
                  </a:txBody>
                  <a:tcPr marL="63500" marR="63500" marT="63500" marB="63500"/>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cs" sz="1100"/>
                        <a:t>Dobrovolní kumštýři a řemeslníci</a:t>
                      </a:r>
                      <a:endParaRPr sz="1100" b="1"/>
                    </a:p>
                  </a:txBody>
                  <a:tcPr marL="63500" marR="63500" marT="63500" marB="63500"/>
                </a:tc>
                <a:tc>
                  <a:txBody>
                    <a:bodyPr/>
                    <a:lstStyle/>
                    <a:p>
                      <a:pPr marL="0" lvl="0" indent="0" algn="l" rtl="0">
                        <a:spcBef>
                          <a:spcPts val="0"/>
                        </a:spcBef>
                        <a:spcAft>
                          <a:spcPts val="0"/>
                        </a:spcAft>
                        <a:buNone/>
                      </a:pPr>
                      <a:r>
                        <a:rPr lang="cs" sz="1100"/>
                        <a:t>Činnost má charakter určitého kumštu či řemeslné dovednosti</a:t>
                      </a:r>
                      <a:endParaRPr sz="1100"/>
                    </a:p>
                  </a:txBody>
                  <a:tcPr marL="63500" marR="63500" marT="63500" marB="63500"/>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cs" sz="1100"/>
                        <a:t>Dobrovolníci obsluhující větší zařízení</a:t>
                      </a:r>
                      <a:endParaRPr sz="1100" b="1"/>
                    </a:p>
                  </a:txBody>
                  <a:tcPr marL="63500" marR="63500" marT="63500" marB="63500"/>
                </a:tc>
                <a:tc>
                  <a:txBody>
                    <a:bodyPr/>
                    <a:lstStyle/>
                    <a:p>
                      <a:pPr marL="0" lvl="0" indent="0" algn="l" rtl="0">
                        <a:spcBef>
                          <a:spcPts val="0"/>
                        </a:spcBef>
                        <a:spcAft>
                          <a:spcPts val="0"/>
                        </a:spcAft>
                        <a:buNone/>
                      </a:pPr>
                      <a:r>
                        <a:rPr lang="cs" sz="1100"/>
                        <a:t>Činnost je vykonávaná za pomoci větších zařízení (automobily, motorové sekačky, apod.</a:t>
                      </a:r>
                      <a:endParaRPr sz="1100"/>
                    </a:p>
                  </a:txBody>
                  <a:tcPr marL="63500" marR="63500" marT="63500" marB="63500"/>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cs" sz="1100"/>
                        <a:t>Dobrovolníci při jednoduchých činnostech</a:t>
                      </a:r>
                      <a:endParaRPr sz="1100" b="1"/>
                    </a:p>
                  </a:txBody>
                  <a:tcPr marL="63500" marR="63500" marT="63500" marB="63500"/>
                </a:tc>
                <a:tc>
                  <a:txBody>
                    <a:bodyPr/>
                    <a:lstStyle/>
                    <a:p>
                      <a:pPr marL="0" lvl="0" indent="0" algn="l" rtl="0">
                        <a:spcBef>
                          <a:spcPts val="0"/>
                        </a:spcBef>
                        <a:spcAft>
                          <a:spcPts val="0"/>
                        </a:spcAft>
                        <a:buNone/>
                      </a:pPr>
                      <a:r>
                        <a:rPr lang="cs" sz="1100"/>
                        <a:t>Činnost zahrnuje jednoduché úkony, obvykle manuální</a:t>
                      </a:r>
                      <a:endParaRPr sz="1100"/>
                    </a:p>
                  </a:txBody>
                  <a:tcPr marL="63500" marR="63500" marT="63500" marB="63500"/>
                </a:tc>
                <a:extLst>
                  <a:ext uri="{0D108BD9-81ED-4DB2-BD59-A6C34878D82A}">
                    <a16:rowId xmlns:a16="http://schemas.microsoft.com/office/drawing/2014/main" val="10009"/>
                  </a:ext>
                </a:extLst>
              </a:tr>
            </a:tbl>
          </a:graphicData>
        </a:graphic>
      </p:graphicFrame>
      <p:sp>
        <p:nvSpPr>
          <p:cNvPr id="130" name="Google Shape;130;p22"/>
          <p:cNvSpPr txBox="1"/>
          <p:nvPr/>
        </p:nvSpPr>
        <p:spPr>
          <a:xfrm>
            <a:off x="152400" y="4492625"/>
            <a:ext cx="5066700" cy="452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cs" sz="1100"/>
              <a:t>Zdroj: výzkumná zpráva k projektu;</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Využití aplikace</a:t>
            </a:r>
            <a:endParaRPr/>
          </a:p>
        </p:txBody>
      </p:sp>
      <p:sp>
        <p:nvSpPr>
          <p:cNvPr id="136" name="Google Shape;136;p2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68300" algn="l" rtl="0">
              <a:lnSpc>
                <a:spcPct val="150000"/>
              </a:lnSpc>
              <a:spcBef>
                <a:spcPts val="0"/>
              </a:spcBef>
              <a:spcAft>
                <a:spcPts val="0"/>
              </a:spcAft>
              <a:buClr>
                <a:srgbClr val="000000"/>
              </a:buClr>
              <a:buSzPts val="2200"/>
              <a:buAutoNum type="arabicParenR"/>
            </a:pPr>
            <a:r>
              <a:rPr lang="cs" sz="2200" b="1">
                <a:solidFill>
                  <a:srgbClr val="000000"/>
                </a:solidFill>
                <a:latin typeface="Calibri"/>
                <a:ea typeface="Calibri"/>
                <a:cs typeface="Calibri"/>
                <a:sym typeface="Calibri"/>
              </a:rPr>
              <a:t>Evidence dobrovolnických hodin</a:t>
            </a:r>
            <a:endParaRPr sz="2200" b="1">
              <a:solidFill>
                <a:srgbClr val="000000"/>
              </a:solidFill>
              <a:latin typeface="Calibri"/>
              <a:ea typeface="Calibri"/>
              <a:cs typeface="Calibri"/>
              <a:sym typeface="Calibri"/>
            </a:endParaRPr>
          </a:p>
          <a:p>
            <a:pPr marL="457200" lvl="0" indent="-368300" algn="l" rtl="0">
              <a:lnSpc>
                <a:spcPct val="150000"/>
              </a:lnSpc>
              <a:spcBef>
                <a:spcPts val="0"/>
              </a:spcBef>
              <a:spcAft>
                <a:spcPts val="0"/>
              </a:spcAft>
              <a:buClr>
                <a:srgbClr val="000000"/>
              </a:buClr>
              <a:buSzPts val="2200"/>
              <a:buAutoNum type="arabicParenR"/>
            </a:pPr>
            <a:r>
              <a:rPr lang="cs" sz="2200" b="1">
                <a:solidFill>
                  <a:srgbClr val="000000"/>
                </a:solidFill>
                <a:latin typeface="Calibri"/>
                <a:ea typeface="Calibri"/>
                <a:cs typeface="Calibri"/>
                <a:sym typeface="Calibri"/>
              </a:rPr>
              <a:t>Vyčíslení hodnoty času dobrovolníků:</a:t>
            </a:r>
            <a:endParaRPr sz="2200" b="1">
              <a:solidFill>
                <a:srgbClr val="000000"/>
              </a:solidFill>
              <a:latin typeface="Calibri"/>
              <a:ea typeface="Calibri"/>
              <a:cs typeface="Calibri"/>
              <a:sym typeface="Calibri"/>
            </a:endParaRPr>
          </a:p>
          <a:p>
            <a:pPr marL="914400" lvl="1" indent="-368300" algn="l" rtl="0">
              <a:lnSpc>
                <a:spcPct val="150000"/>
              </a:lnSpc>
              <a:spcBef>
                <a:spcPts val="0"/>
              </a:spcBef>
              <a:spcAft>
                <a:spcPts val="0"/>
              </a:spcAft>
              <a:buClr>
                <a:srgbClr val="000000"/>
              </a:buClr>
              <a:buSzPts val="2200"/>
              <a:buAutoNum type="alphaLcParenR"/>
            </a:pPr>
            <a:r>
              <a:rPr lang="cs" sz="2200" b="1">
                <a:solidFill>
                  <a:srgbClr val="000000"/>
                </a:solidFill>
                <a:latin typeface="Calibri"/>
                <a:ea typeface="Calibri"/>
                <a:cs typeface="Calibri"/>
                <a:sym typeface="Calibri"/>
              </a:rPr>
              <a:t>Kofinancování projektů</a:t>
            </a:r>
            <a:endParaRPr sz="2200" b="1">
              <a:solidFill>
                <a:srgbClr val="000000"/>
              </a:solidFill>
              <a:latin typeface="Calibri"/>
              <a:ea typeface="Calibri"/>
              <a:cs typeface="Calibri"/>
              <a:sym typeface="Calibri"/>
            </a:endParaRPr>
          </a:p>
          <a:p>
            <a:pPr marL="914400" lvl="1" indent="-368300" algn="l" rtl="0">
              <a:lnSpc>
                <a:spcPct val="150000"/>
              </a:lnSpc>
              <a:spcBef>
                <a:spcPts val="0"/>
              </a:spcBef>
              <a:spcAft>
                <a:spcPts val="0"/>
              </a:spcAft>
              <a:buClr>
                <a:srgbClr val="000000"/>
              </a:buClr>
              <a:buSzPts val="2200"/>
              <a:buAutoNum type="alphaLcParenR"/>
            </a:pPr>
            <a:r>
              <a:rPr lang="cs" sz="2200" b="1">
                <a:solidFill>
                  <a:srgbClr val="000000"/>
                </a:solidFill>
                <a:latin typeface="Calibri"/>
                <a:ea typeface="Calibri"/>
                <a:cs typeface="Calibri"/>
                <a:sym typeface="Calibri"/>
              </a:rPr>
              <a:t>Fundraising</a:t>
            </a:r>
            <a:endParaRPr sz="2200" b="1">
              <a:solidFill>
                <a:srgbClr val="000000"/>
              </a:solidFill>
              <a:latin typeface="Calibri"/>
              <a:ea typeface="Calibri"/>
              <a:cs typeface="Calibri"/>
              <a:sym typeface="Calibri"/>
            </a:endParaRPr>
          </a:p>
          <a:p>
            <a:pPr marL="914400" lvl="1" indent="-368300" algn="l" rtl="0">
              <a:lnSpc>
                <a:spcPct val="150000"/>
              </a:lnSpc>
              <a:spcBef>
                <a:spcPts val="0"/>
              </a:spcBef>
              <a:spcAft>
                <a:spcPts val="0"/>
              </a:spcAft>
              <a:buClr>
                <a:srgbClr val="000000"/>
              </a:buClr>
              <a:buSzPts val="2200"/>
              <a:buAutoNum type="alphaLcParenR"/>
            </a:pPr>
            <a:r>
              <a:rPr lang="cs" sz="2200" b="1">
                <a:solidFill>
                  <a:srgbClr val="000000"/>
                </a:solidFill>
                <a:latin typeface="Calibri"/>
                <a:ea typeface="Calibri"/>
                <a:cs typeface="Calibri"/>
                <a:sym typeface="Calibri"/>
              </a:rPr>
              <a:t>PR</a:t>
            </a:r>
            <a:endParaRPr sz="2200" b="1">
              <a:solidFill>
                <a:srgbClr val="000000"/>
              </a:solidFill>
              <a:latin typeface="Calibri"/>
              <a:ea typeface="Calibri"/>
              <a:cs typeface="Calibri"/>
              <a:sym typeface="Calibri"/>
            </a:endParaRPr>
          </a:p>
          <a:p>
            <a:pPr marL="914400" lvl="1" indent="-368300" algn="l" rtl="0">
              <a:lnSpc>
                <a:spcPct val="150000"/>
              </a:lnSpc>
              <a:spcBef>
                <a:spcPts val="0"/>
              </a:spcBef>
              <a:spcAft>
                <a:spcPts val="0"/>
              </a:spcAft>
              <a:buClr>
                <a:srgbClr val="000000"/>
              </a:buClr>
              <a:buSzPts val="2200"/>
              <a:buAutoNum type="alphaLcParenR"/>
            </a:pPr>
            <a:r>
              <a:rPr lang="cs" sz="2200" b="1">
                <a:solidFill>
                  <a:srgbClr val="000000"/>
                </a:solidFill>
                <a:latin typeface="Calibri"/>
                <a:ea typeface="Calibri"/>
                <a:cs typeface="Calibri"/>
                <a:sym typeface="Calibri"/>
              </a:rPr>
              <a:t>Motivaci dobrovolníků</a:t>
            </a:r>
            <a:endParaRPr sz="2200" b="1">
              <a:solidFill>
                <a:srgbClr val="000000"/>
              </a:solidFill>
              <a:latin typeface="Calibri"/>
              <a:ea typeface="Calibri"/>
              <a:cs typeface="Calibri"/>
              <a:sym typeface="Calibri"/>
            </a:endParaRPr>
          </a:p>
          <a:p>
            <a:pPr marL="0" lvl="0" indent="0" algn="l" rtl="0">
              <a:spcBef>
                <a:spcPts val="0"/>
              </a:spcBef>
              <a:spcAft>
                <a:spcPts val="1600"/>
              </a:spcAft>
              <a:buNone/>
            </a:pPr>
            <a:endParaRPr sz="2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Výhody aplikace</a:t>
            </a:r>
            <a:endParaRPr/>
          </a:p>
        </p:txBody>
      </p:sp>
      <p:sp>
        <p:nvSpPr>
          <p:cNvPr id="142" name="Google Shape;142;p2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68300" algn="l" rtl="0">
              <a:lnSpc>
                <a:spcPct val="150000"/>
              </a:lnSpc>
              <a:spcBef>
                <a:spcPts val="0"/>
              </a:spcBef>
              <a:spcAft>
                <a:spcPts val="0"/>
              </a:spcAft>
              <a:buClr>
                <a:srgbClr val="000000"/>
              </a:buClr>
              <a:buSzPts val="2200"/>
              <a:buAutoNum type="arabicParenR"/>
            </a:pPr>
            <a:r>
              <a:rPr lang="cs" sz="2200">
                <a:solidFill>
                  <a:srgbClr val="000000"/>
                </a:solidFill>
                <a:latin typeface="Calibri"/>
                <a:ea typeface="Calibri"/>
                <a:cs typeface="Calibri"/>
                <a:sym typeface="Calibri"/>
              </a:rPr>
              <a:t>Jednoduchá </a:t>
            </a:r>
            <a:r>
              <a:rPr lang="cs" sz="2200" b="1">
                <a:solidFill>
                  <a:srgbClr val="000000"/>
                </a:solidFill>
                <a:latin typeface="Calibri"/>
                <a:ea typeface="Calibri"/>
                <a:cs typeface="Calibri"/>
                <a:sym typeface="Calibri"/>
              </a:rPr>
              <a:t>evidence dobrovolnických hodin</a:t>
            </a:r>
            <a:endParaRPr sz="2200" b="1">
              <a:solidFill>
                <a:srgbClr val="000000"/>
              </a:solidFill>
              <a:latin typeface="Calibri"/>
              <a:ea typeface="Calibri"/>
              <a:cs typeface="Calibri"/>
              <a:sym typeface="Calibri"/>
            </a:endParaRPr>
          </a:p>
          <a:p>
            <a:pPr marL="457200" lvl="0" indent="-368300" algn="l" rtl="0">
              <a:lnSpc>
                <a:spcPct val="150000"/>
              </a:lnSpc>
              <a:spcBef>
                <a:spcPts val="0"/>
              </a:spcBef>
              <a:spcAft>
                <a:spcPts val="0"/>
              </a:spcAft>
              <a:buClr>
                <a:srgbClr val="000000"/>
              </a:buClr>
              <a:buSzPts val="2200"/>
              <a:buAutoNum type="arabicParenR"/>
            </a:pPr>
            <a:r>
              <a:rPr lang="cs" sz="2200">
                <a:solidFill>
                  <a:srgbClr val="000000"/>
                </a:solidFill>
                <a:latin typeface="Calibri"/>
                <a:ea typeface="Calibri"/>
                <a:cs typeface="Calibri"/>
                <a:sym typeface="Calibri"/>
              </a:rPr>
              <a:t>Automatické </a:t>
            </a:r>
            <a:r>
              <a:rPr lang="cs" sz="2200" b="1">
                <a:solidFill>
                  <a:srgbClr val="000000"/>
                </a:solidFill>
                <a:latin typeface="Calibri"/>
                <a:ea typeface="Calibri"/>
                <a:cs typeface="Calibri"/>
                <a:sym typeface="Calibri"/>
              </a:rPr>
              <a:t>vyčíslení ekonomické hodnoty dobrovolnické práce</a:t>
            </a:r>
            <a:endParaRPr sz="2200" b="1">
              <a:solidFill>
                <a:srgbClr val="000000"/>
              </a:solidFill>
              <a:latin typeface="Calibri"/>
              <a:ea typeface="Calibri"/>
              <a:cs typeface="Calibri"/>
              <a:sym typeface="Calibri"/>
            </a:endParaRPr>
          </a:p>
          <a:p>
            <a:pPr marL="457200" lvl="0" indent="-368300" algn="l" rtl="0">
              <a:lnSpc>
                <a:spcPct val="150000"/>
              </a:lnSpc>
              <a:spcBef>
                <a:spcPts val="0"/>
              </a:spcBef>
              <a:spcAft>
                <a:spcPts val="0"/>
              </a:spcAft>
              <a:buClr>
                <a:srgbClr val="000000"/>
              </a:buClr>
              <a:buSzPts val="2200"/>
              <a:buAutoNum type="arabicParenR"/>
            </a:pPr>
            <a:r>
              <a:rPr lang="cs" sz="2200">
                <a:solidFill>
                  <a:srgbClr val="000000"/>
                </a:solidFill>
                <a:latin typeface="Calibri"/>
                <a:ea typeface="Calibri"/>
                <a:cs typeface="Calibri"/>
                <a:sym typeface="Calibri"/>
              </a:rPr>
              <a:t>Možnost </a:t>
            </a:r>
            <a:r>
              <a:rPr lang="cs" sz="2200" b="1">
                <a:solidFill>
                  <a:srgbClr val="000000"/>
                </a:solidFill>
                <a:latin typeface="Calibri"/>
                <a:ea typeface="Calibri"/>
                <a:cs typeface="Calibri"/>
                <a:sym typeface="Calibri"/>
              </a:rPr>
              <a:t>exportů </a:t>
            </a:r>
            <a:r>
              <a:rPr lang="cs" sz="2200">
                <a:solidFill>
                  <a:srgbClr val="000000"/>
                </a:solidFill>
                <a:latin typeface="Calibri"/>
                <a:ea typeface="Calibri"/>
                <a:cs typeface="Calibri"/>
                <a:sym typeface="Calibri"/>
              </a:rPr>
              <a:t>výše uvedených dat pro organizace</a:t>
            </a:r>
            <a:endParaRPr sz="2200">
              <a:solidFill>
                <a:srgbClr val="000000"/>
              </a:solidFill>
              <a:latin typeface="Calibri"/>
              <a:ea typeface="Calibri"/>
              <a:cs typeface="Calibri"/>
              <a:sym typeface="Calibri"/>
            </a:endParaRPr>
          </a:p>
          <a:p>
            <a:pPr marL="457200" lvl="0" indent="-368300" algn="l" rtl="0">
              <a:lnSpc>
                <a:spcPct val="150000"/>
              </a:lnSpc>
              <a:spcBef>
                <a:spcPts val="0"/>
              </a:spcBef>
              <a:spcAft>
                <a:spcPts val="0"/>
              </a:spcAft>
              <a:buClr>
                <a:srgbClr val="000000"/>
              </a:buClr>
              <a:buSzPts val="2200"/>
              <a:buAutoNum type="arabicParenR"/>
            </a:pPr>
            <a:r>
              <a:rPr lang="cs" sz="2200">
                <a:solidFill>
                  <a:srgbClr val="000000"/>
                </a:solidFill>
                <a:latin typeface="Calibri"/>
                <a:ea typeface="Calibri"/>
                <a:cs typeface="Calibri"/>
                <a:sym typeface="Calibri"/>
              </a:rPr>
              <a:t>Přístup ze </a:t>
            </a:r>
            <a:r>
              <a:rPr lang="cs" sz="2200" b="1">
                <a:solidFill>
                  <a:srgbClr val="000000"/>
                </a:solidFill>
                <a:latin typeface="Calibri"/>
                <a:ea typeface="Calibri"/>
                <a:cs typeface="Calibri"/>
                <a:sym typeface="Calibri"/>
              </a:rPr>
              <a:t>smartphonů, tabletů i počítačů</a:t>
            </a:r>
            <a:endParaRPr sz="2200" b="1">
              <a:solidFill>
                <a:srgbClr val="000000"/>
              </a:solidFill>
              <a:latin typeface="Calibri"/>
              <a:ea typeface="Calibri"/>
              <a:cs typeface="Calibri"/>
              <a:sym typeface="Calibri"/>
            </a:endParaRPr>
          </a:p>
          <a:p>
            <a:pPr marL="457200" lvl="0" indent="-368300" algn="l" rtl="0">
              <a:lnSpc>
                <a:spcPct val="150000"/>
              </a:lnSpc>
              <a:spcBef>
                <a:spcPts val="0"/>
              </a:spcBef>
              <a:spcAft>
                <a:spcPts val="0"/>
              </a:spcAft>
              <a:buClr>
                <a:srgbClr val="000000"/>
              </a:buClr>
              <a:buSzPts val="2200"/>
              <a:buAutoNum type="arabicParenR"/>
            </a:pPr>
            <a:r>
              <a:rPr lang="cs" sz="2200">
                <a:solidFill>
                  <a:srgbClr val="000000"/>
                </a:solidFill>
                <a:latin typeface="Calibri"/>
                <a:ea typeface="Calibri"/>
                <a:cs typeface="Calibri"/>
                <a:sym typeface="Calibri"/>
              </a:rPr>
              <a:t>Více účtů za </a:t>
            </a:r>
            <a:r>
              <a:rPr lang="cs" sz="2200" b="1">
                <a:solidFill>
                  <a:srgbClr val="000000"/>
                </a:solidFill>
                <a:latin typeface="Calibri"/>
                <a:ea typeface="Calibri"/>
                <a:cs typeface="Calibri"/>
                <a:sym typeface="Calibri"/>
              </a:rPr>
              <a:t>jednu organizaci</a:t>
            </a:r>
            <a:endParaRPr sz="2200" b="1">
              <a:solidFill>
                <a:srgbClr val="000000"/>
              </a:solidFill>
              <a:latin typeface="Calibri"/>
              <a:ea typeface="Calibri"/>
              <a:cs typeface="Calibri"/>
              <a:sym typeface="Calibri"/>
            </a:endParaRPr>
          </a:p>
          <a:p>
            <a:pPr marL="457200" lvl="0" indent="-368300" algn="l" rtl="0">
              <a:lnSpc>
                <a:spcPct val="150000"/>
              </a:lnSpc>
              <a:spcBef>
                <a:spcPts val="0"/>
              </a:spcBef>
              <a:spcAft>
                <a:spcPts val="0"/>
              </a:spcAft>
              <a:buClr>
                <a:srgbClr val="000000"/>
              </a:buClr>
              <a:buSzPts val="2200"/>
              <a:buAutoNum type="arabicParenR"/>
            </a:pPr>
            <a:r>
              <a:rPr lang="cs" sz="2200">
                <a:solidFill>
                  <a:srgbClr val="000000"/>
                </a:solidFill>
                <a:latin typeface="Calibri"/>
                <a:ea typeface="Calibri"/>
                <a:cs typeface="Calibri"/>
                <a:sym typeface="Calibri"/>
              </a:rPr>
              <a:t>Možnost agregovaných výstupů za r</a:t>
            </a:r>
            <a:r>
              <a:rPr lang="cs" sz="2200" b="1">
                <a:solidFill>
                  <a:srgbClr val="000000"/>
                </a:solidFill>
                <a:latin typeface="Calibri"/>
                <a:ea typeface="Calibri"/>
                <a:cs typeface="Calibri"/>
                <a:sym typeface="Calibri"/>
              </a:rPr>
              <a:t>egiony a oblasti dobrovolnictví</a:t>
            </a:r>
            <a:endParaRPr sz="2200">
              <a:solidFill>
                <a:srgbClr val="000000"/>
              </a:solidFill>
              <a:latin typeface="Calibri"/>
              <a:ea typeface="Calibri"/>
              <a:cs typeface="Calibri"/>
              <a:sym typeface="Calibri"/>
            </a:endParaRPr>
          </a:p>
          <a:p>
            <a:pPr marL="457200" lvl="0" indent="-368300" algn="l" rtl="0">
              <a:lnSpc>
                <a:spcPct val="150000"/>
              </a:lnSpc>
              <a:spcBef>
                <a:spcPts val="0"/>
              </a:spcBef>
              <a:spcAft>
                <a:spcPts val="0"/>
              </a:spcAft>
              <a:buClr>
                <a:srgbClr val="000000"/>
              </a:buClr>
              <a:buSzPts val="2200"/>
              <a:buFont typeface="Calibri"/>
              <a:buAutoNum type="arabicParenR"/>
            </a:pPr>
            <a:r>
              <a:rPr lang="cs" sz="2200">
                <a:solidFill>
                  <a:srgbClr val="000000"/>
                </a:solidFill>
                <a:latin typeface="Calibri"/>
                <a:ea typeface="Calibri"/>
                <a:cs typeface="Calibri"/>
                <a:sym typeface="Calibri"/>
              </a:rPr>
              <a:t>Aplikaci je možné využívat </a:t>
            </a:r>
            <a:r>
              <a:rPr lang="cs" sz="2200" b="1">
                <a:solidFill>
                  <a:srgbClr val="000000"/>
                </a:solidFill>
                <a:latin typeface="Calibri"/>
                <a:ea typeface="Calibri"/>
                <a:cs typeface="Calibri"/>
                <a:sym typeface="Calibri"/>
              </a:rPr>
              <a:t>zdarma</a:t>
            </a:r>
            <a:endParaRPr sz="2200">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4706800" y="602800"/>
            <a:ext cx="3481800" cy="203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
              <a:t>Konference v Jihlavě, 16. 4. 2020</a:t>
            </a:r>
            <a:endParaRPr/>
          </a:p>
        </p:txBody>
      </p:sp>
      <p:pic>
        <p:nvPicPr>
          <p:cNvPr id="148" name="Google Shape;148;p25"/>
          <p:cNvPicPr preferRelativeResize="0"/>
          <p:nvPr/>
        </p:nvPicPr>
        <p:blipFill>
          <a:blip r:embed="rId3">
            <a:alphaModFix/>
          </a:blip>
          <a:stretch>
            <a:fillRect/>
          </a:stretch>
        </p:blipFill>
        <p:spPr>
          <a:xfrm>
            <a:off x="802826" y="115675"/>
            <a:ext cx="3648149" cy="2303675"/>
          </a:xfrm>
          <a:prstGeom prst="rect">
            <a:avLst/>
          </a:prstGeom>
          <a:noFill/>
          <a:ln>
            <a:noFill/>
          </a:ln>
        </p:spPr>
      </p:pic>
      <p:pic>
        <p:nvPicPr>
          <p:cNvPr id="149" name="Google Shape;149;p25"/>
          <p:cNvPicPr preferRelativeResize="0"/>
          <p:nvPr/>
        </p:nvPicPr>
        <p:blipFill>
          <a:blip r:embed="rId4">
            <a:alphaModFix/>
          </a:blip>
          <a:stretch>
            <a:fillRect/>
          </a:stretch>
        </p:blipFill>
        <p:spPr>
          <a:xfrm>
            <a:off x="802825" y="2615178"/>
            <a:ext cx="3648150" cy="2413772"/>
          </a:xfrm>
          <a:prstGeom prst="rect">
            <a:avLst/>
          </a:prstGeom>
          <a:noFill/>
          <a:ln>
            <a:noFill/>
          </a:ln>
        </p:spPr>
      </p:pic>
      <p:pic>
        <p:nvPicPr>
          <p:cNvPr id="150" name="Google Shape;150;p25"/>
          <p:cNvPicPr preferRelativeResize="0"/>
          <p:nvPr/>
        </p:nvPicPr>
        <p:blipFill>
          <a:blip r:embed="rId5">
            <a:alphaModFix/>
          </a:blip>
          <a:stretch>
            <a:fillRect/>
          </a:stretch>
        </p:blipFill>
        <p:spPr>
          <a:xfrm>
            <a:off x="4757625" y="2571750"/>
            <a:ext cx="3284275" cy="2457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2335350" y="1646850"/>
            <a:ext cx="4473300" cy="9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
              <a:t>Děkuji za pozornost!</a:t>
            </a:r>
            <a:endParaRPr/>
          </a:p>
        </p:txBody>
      </p:sp>
      <p:pic>
        <p:nvPicPr>
          <p:cNvPr id="156" name="Google Shape;156;p26"/>
          <p:cNvPicPr preferRelativeResize="0"/>
          <p:nvPr/>
        </p:nvPicPr>
        <p:blipFill>
          <a:blip r:embed="rId3">
            <a:alphaModFix/>
          </a:blip>
          <a:stretch>
            <a:fillRect/>
          </a:stretch>
        </p:blipFill>
        <p:spPr>
          <a:xfrm>
            <a:off x="2322075" y="3364025"/>
            <a:ext cx="4714875" cy="781050"/>
          </a:xfrm>
          <a:prstGeom prst="rect">
            <a:avLst/>
          </a:prstGeom>
          <a:noFill/>
          <a:ln>
            <a:noFill/>
          </a:ln>
        </p:spPr>
      </p:pic>
      <p:sp>
        <p:nvSpPr>
          <p:cNvPr id="157" name="Google Shape;157;p26"/>
          <p:cNvSpPr txBox="1"/>
          <p:nvPr/>
        </p:nvSpPr>
        <p:spPr>
          <a:xfrm>
            <a:off x="1446600" y="2732475"/>
            <a:ext cx="6335700" cy="63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cs" u="sng">
                <a:solidFill>
                  <a:schemeClr val="hlink"/>
                </a:solidFill>
                <a:latin typeface="Open Sans"/>
                <a:ea typeface="Open Sans"/>
                <a:cs typeface="Open Sans"/>
                <a:sym typeface="Open Sans"/>
                <a:hlinkClick r:id="rId4"/>
              </a:rPr>
              <a:t>martina.cerna@vspj.cz</a:t>
            </a:r>
            <a:r>
              <a:rPr lang="cs">
                <a:latin typeface="Open Sans"/>
                <a:ea typeface="Open Sans"/>
                <a:cs typeface="Open Sans"/>
                <a:sym typeface="Open Sans"/>
              </a:rPr>
              <a:t>, simona.cincalova@vspj.cz, </a:t>
            </a:r>
            <a:r>
              <a:rPr lang="cs" u="sng">
                <a:solidFill>
                  <a:schemeClr val="hlink"/>
                </a:solidFill>
                <a:latin typeface="Open Sans"/>
                <a:ea typeface="Open Sans"/>
                <a:cs typeface="Open Sans"/>
                <a:sym typeface="Open Sans"/>
                <a:hlinkClick r:id="rId5"/>
              </a:rPr>
              <a:t>jakub.dostal@vspj.cz</a:t>
            </a:r>
            <a:r>
              <a:rPr lang="cs">
                <a:latin typeface="Open Sans"/>
                <a:ea typeface="Open Sans"/>
                <a:cs typeface="Open Sans"/>
                <a:sym typeface="Open Sans"/>
              </a:rPr>
              <a:t> </a:t>
            </a:r>
            <a:endParaRPr>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1171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3000"/>
              <a:t>Představení projektu Česko s dobrovolnictvím počítá</a:t>
            </a:r>
            <a:endParaRPr sz="3000"/>
          </a:p>
        </p:txBody>
      </p:sp>
      <p:sp>
        <p:nvSpPr>
          <p:cNvPr id="73" name="Google Shape;73;p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74" name="Google Shape;74;p14"/>
          <p:cNvSpPr txBox="1"/>
          <p:nvPr/>
        </p:nvSpPr>
        <p:spPr>
          <a:xfrm>
            <a:off x="465950" y="4623775"/>
            <a:ext cx="6541500" cy="41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
                <a:latin typeface="Open Sans"/>
                <a:ea typeface="Open Sans"/>
                <a:cs typeface="Open Sans"/>
                <a:sym typeface="Open Sans"/>
              </a:rPr>
              <a:t>Zdroj: projektová dokumentace</a:t>
            </a:r>
            <a:endParaRPr>
              <a:latin typeface="Open Sans"/>
              <a:ea typeface="Open Sans"/>
              <a:cs typeface="Open Sans"/>
              <a:sym typeface="Open Sans"/>
            </a:endParaRPr>
          </a:p>
        </p:txBody>
      </p:sp>
      <p:pic>
        <p:nvPicPr>
          <p:cNvPr id="75" name="Google Shape;75;p14"/>
          <p:cNvPicPr preferRelativeResize="0"/>
          <p:nvPr/>
        </p:nvPicPr>
        <p:blipFill>
          <a:blip r:embed="rId3">
            <a:alphaModFix/>
          </a:blip>
          <a:stretch>
            <a:fillRect/>
          </a:stretch>
        </p:blipFill>
        <p:spPr>
          <a:xfrm>
            <a:off x="433388" y="933450"/>
            <a:ext cx="8582025" cy="3581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Co je a není ekonomická hodnota dobrovolnictví?</a:t>
            </a:r>
            <a:endParaRPr/>
          </a:p>
        </p:txBody>
      </p:sp>
      <p:sp>
        <p:nvSpPr>
          <p:cNvPr id="81" name="Google Shape;81;p1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Font typeface="Calibri"/>
              <a:buChar char="●"/>
            </a:pPr>
            <a:r>
              <a:rPr lang="cs" sz="2400" b="1">
                <a:solidFill>
                  <a:srgbClr val="000000"/>
                </a:solidFill>
                <a:latin typeface="Calibri"/>
                <a:ea typeface="Calibri"/>
                <a:cs typeface="Calibri"/>
                <a:sym typeface="Calibri"/>
              </a:rPr>
              <a:t>Ekonomická hodnota dobrovolnictví </a:t>
            </a:r>
            <a:r>
              <a:rPr lang="cs" sz="2400" b="1" u="sng">
                <a:solidFill>
                  <a:srgbClr val="000000"/>
                </a:solidFill>
                <a:latin typeface="Calibri"/>
                <a:ea typeface="Calibri"/>
                <a:cs typeface="Calibri"/>
                <a:sym typeface="Calibri"/>
              </a:rPr>
              <a:t>není</a:t>
            </a:r>
            <a:r>
              <a:rPr lang="cs" sz="2400" b="1">
                <a:solidFill>
                  <a:srgbClr val="000000"/>
                </a:solidFill>
                <a:latin typeface="Calibri"/>
                <a:ea typeface="Calibri"/>
                <a:cs typeface="Calibri"/>
                <a:sym typeface="Calibri"/>
              </a:rPr>
              <a:t>:</a:t>
            </a:r>
            <a:endParaRPr sz="2400">
              <a:solidFill>
                <a:srgbClr val="000000"/>
              </a:solidFill>
              <a:latin typeface="Arial"/>
              <a:ea typeface="Arial"/>
              <a:cs typeface="Arial"/>
              <a:sym typeface="Arial"/>
            </a:endParaRPr>
          </a:p>
          <a:p>
            <a:pPr marL="914400" lvl="1" indent="-381000" algn="l" rtl="0">
              <a:spcBef>
                <a:spcPts val="0"/>
              </a:spcBef>
              <a:spcAft>
                <a:spcPts val="0"/>
              </a:spcAft>
              <a:buClr>
                <a:srgbClr val="000000"/>
              </a:buClr>
              <a:buSzPts val="2400"/>
              <a:buFont typeface="Calibri"/>
              <a:buAutoNum type="alphaLcPeriod"/>
            </a:pPr>
            <a:r>
              <a:rPr lang="cs" sz="2400">
                <a:solidFill>
                  <a:srgbClr val="000000"/>
                </a:solidFill>
                <a:latin typeface="Calibri"/>
                <a:ea typeface="Calibri"/>
                <a:cs typeface="Calibri"/>
                <a:sym typeface="Calibri"/>
              </a:rPr>
              <a:t>Vyčerpávající přehled </a:t>
            </a:r>
            <a:r>
              <a:rPr lang="cs" sz="2400" b="1">
                <a:solidFill>
                  <a:srgbClr val="000000"/>
                </a:solidFill>
                <a:latin typeface="Calibri"/>
                <a:ea typeface="Calibri"/>
                <a:cs typeface="Calibri"/>
                <a:sym typeface="Calibri"/>
              </a:rPr>
              <a:t>všech dimenzí </a:t>
            </a:r>
            <a:r>
              <a:rPr lang="cs" sz="2400">
                <a:solidFill>
                  <a:srgbClr val="000000"/>
                </a:solidFill>
                <a:latin typeface="Calibri"/>
                <a:ea typeface="Calibri"/>
                <a:cs typeface="Calibri"/>
                <a:sym typeface="Calibri"/>
              </a:rPr>
              <a:t>hodnoty dobrovolnictví</a:t>
            </a:r>
            <a:endParaRPr sz="2400">
              <a:solidFill>
                <a:srgbClr val="000000"/>
              </a:solidFill>
              <a:latin typeface="Calibri"/>
              <a:ea typeface="Calibri"/>
              <a:cs typeface="Calibri"/>
              <a:sym typeface="Calibri"/>
            </a:endParaRPr>
          </a:p>
          <a:p>
            <a:pPr marL="914400" lvl="1" indent="-381000" algn="l" rtl="0">
              <a:spcBef>
                <a:spcPts val="0"/>
              </a:spcBef>
              <a:spcAft>
                <a:spcPts val="0"/>
              </a:spcAft>
              <a:buClr>
                <a:srgbClr val="000000"/>
              </a:buClr>
              <a:buSzPts val="2400"/>
              <a:buFont typeface="Calibri"/>
              <a:buAutoNum type="alphaLcPeriod"/>
            </a:pPr>
            <a:r>
              <a:rPr lang="cs" sz="2400">
                <a:solidFill>
                  <a:srgbClr val="000000"/>
                </a:solidFill>
                <a:latin typeface="Calibri"/>
                <a:ea typeface="Calibri"/>
                <a:cs typeface="Calibri"/>
                <a:sym typeface="Calibri"/>
              </a:rPr>
              <a:t>Popření </a:t>
            </a:r>
            <a:r>
              <a:rPr lang="cs" sz="2400" b="1">
                <a:solidFill>
                  <a:srgbClr val="000000"/>
                </a:solidFill>
                <a:latin typeface="Calibri"/>
                <a:ea typeface="Calibri"/>
                <a:cs typeface="Calibri"/>
                <a:sym typeface="Calibri"/>
              </a:rPr>
              <a:t>neekonomického charakteru </a:t>
            </a:r>
            <a:r>
              <a:rPr lang="cs" sz="2400">
                <a:solidFill>
                  <a:srgbClr val="000000"/>
                </a:solidFill>
                <a:latin typeface="Calibri"/>
                <a:ea typeface="Calibri"/>
                <a:cs typeface="Calibri"/>
                <a:sym typeface="Calibri"/>
              </a:rPr>
              <a:t>dobrovolnictví</a:t>
            </a:r>
            <a:endParaRPr sz="2400">
              <a:solidFill>
                <a:srgbClr val="000000"/>
              </a:solidFill>
              <a:latin typeface="Calibri"/>
              <a:ea typeface="Calibri"/>
              <a:cs typeface="Calibri"/>
              <a:sym typeface="Calibri"/>
            </a:endParaRPr>
          </a:p>
          <a:p>
            <a:pPr marL="914400" lvl="1" indent="-381000" algn="l" rtl="0">
              <a:spcBef>
                <a:spcPts val="0"/>
              </a:spcBef>
              <a:spcAft>
                <a:spcPts val="0"/>
              </a:spcAft>
              <a:buClr>
                <a:srgbClr val="000000"/>
              </a:buClr>
              <a:buSzPts val="2400"/>
              <a:buFont typeface="Calibri"/>
              <a:buAutoNum type="alphaLcPeriod"/>
            </a:pPr>
            <a:r>
              <a:rPr lang="cs" sz="2400" b="1">
                <a:solidFill>
                  <a:srgbClr val="000000"/>
                </a:solidFill>
                <a:latin typeface="Calibri"/>
                <a:ea typeface="Calibri"/>
                <a:cs typeface="Calibri"/>
                <a:sym typeface="Calibri"/>
              </a:rPr>
              <a:t>Přesná hodnota </a:t>
            </a:r>
            <a:r>
              <a:rPr lang="cs" sz="2400">
                <a:solidFill>
                  <a:srgbClr val="000000"/>
                </a:solidFill>
                <a:latin typeface="Calibri"/>
                <a:ea typeface="Calibri"/>
                <a:cs typeface="Calibri"/>
                <a:sym typeface="Calibri"/>
              </a:rPr>
              <a:t>(jde o odhad)</a:t>
            </a:r>
            <a:endParaRPr sz="2400">
              <a:solidFill>
                <a:srgbClr val="000000"/>
              </a:solidFill>
              <a:latin typeface="Calibri"/>
              <a:ea typeface="Calibri"/>
              <a:cs typeface="Calibri"/>
              <a:sym typeface="Calibri"/>
            </a:endParaRPr>
          </a:p>
          <a:p>
            <a:pPr marL="914400" lvl="1" indent="-381000" algn="l" rtl="0">
              <a:spcBef>
                <a:spcPts val="0"/>
              </a:spcBef>
              <a:spcAft>
                <a:spcPts val="0"/>
              </a:spcAft>
              <a:buClr>
                <a:srgbClr val="000000"/>
              </a:buClr>
              <a:buSzPts val="2400"/>
              <a:buFont typeface="Calibri"/>
              <a:buAutoNum type="alphaLcPeriod"/>
            </a:pPr>
            <a:r>
              <a:rPr lang="cs" sz="2400">
                <a:solidFill>
                  <a:srgbClr val="000000"/>
                </a:solidFill>
                <a:latin typeface="Calibri"/>
                <a:ea typeface="Calibri"/>
                <a:cs typeface="Calibri"/>
                <a:sym typeface="Calibri"/>
              </a:rPr>
              <a:t>Pouze </a:t>
            </a:r>
            <a:r>
              <a:rPr lang="cs" sz="2400" b="1">
                <a:solidFill>
                  <a:srgbClr val="000000"/>
                </a:solidFill>
                <a:latin typeface="Calibri"/>
                <a:ea typeface="Calibri"/>
                <a:cs typeface="Calibri"/>
                <a:sym typeface="Calibri"/>
              </a:rPr>
              <a:t>teoretický ukazatel </a:t>
            </a:r>
            <a:r>
              <a:rPr lang="cs" sz="2400">
                <a:solidFill>
                  <a:srgbClr val="000000"/>
                </a:solidFill>
                <a:latin typeface="Calibri"/>
                <a:ea typeface="Calibri"/>
                <a:cs typeface="Calibri"/>
                <a:sym typeface="Calibri"/>
              </a:rPr>
              <a:t>(vstupuje do kofinancování projektů, apod.)</a:t>
            </a:r>
            <a:endParaRPr sz="2400" b="1">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Ekonomická hodnota dobrovolnictví </a:t>
            </a:r>
            <a:r>
              <a:rPr lang="cs" u="sng"/>
              <a:t>je</a:t>
            </a:r>
            <a:r>
              <a:rPr lang="cs"/>
              <a:t>:</a:t>
            </a:r>
            <a:endParaRPr/>
          </a:p>
        </p:txBody>
      </p:sp>
      <p:sp>
        <p:nvSpPr>
          <p:cNvPr id="87" name="Google Shape;87;p1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lnSpc>
                <a:spcPct val="150000"/>
              </a:lnSpc>
              <a:spcBef>
                <a:spcPts val="700"/>
              </a:spcBef>
              <a:spcAft>
                <a:spcPts val="0"/>
              </a:spcAft>
              <a:buNone/>
            </a:pPr>
            <a:r>
              <a:rPr lang="cs" sz="2400">
                <a:solidFill>
                  <a:srgbClr val="000000"/>
                </a:solidFill>
                <a:latin typeface="Arial"/>
                <a:ea typeface="Arial"/>
                <a:cs typeface="Arial"/>
                <a:sym typeface="Arial"/>
              </a:rPr>
              <a:t>1) </a:t>
            </a:r>
            <a:r>
              <a:rPr lang="cs" sz="2400">
                <a:solidFill>
                  <a:srgbClr val="000000"/>
                </a:solidFill>
                <a:latin typeface="Calibri"/>
                <a:ea typeface="Calibri"/>
                <a:cs typeface="Calibri"/>
                <a:sym typeface="Calibri"/>
              </a:rPr>
              <a:t>Prostředek </a:t>
            </a:r>
            <a:r>
              <a:rPr lang="cs" sz="2400" b="1">
                <a:solidFill>
                  <a:srgbClr val="000000"/>
                </a:solidFill>
                <a:latin typeface="Calibri"/>
                <a:ea typeface="Calibri"/>
                <a:cs typeface="Calibri"/>
                <a:sym typeface="Calibri"/>
              </a:rPr>
              <a:t>kvantifikace</a:t>
            </a:r>
            <a:r>
              <a:rPr lang="cs" sz="2400">
                <a:solidFill>
                  <a:srgbClr val="000000"/>
                </a:solidFill>
                <a:latin typeface="Calibri"/>
                <a:ea typeface="Calibri"/>
                <a:cs typeface="Calibri"/>
                <a:sym typeface="Calibri"/>
              </a:rPr>
              <a:t> hodnoty dobrovolnictví</a:t>
            </a:r>
            <a:endParaRPr sz="2400">
              <a:solidFill>
                <a:srgbClr val="000000"/>
              </a:solidFill>
              <a:latin typeface="Calibri"/>
              <a:ea typeface="Calibri"/>
              <a:cs typeface="Calibri"/>
              <a:sym typeface="Calibri"/>
            </a:endParaRPr>
          </a:p>
          <a:p>
            <a:pPr marL="0" lvl="0" indent="0" algn="l" rtl="0">
              <a:lnSpc>
                <a:spcPct val="150000"/>
              </a:lnSpc>
              <a:spcBef>
                <a:spcPts val="700"/>
              </a:spcBef>
              <a:spcAft>
                <a:spcPts val="0"/>
              </a:spcAft>
              <a:buNone/>
            </a:pPr>
            <a:r>
              <a:rPr lang="cs" sz="2400">
                <a:solidFill>
                  <a:srgbClr val="000000"/>
                </a:solidFill>
                <a:latin typeface="Arial"/>
                <a:ea typeface="Arial"/>
                <a:cs typeface="Arial"/>
                <a:sym typeface="Arial"/>
              </a:rPr>
              <a:t>2) </a:t>
            </a:r>
            <a:r>
              <a:rPr lang="cs" sz="2400">
                <a:solidFill>
                  <a:srgbClr val="000000"/>
                </a:solidFill>
                <a:latin typeface="Calibri"/>
                <a:ea typeface="Calibri"/>
                <a:cs typeface="Calibri"/>
                <a:sym typeface="Calibri"/>
              </a:rPr>
              <a:t>Ukazatel, vstupující do </a:t>
            </a:r>
            <a:r>
              <a:rPr lang="cs" sz="2400" b="1">
                <a:solidFill>
                  <a:srgbClr val="000000"/>
                </a:solidFill>
                <a:latin typeface="Calibri"/>
                <a:ea typeface="Calibri"/>
                <a:cs typeface="Calibri"/>
                <a:sym typeface="Calibri"/>
              </a:rPr>
              <a:t>satelitních účtů </a:t>
            </a:r>
            <a:r>
              <a:rPr lang="cs" sz="2400">
                <a:solidFill>
                  <a:srgbClr val="000000"/>
                </a:solidFill>
                <a:latin typeface="Calibri"/>
                <a:ea typeface="Calibri"/>
                <a:cs typeface="Calibri"/>
                <a:sym typeface="Calibri"/>
              </a:rPr>
              <a:t>neziskových organizací</a:t>
            </a:r>
            <a:endParaRPr sz="2400">
              <a:solidFill>
                <a:srgbClr val="000000"/>
              </a:solidFill>
              <a:latin typeface="Calibri"/>
              <a:ea typeface="Calibri"/>
              <a:cs typeface="Calibri"/>
              <a:sym typeface="Calibri"/>
            </a:endParaRPr>
          </a:p>
          <a:p>
            <a:pPr marL="0" lvl="0" indent="0" algn="l" rtl="0">
              <a:lnSpc>
                <a:spcPct val="150000"/>
              </a:lnSpc>
              <a:spcBef>
                <a:spcPts val="700"/>
              </a:spcBef>
              <a:spcAft>
                <a:spcPts val="0"/>
              </a:spcAft>
              <a:buNone/>
            </a:pPr>
            <a:r>
              <a:rPr lang="cs" sz="2400">
                <a:solidFill>
                  <a:srgbClr val="000000"/>
                </a:solidFill>
                <a:latin typeface="Arial"/>
                <a:ea typeface="Arial"/>
                <a:cs typeface="Arial"/>
                <a:sym typeface="Arial"/>
              </a:rPr>
              <a:t>3) </a:t>
            </a:r>
            <a:r>
              <a:rPr lang="cs" sz="2400">
                <a:solidFill>
                  <a:srgbClr val="000000"/>
                </a:solidFill>
                <a:latin typeface="Calibri"/>
                <a:ea typeface="Calibri"/>
                <a:cs typeface="Calibri"/>
                <a:sym typeface="Calibri"/>
              </a:rPr>
              <a:t>Reálná hodnota, vstupující do povinného </a:t>
            </a:r>
            <a:r>
              <a:rPr lang="cs" sz="2400" b="1">
                <a:solidFill>
                  <a:srgbClr val="000000"/>
                </a:solidFill>
                <a:latin typeface="Calibri"/>
                <a:ea typeface="Calibri"/>
                <a:cs typeface="Calibri"/>
                <a:sym typeface="Calibri"/>
              </a:rPr>
              <a:t>kofinancování</a:t>
            </a:r>
            <a:r>
              <a:rPr lang="cs" sz="2400">
                <a:solidFill>
                  <a:srgbClr val="000000"/>
                </a:solidFill>
                <a:latin typeface="Calibri"/>
                <a:ea typeface="Calibri"/>
                <a:cs typeface="Calibri"/>
                <a:sym typeface="Calibri"/>
              </a:rPr>
              <a:t> veřejných projektů</a:t>
            </a:r>
            <a:endParaRPr sz="2400">
              <a:solidFill>
                <a:srgbClr val="000000"/>
              </a:solidFill>
              <a:latin typeface="Calibri"/>
              <a:ea typeface="Calibri"/>
              <a:cs typeface="Calibri"/>
              <a:sym typeface="Calibri"/>
            </a:endParaRPr>
          </a:p>
          <a:p>
            <a:pPr marL="0" lvl="0" indent="0" algn="l" rtl="0">
              <a:lnSpc>
                <a:spcPct val="150000"/>
              </a:lnSpc>
              <a:spcBef>
                <a:spcPts val="700"/>
              </a:spcBef>
              <a:spcAft>
                <a:spcPts val="0"/>
              </a:spcAft>
              <a:buNone/>
            </a:pPr>
            <a:r>
              <a:rPr lang="cs" sz="2400">
                <a:solidFill>
                  <a:srgbClr val="000000"/>
                </a:solidFill>
                <a:latin typeface="Arial"/>
                <a:ea typeface="Arial"/>
                <a:cs typeface="Arial"/>
                <a:sym typeface="Arial"/>
              </a:rPr>
              <a:t>4) </a:t>
            </a:r>
            <a:r>
              <a:rPr lang="cs" sz="2400">
                <a:solidFill>
                  <a:srgbClr val="000000"/>
                </a:solidFill>
                <a:latin typeface="Calibri"/>
                <a:ea typeface="Calibri"/>
                <a:cs typeface="Calibri"/>
                <a:sym typeface="Calibri"/>
              </a:rPr>
              <a:t>Přibližný </a:t>
            </a:r>
            <a:r>
              <a:rPr lang="cs" sz="2400" b="1">
                <a:solidFill>
                  <a:srgbClr val="000000"/>
                </a:solidFill>
                <a:latin typeface="Calibri"/>
                <a:ea typeface="Calibri"/>
                <a:cs typeface="Calibri"/>
                <a:sym typeface="Calibri"/>
              </a:rPr>
              <a:t>odhad</a:t>
            </a:r>
            <a:r>
              <a:rPr lang="cs" sz="2400">
                <a:solidFill>
                  <a:srgbClr val="000000"/>
                </a:solidFill>
                <a:latin typeface="Calibri"/>
                <a:ea typeface="Calibri"/>
                <a:cs typeface="Calibri"/>
                <a:sym typeface="Calibri"/>
              </a:rPr>
              <a:t> jedné dimenze hodnoty dobrovolnictví</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154175"/>
            <a:ext cx="8520600" cy="42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Co je Dobrometr?</a:t>
            </a:r>
            <a:endParaRPr/>
          </a:p>
        </p:txBody>
      </p:sp>
      <p:sp>
        <p:nvSpPr>
          <p:cNvPr id="93" name="Google Shape;93;p17"/>
          <p:cNvSpPr txBox="1">
            <a:spLocks noGrp="1"/>
          </p:cNvSpPr>
          <p:nvPr>
            <p:ph type="body" idx="1"/>
          </p:nvPr>
        </p:nvSpPr>
        <p:spPr>
          <a:xfrm>
            <a:off x="311700" y="1037725"/>
            <a:ext cx="4524600" cy="36075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cs" sz="2100"/>
              <a:t>Aplikace pro počítače, chytré telefony, tablety apod,</a:t>
            </a:r>
            <a:endParaRPr sz="2100"/>
          </a:p>
          <a:p>
            <a:pPr marL="457200" lvl="0" indent="-361950" algn="l" rtl="0">
              <a:spcBef>
                <a:spcPts val="0"/>
              </a:spcBef>
              <a:spcAft>
                <a:spcPts val="0"/>
              </a:spcAft>
              <a:buSzPts val="2100"/>
              <a:buChar char="●"/>
            </a:pPr>
            <a:r>
              <a:rPr lang="cs" sz="2100"/>
              <a:t>která vyčísluje ekonomickou hodnotu dobrovolnictví,</a:t>
            </a:r>
            <a:endParaRPr sz="2100"/>
          </a:p>
          <a:p>
            <a:pPr marL="457200" lvl="0" indent="-361950" algn="l" rtl="0">
              <a:spcBef>
                <a:spcPts val="0"/>
              </a:spcBef>
              <a:spcAft>
                <a:spcPts val="0"/>
              </a:spcAft>
              <a:buSzPts val="2100"/>
              <a:buChar char="●"/>
            </a:pPr>
            <a:r>
              <a:rPr lang="cs" sz="2100"/>
              <a:t>na základě zadaných dobrovolnických hodin,</a:t>
            </a:r>
            <a:endParaRPr sz="2100"/>
          </a:p>
          <a:p>
            <a:pPr marL="457200" lvl="0" indent="-361950" algn="l" rtl="0">
              <a:spcBef>
                <a:spcPts val="0"/>
              </a:spcBef>
              <a:spcAft>
                <a:spcPts val="0"/>
              </a:spcAft>
              <a:buSzPts val="2100"/>
              <a:buChar char="●"/>
            </a:pPr>
            <a:r>
              <a:rPr lang="cs" sz="2100"/>
              <a:t>umožňující export výsledných údajů</a:t>
            </a:r>
            <a:endParaRPr sz="2100"/>
          </a:p>
        </p:txBody>
      </p:sp>
      <p:pic>
        <p:nvPicPr>
          <p:cNvPr id="94" name="Google Shape;94;p17"/>
          <p:cNvPicPr preferRelativeResize="0"/>
          <p:nvPr/>
        </p:nvPicPr>
        <p:blipFill>
          <a:blip r:embed="rId3">
            <a:alphaModFix/>
          </a:blip>
          <a:stretch>
            <a:fillRect/>
          </a:stretch>
        </p:blipFill>
        <p:spPr>
          <a:xfrm>
            <a:off x="4960200" y="1373201"/>
            <a:ext cx="4065324" cy="27133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10725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2400"/>
              <a:t>Registrace organizace v aplikaci Dobrometr</a:t>
            </a:r>
            <a:endParaRPr sz="2400"/>
          </a:p>
        </p:txBody>
      </p:sp>
      <p:graphicFrame>
        <p:nvGraphicFramePr>
          <p:cNvPr id="100" name="Google Shape;100;p18"/>
          <p:cNvGraphicFramePr/>
          <p:nvPr/>
        </p:nvGraphicFramePr>
        <p:xfrm>
          <a:off x="1606675" y="689175"/>
          <a:ext cx="3000000" cy="3000000"/>
        </p:xfrm>
        <a:graphic>
          <a:graphicData uri="http://schemas.openxmlformats.org/drawingml/2006/table">
            <a:tbl>
              <a:tblPr>
                <a:noFill/>
                <a:tableStyleId>{E05039B2-3C17-4297-9DFD-04C7DC44E7E3}</a:tableStyleId>
              </a:tblPr>
              <a:tblGrid>
                <a:gridCol w="1504950">
                  <a:extLst>
                    <a:ext uri="{9D8B030D-6E8A-4147-A177-3AD203B41FA5}">
                      <a16:colId xmlns:a16="http://schemas.microsoft.com/office/drawing/2014/main" val="20000"/>
                    </a:ext>
                  </a:extLst>
                </a:gridCol>
                <a:gridCol w="42100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cs" sz="1100" b="1"/>
                        <a:t>Položka</a:t>
                      </a:r>
                      <a:endParaRPr sz="1100" b="1"/>
                    </a:p>
                  </a:txBody>
                  <a:tcPr marL="63500" marR="63500" marT="63500" marB="63500"/>
                </a:tc>
                <a:tc>
                  <a:txBody>
                    <a:bodyPr/>
                    <a:lstStyle/>
                    <a:p>
                      <a:pPr marL="0" lvl="0" indent="0" algn="l" rtl="0">
                        <a:spcBef>
                          <a:spcPts val="0"/>
                        </a:spcBef>
                        <a:spcAft>
                          <a:spcPts val="0"/>
                        </a:spcAft>
                        <a:buNone/>
                      </a:pPr>
                      <a:r>
                        <a:rPr lang="cs" sz="1100" b="1"/>
                        <a:t>Vysvětlivka</a:t>
                      </a:r>
                      <a:endParaRPr sz="1100" b="1"/>
                    </a:p>
                  </a:txBody>
                  <a:tcPr marL="63500" marR="63500" marT="63500" marB="6350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cs" sz="1100"/>
                        <a:t>Název organizace*</a:t>
                      </a:r>
                      <a:endParaRPr sz="1100"/>
                    </a:p>
                  </a:txBody>
                  <a:tcPr marL="63500" marR="63500" marT="63500" marB="63500"/>
                </a:tc>
                <a:tc>
                  <a:txBody>
                    <a:bodyPr/>
                    <a:lstStyle/>
                    <a:p>
                      <a:pPr marL="0" lvl="0" indent="0" algn="l" rtl="0">
                        <a:spcBef>
                          <a:spcPts val="0"/>
                        </a:spcBef>
                        <a:spcAft>
                          <a:spcPts val="0"/>
                        </a:spcAft>
                        <a:buNone/>
                      </a:pPr>
                      <a:r>
                        <a:rPr lang="cs" sz="1100"/>
                        <a:t>Uživatel doplní oficiální název organizace či organizační složky</a:t>
                      </a:r>
                      <a:endParaRPr sz="1100"/>
                    </a:p>
                  </a:txBody>
                  <a:tcPr marL="63500" marR="63500" marT="63500" marB="6350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cs" sz="1100"/>
                        <a:t>Právní forma*</a:t>
                      </a:r>
                      <a:endParaRPr sz="1100"/>
                    </a:p>
                  </a:txBody>
                  <a:tcPr marL="63500" marR="63500" marT="63500" marB="63500"/>
                </a:tc>
                <a:tc>
                  <a:txBody>
                    <a:bodyPr/>
                    <a:lstStyle/>
                    <a:p>
                      <a:pPr marL="0" lvl="0" indent="0" algn="l" rtl="0">
                        <a:spcBef>
                          <a:spcPts val="0"/>
                        </a:spcBef>
                        <a:spcAft>
                          <a:spcPts val="0"/>
                        </a:spcAft>
                        <a:buNone/>
                      </a:pPr>
                      <a:r>
                        <a:rPr lang="cs" sz="1100"/>
                        <a:t>Uživatel vybere právní formu z nabídky</a:t>
                      </a:r>
                      <a:endParaRPr sz="1100"/>
                    </a:p>
                  </a:txBody>
                  <a:tcPr marL="63500" marR="63500" marT="63500" marB="6350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cs" sz="1100"/>
                        <a:t>IČO</a:t>
                      </a:r>
                      <a:endParaRPr sz="1100"/>
                    </a:p>
                  </a:txBody>
                  <a:tcPr marL="63500" marR="63500" marT="63500" marB="63500"/>
                </a:tc>
                <a:tc>
                  <a:txBody>
                    <a:bodyPr/>
                    <a:lstStyle/>
                    <a:p>
                      <a:pPr marL="0" lvl="0" indent="0" algn="l" rtl="0">
                        <a:spcBef>
                          <a:spcPts val="0"/>
                        </a:spcBef>
                        <a:spcAft>
                          <a:spcPts val="0"/>
                        </a:spcAft>
                        <a:buNone/>
                      </a:pPr>
                      <a:r>
                        <a:rPr lang="cs" sz="1100"/>
                        <a:t>Uživatel má možnost zadat IČO, v případě nezadání bude třeba manuální autorizace ze strany správce Dobrometru</a:t>
                      </a:r>
                      <a:endParaRPr sz="1100"/>
                    </a:p>
                  </a:txBody>
                  <a:tcPr marL="63500" marR="63500" marT="63500" marB="6350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cs" sz="1100"/>
                        <a:t>Velikost organizace*</a:t>
                      </a:r>
                      <a:endParaRPr sz="1100"/>
                    </a:p>
                  </a:txBody>
                  <a:tcPr marL="63500" marR="63500" marT="63500" marB="63500"/>
                </a:tc>
                <a:tc>
                  <a:txBody>
                    <a:bodyPr/>
                    <a:lstStyle/>
                    <a:p>
                      <a:pPr marL="0" lvl="0" indent="0" algn="l" rtl="0">
                        <a:spcBef>
                          <a:spcPts val="0"/>
                        </a:spcBef>
                        <a:spcAft>
                          <a:spcPts val="0"/>
                        </a:spcAft>
                        <a:buNone/>
                      </a:pPr>
                      <a:r>
                        <a:rPr lang="cs" sz="1100"/>
                        <a:t>Uživatel zvolí jednu ze dvou možností: 0 až 9 zaměstnanců, 10 a více zaměstnanců</a:t>
                      </a:r>
                      <a:endParaRPr sz="1100"/>
                    </a:p>
                  </a:txBody>
                  <a:tcPr marL="63500" marR="63500" marT="63500" marB="6350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cs" sz="1100"/>
                        <a:t>Místní působnost*</a:t>
                      </a:r>
                      <a:endParaRPr sz="1100"/>
                    </a:p>
                  </a:txBody>
                  <a:tcPr marL="63500" marR="63500" marT="63500" marB="63500"/>
                </a:tc>
                <a:tc>
                  <a:txBody>
                    <a:bodyPr/>
                    <a:lstStyle/>
                    <a:p>
                      <a:pPr marL="0" lvl="0" indent="0" algn="l" rtl="0">
                        <a:spcBef>
                          <a:spcPts val="0"/>
                        </a:spcBef>
                        <a:spcAft>
                          <a:spcPts val="0"/>
                        </a:spcAft>
                        <a:buNone/>
                      </a:pPr>
                      <a:r>
                        <a:rPr lang="cs" sz="1100"/>
                        <a:t>Uživatel vybere z předvolené nabídky kraj (jeden až všechny), případně položku zahraničí</a:t>
                      </a:r>
                      <a:endParaRPr sz="1100"/>
                    </a:p>
                  </a:txBody>
                  <a:tcPr marL="63500" marR="63500" marT="63500" marB="63500"/>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cs" sz="1100"/>
                        <a:t>Oblast dobrovolnictví*</a:t>
                      </a:r>
                      <a:endParaRPr sz="1100"/>
                    </a:p>
                  </a:txBody>
                  <a:tcPr marL="63500" marR="63500" marT="63500" marB="63500"/>
                </a:tc>
                <a:tc>
                  <a:txBody>
                    <a:bodyPr/>
                    <a:lstStyle/>
                    <a:p>
                      <a:pPr marL="0" lvl="0" indent="0" algn="l" rtl="0">
                        <a:spcBef>
                          <a:spcPts val="0"/>
                        </a:spcBef>
                        <a:spcAft>
                          <a:spcPts val="0"/>
                        </a:spcAft>
                        <a:buNone/>
                      </a:pPr>
                      <a:r>
                        <a:rPr lang="cs" sz="1100"/>
                        <a:t>Uživatel vybere jednu nebo více oblasti dobrovolnictví, kterým se jeho organizace věnuje</a:t>
                      </a:r>
                      <a:endParaRPr sz="1100"/>
                    </a:p>
                  </a:txBody>
                  <a:tcPr marL="63500" marR="63500" marT="63500" marB="63500"/>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cs" sz="1100"/>
                        <a:t>Jméno a příjmení*</a:t>
                      </a:r>
                      <a:endParaRPr sz="1100"/>
                    </a:p>
                  </a:txBody>
                  <a:tcPr marL="63500" marR="63500" marT="63500" marB="63500"/>
                </a:tc>
                <a:tc>
                  <a:txBody>
                    <a:bodyPr/>
                    <a:lstStyle/>
                    <a:p>
                      <a:pPr marL="0" lvl="0" indent="0" algn="l" rtl="0">
                        <a:spcBef>
                          <a:spcPts val="0"/>
                        </a:spcBef>
                        <a:spcAft>
                          <a:spcPts val="0"/>
                        </a:spcAft>
                        <a:buNone/>
                      </a:pPr>
                      <a:r>
                        <a:rPr lang="cs" sz="1100"/>
                        <a:t>Uživatel (kontaktní osoba) vyplní své jméno a příjmení</a:t>
                      </a:r>
                      <a:endParaRPr sz="1100"/>
                    </a:p>
                  </a:txBody>
                  <a:tcPr marL="63500" marR="63500" marT="63500" marB="63500"/>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cs" sz="1100"/>
                        <a:t>Telefon</a:t>
                      </a:r>
                      <a:endParaRPr sz="1100"/>
                    </a:p>
                  </a:txBody>
                  <a:tcPr marL="63500" marR="63500" marT="63500" marB="63500"/>
                </a:tc>
                <a:tc>
                  <a:txBody>
                    <a:bodyPr/>
                    <a:lstStyle/>
                    <a:p>
                      <a:pPr marL="0" lvl="0" indent="0" algn="l" rtl="0">
                        <a:spcBef>
                          <a:spcPts val="0"/>
                        </a:spcBef>
                        <a:spcAft>
                          <a:spcPts val="0"/>
                        </a:spcAft>
                        <a:buNone/>
                      </a:pPr>
                      <a:r>
                        <a:rPr lang="cs" sz="1100"/>
                        <a:t>Uživatel (kontaktní osoba) má možnost vyplnit svůj telefon</a:t>
                      </a:r>
                      <a:endParaRPr sz="1100"/>
                    </a:p>
                  </a:txBody>
                  <a:tcPr marL="63500" marR="63500" marT="63500" marB="63500"/>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cs" sz="1100"/>
                        <a:t>E-mail*</a:t>
                      </a:r>
                      <a:endParaRPr sz="1100"/>
                    </a:p>
                  </a:txBody>
                  <a:tcPr marL="63500" marR="63500" marT="63500" marB="63500"/>
                </a:tc>
                <a:tc>
                  <a:txBody>
                    <a:bodyPr/>
                    <a:lstStyle/>
                    <a:p>
                      <a:pPr marL="0" lvl="0" indent="0" algn="l" rtl="0">
                        <a:lnSpc>
                          <a:spcPct val="115000"/>
                        </a:lnSpc>
                        <a:spcBef>
                          <a:spcPts val="0"/>
                        </a:spcBef>
                        <a:spcAft>
                          <a:spcPts val="0"/>
                        </a:spcAft>
                        <a:buNone/>
                      </a:pPr>
                      <a:r>
                        <a:rPr lang="cs" sz="1100"/>
                        <a:t>Uživatel vyplní svůj e-mail, na který bude zaslán odkaz k potvrzení registrace</a:t>
                      </a:r>
                      <a:endParaRPr sz="1100"/>
                    </a:p>
                  </a:txBody>
                  <a:tcPr marL="63500" marR="63500" marT="63500" marB="63500"/>
                </a:tc>
                <a:extLst>
                  <a:ext uri="{0D108BD9-81ED-4DB2-BD59-A6C34878D82A}">
                    <a16:rowId xmlns:a16="http://schemas.microsoft.com/office/drawing/2014/main" val="10009"/>
                  </a:ext>
                </a:extLst>
              </a:tr>
            </a:tbl>
          </a:graphicData>
        </a:graphic>
      </p:graphicFrame>
      <p:sp>
        <p:nvSpPr>
          <p:cNvPr id="101" name="Google Shape;101;p18"/>
          <p:cNvSpPr txBox="1"/>
          <p:nvPr/>
        </p:nvSpPr>
        <p:spPr>
          <a:xfrm>
            <a:off x="1606675" y="4699550"/>
            <a:ext cx="7042500" cy="35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cs" sz="1100"/>
              <a:t>Zdroj: Výzkumná zpráva k projektu; vysvětlivky: *povinná položka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403450" y="2308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2200"/>
              <a:t>Typy uživatelských účtů v aplikaci Dobrometr</a:t>
            </a:r>
            <a:endParaRPr sz="2200"/>
          </a:p>
        </p:txBody>
      </p:sp>
      <p:sp>
        <p:nvSpPr>
          <p:cNvPr id="107" name="Google Shape;107;p1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graphicFrame>
        <p:nvGraphicFramePr>
          <p:cNvPr id="108" name="Google Shape;108;p19"/>
          <p:cNvGraphicFramePr/>
          <p:nvPr/>
        </p:nvGraphicFramePr>
        <p:xfrm>
          <a:off x="874025" y="938250"/>
          <a:ext cx="3000000" cy="3000000"/>
        </p:xfrm>
        <a:graphic>
          <a:graphicData uri="http://schemas.openxmlformats.org/drawingml/2006/table">
            <a:tbl>
              <a:tblPr>
                <a:noFill/>
                <a:tableStyleId>{E05039B2-3C17-4297-9DFD-04C7DC44E7E3}</a:tableStyleId>
              </a:tblPr>
              <a:tblGrid>
                <a:gridCol w="1770375">
                  <a:extLst>
                    <a:ext uri="{9D8B030D-6E8A-4147-A177-3AD203B41FA5}">
                      <a16:colId xmlns:a16="http://schemas.microsoft.com/office/drawing/2014/main" val="20000"/>
                    </a:ext>
                  </a:extLst>
                </a:gridCol>
                <a:gridCol w="3975800">
                  <a:extLst>
                    <a:ext uri="{9D8B030D-6E8A-4147-A177-3AD203B41FA5}">
                      <a16:colId xmlns:a16="http://schemas.microsoft.com/office/drawing/2014/main" val="20001"/>
                    </a:ext>
                  </a:extLst>
                </a:gridCol>
                <a:gridCol w="1559825">
                  <a:extLst>
                    <a:ext uri="{9D8B030D-6E8A-4147-A177-3AD203B41FA5}">
                      <a16:colId xmlns:a16="http://schemas.microsoft.com/office/drawing/2014/main" val="20002"/>
                    </a:ext>
                  </a:extLst>
                </a:gridCol>
              </a:tblGrid>
              <a:tr h="544625">
                <a:tc>
                  <a:txBody>
                    <a:bodyPr/>
                    <a:lstStyle/>
                    <a:p>
                      <a:pPr marL="0" lvl="0" indent="0" algn="l" rtl="0">
                        <a:spcBef>
                          <a:spcPts val="0"/>
                        </a:spcBef>
                        <a:spcAft>
                          <a:spcPts val="0"/>
                        </a:spcAft>
                        <a:buNone/>
                      </a:pPr>
                      <a:r>
                        <a:rPr lang="cs" sz="2000" b="1"/>
                        <a:t>Typ účtu</a:t>
                      </a:r>
                      <a:endParaRPr sz="2000" b="1"/>
                    </a:p>
                  </a:txBody>
                  <a:tcPr marL="63500" marR="63500" marT="63500" marB="63500"/>
                </a:tc>
                <a:tc>
                  <a:txBody>
                    <a:bodyPr/>
                    <a:lstStyle/>
                    <a:p>
                      <a:pPr marL="0" lvl="0" indent="0" algn="l" rtl="0">
                        <a:spcBef>
                          <a:spcPts val="0"/>
                        </a:spcBef>
                        <a:spcAft>
                          <a:spcPts val="0"/>
                        </a:spcAft>
                        <a:buNone/>
                      </a:pPr>
                      <a:r>
                        <a:rPr lang="cs" sz="2000" b="1"/>
                        <a:t>Příklad pracovních pozic</a:t>
                      </a:r>
                      <a:endParaRPr sz="2000" b="1"/>
                    </a:p>
                  </a:txBody>
                  <a:tcPr marL="63500" marR="63500" marT="63500" marB="63500"/>
                </a:tc>
                <a:tc>
                  <a:txBody>
                    <a:bodyPr/>
                    <a:lstStyle/>
                    <a:p>
                      <a:pPr marL="0" lvl="0" indent="0" algn="l" rtl="0">
                        <a:spcBef>
                          <a:spcPts val="0"/>
                        </a:spcBef>
                        <a:spcAft>
                          <a:spcPts val="0"/>
                        </a:spcAft>
                        <a:buNone/>
                      </a:pPr>
                      <a:r>
                        <a:rPr lang="cs" sz="2000" b="1"/>
                        <a:t>Počet</a:t>
                      </a:r>
                      <a:endParaRPr sz="2000" b="1"/>
                    </a:p>
                  </a:txBody>
                  <a:tcPr marL="63500" marR="63500" marT="63500" marB="63500"/>
                </a:tc>
                <a:extLst>
                  <a:ext uri="{0D108BD9-81ED-4DB2-BD59-A6C34878D82A}">
                    <a16:rowId xmlns:a16="http://schemas.microsoft.com/office/drawing/2014/main" val="10000"/>
                  </a:ext>
                </a:extLst>
              </a:tr>
              <a:tr h="1242675">
                <a:tc>
                  <a:txBody>
                    <a:bodyPr/>
                    <a:lstStyle/>
                    <a:p>
                      <a:pPr marL="0" lvl="0" indent="0" algn="l" rtl="0">
                        <a:spcBef>
                          <a:spcPts val="0"/>
                        </a:spcBef>
                        <a:spcAft>
                          <a:spcPts val="0"/>
                        </a:spcAft>
                        <a:buNone/>
                      </a:pPr>
                      <a:r>
                        <a:rPr lang="cs" sz="2000"/>
                        <a:t>Hlavní koordinátor</a:t>
                      </a:r>
                      <a:endParaRPr sz="2000"/>
                    </a:p>
                  </a:txBody>
                  <a:tcPr marL="63500" marR="63500" marT="63500" marB="63500"/>
                </a:tc>
                <a:tc>
                  <a:txBody>
                    <a:bodyPr/>
                    <a:lstStyle/>
                    <a:p>
                      <a:pPr marL="0" lvl="0" indent="0" algn="l" rtl="0">
                        <a:spcBef>
                          <a:spcPts val="0"/>
                        </a:spcBef>
                        <a:spcAft>
                          <a:spcPts val="0"/>
                        </a:spcAft>
                        <a:buNone/>
                      </a:pPr>
                      <a:r>
                        <a:rPr lang="cs" sz="2000"/>
                        <a:t>Hlavní koordinátor/ vedoucí dobrovolnického centra/ předseda organizace</a:t>
                      </a:r>
                      <a:endParaRPr sz="2000"/>
                    </a:p>
                  </a:txBody>
                  <a:tcPr marL="63500" marR="63500" marT="63500" marB="63500"/>
                </a:tc>
                <a:tc>
                  <a:txBody>
                    <a:bodyPr/>
                    <a:lstStyle/>
                    <a:p>
                      <a:pPr marL="0" lvl="0" indent="0" algn="l" rtl="0">
                        <a:spcBef>
                          <a:spcPts val="0"/>
                        </a:spcBef>
                        <a:spcAft>
                          <a:spcPts val="0"/>
                        </a:spcAft>
                        <a:buNone/>
                      </a:pPr>
                      <a:r>
                        <a:rPr lang="cs" sz="2000"/>
                        <a:t>Vždy jeden</a:t>
                      </a:r>
                      <a:endParaRPr sz="2000"/>
                    </a:p>
                  </a:txBody>
                  <a:tcPr marL="63500" marR="63500" marT="63500" marB="63500"/>
                </a:tc>
                <a:extLst>
                  <a:ext uri="{0D108BD9-81ED-4DB2-BD59-A6C34878D82A}">
                    <a16:rowId xmlns:a16="http://schemas.microsoft.com/office/drawing/2014/main" val="10001"/>
                  </a:ext>
                </a:extLst>
              </a:tr>
              <a:tr h="878950">
                <a:tc>
                  <a:txBody>
                    <a:bodyPr/>
                    <a:lstStyle/>
                    <a:p>
                      <a:pPr marL="0" lvl="0" indent="0" algn="l" rtl="0">
                        <a:spcBef>
                          <a:spcPts val="0"/>
                        </a:spcBef>
                        <a:spcAft>
                          <a:spcPts val="0"/>
                        </a:spcAft>
                        <a:buNone/>
                      </a:pPr>
                      <a:r>
                        <a:rPr lang="cs" sz="2000"/>
                        <a:t>Koordinátor</a:t>
                      </a:r>
                      <a:endParaRPr sz="2000"/>
                    </a:p>
                  </a:txBody>
                  <a:tcPr marL="63500" marR="63500" marT="63500" marB="63500"/>
                </a:tc>
                <a:tc>
                  <a:txBody>
                    <a:bodyPr/>
                    <a:lstStyle/>
                    <a:p>
                      <a:pPr marL="0" lvl="0" indent="0" algn="l" rtl="0">
                        <a:spcBef>
                          <a:spcPts val="0"/>
                        </a:spcBef>
                        <a:spcAft>
                          <a:spcPts val="0"/>
                        </a:spcAft>
                        <a:buNone/>
                      </a:pPr>
                      <a:r>
                        <a:rPr lang="cs" sz="2000"/>
                        <a:t>Koordinátor dobrovolníků</a:t>
                      </a:r>
                      <a:endParaRPr sz="2000"/>
                    </a:p>
                  </a:txBody>
                  <a:tcPr marL="63500" marR="63500" marT="63500" marB="63500"/>
                </a:tc>
                <a:tc>
                  <a:txBody>
                    <a:bodyPr/>
                    <a:lstStyle/>
                    <a:p>
                      <a:pPr marL="0" lvl="0" indent="0" algn="l" rtl="0">
                        <a:spcBef>
                          <a:spcPts val="0"/>
                        </a:spcBef>
                        <a:spcAft>
                          <a:spcPts val="0"/>
                        </a:spcAft>
                        <a:buNone/>
                      </a:pPr>
                      <a:r>
                        <a:rPr lang="cs" sz="2000"/>
                        <a:t>Neomezeno</a:t>
                      </a:r>
                      <a:endParaRPr sz="2000"/>
                    </a:p>
                  </a:txBody>
                  <a:tcPr marL="63500" marR="63500" marT="63500" marB="63500"/>
                </a:tc>
                <a:extLst>
                  <a:ext uri="{0D108BD9-81ED-4DB2-BD59-A6C34878D82A}">
                    <a16:rowId xmlns:a16="http://schemas.microsoft.com/office/drawing/2014/main" val="10002"/>
                  </a:ext>
                </a:extLst>
              </a:tr>
              <a:tr h="878950">
                <a:tc>
                  <a:txBody>
                    <a:bodyPr/>
                    <a:lstStyle/>
                    <a:p>
                      <a:pPr marL="0" lvl="0" indent="0" algn="l" rtl="0">
                        <a:spcBef>
                          <a:spcPts val="0"/>
                        </a:spcBef>
                        <a:spcAft>
                          <a:spcPts val="0"/>
                        </a:spcAft>
                        <a:buNone/>
                      </a:pPr>
                      <a:r>
                        <a:rPr lang="cs" sz="2000"/>
                        <a:t>Pouze čtení</a:t>
                      </a:r>
                      <a:endParaRPr sz="2000"/>
                    </a:p>
                  </a:txBody>
                  <a:tcPr marL="63500" marR="63500" marT="63500" marB="63500"/>
                </a:tc>
                <a:tc>
                  <a:txBody>
                    <a:bodyPr/>
                    <a:lstStyle/>
                    <a:p>
                      <a:pPr marL="0" lvl="0" indent="0" algn="l" rtl="0">
                        <a:spcBef>
                          <a:spcPts val="0"/>
                        </a:spcBef>
                        <a:spcAft>
                          <a:spcPts val="0"/>
                        </a:spcAft>
                        <a:buNone/>
                      </a:pPr>
                      <a:r>
                        <a:rPr lang="cs" sz="2000"/>
                        <a:t>PR pracovník</a:t>
                      </a:r>
                      <a:endParaRPr sz="2000"/>
                    </a:p>
                  </a:txBody>
                  <a:tcPr marL="63500" marR="63500" marT="63500" marB="63500"/>
                </a:tc>
                <a:tc>
                  <a:txBody>
                    <a:bodyPr/>
                    <a:lstStyle/>
                    <a:p>
                      <a:pPr marL="0" lvl="0" indent="0" algn="l" rtl="0">
                        <a:spcBef>
                          <a:spcPts val="0"/>
                        </a:spcBef>
                        <a:spcAft>
                          <a:spcPts val="0"/>
                        </a:spcAft>
                        <a:buNone/>
                      </a:pPr>
                      <a:r>
                        <a:rPr lang="cs" sz="2000"/>
                        <a:t>Neomezeno</a:t>
                      </a:r>
                      <a:endParaRPr sz="2000"/>
                    </a:p>
                  </a:txBody>
                  <a:tcPr marL="63500" marR="63500" marT="63500" marB="63500"/>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graphicFrame>
        <p:nvGraphicFramePr>
          <p:cNvPr id="114" name="Google Shape;114;p20"/>
          <p:cNvGraphicFramePr/>
          <p:nvPr/>
        </p:nvGraphicFramePr>
        <p:xfrm>
          <a:off x="1009650" y="745675"/>
          <a:ext cx="3000000" cy="3000000"/>
        </p:xfrm>
        <a:graphic>
          <a:graphicData uri="http://schemas.openxmlformats.org/drawingml/2006/table">
            <a:tbl>
              <a:tblPr>
                <a:noFill/>
                <a:tableStyleId>{E05039B2-3C17-4297-9DFD-04C7DC44E7E3}</a:tableStyleId>
              </a:tblPr>
              <a:tblGrid>
                <a:gridCol w="2213000">
                  <a:extLst>
                    <a:ext uri="{9D8B030D-6E8A-4147-A177-3AD203B41FA5}">
                      <a16:colId xmlns:a16="http://schemas.microsoft.com/office/drawing/2014/main" val="20000"/>
                    </a:ext>
                  </a:extLst>
                </a:gridCol>
                <a:gridCol w="5331325">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cs" sz="1100" b="1"/>
                        <a:t>Položka</a:t>
                      </a:r>
                      <a:endParaRPr sz="1100" b="1"/>
                    </a:p>
                  </a:txBody>
                  <a:tcPr marL="63500" marR="63500" marT="63500" marB="63500"/>
                </a:tc>
                <a:tc>
                  <a:txBody>
                    <a:bodyPr/>
                    <a:lstStyle/>
                    <a:p>
                      <a:pPr marL="0" lvl="0" indent="0" algn="l" rtl="0">
                        <a:spcBef>
                          <a:spcPts val="0"/>
                        </a:spcBef>
                        <a:spcAft>
                          <a:spcPts val="0"/>
                        </a:spcAft>
                        <a:buNone/>
                      </a:pPr>
                      <a:r>
                        <a:rPr lang="cs" sz="1100" b="1"/>
                        <a:t>Vysvětlivka</a:t>
                      </a:r>
                      <a:endParaRPr sz="1100" b="1"/>
                    </a:p>
                  </a:txBody>
                  <a:tcPr marL="63500" marR="63500" marT="63500" marB="6350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cs" sz="1100"/>
                        <a:t>Název dobrovolnického programu*</a:t>
                      </a:r>
                      <a:endParaRPr sz="1100"/>
                    </a:p>
                  </a:txBody>
                  <a:tcPr marL="63500" marR="63500" marT="63500" marB="63500"/>
                </a:tc>
                <a:tc>
                  <a:txBody>
                    <a:bodyPr/>
                    <a:lstStyle/>
                    <a:p>
                      <a:pPr marL="0" lvl="0" indent="0" algn="l" rtl="0">
                        <a:spcBef>
                          <a:spcPts val="0"/>
                        </a:spcBef>
                        <a:spcAft>
                          <a:spcPts val="0"/>
                        </a:spcAft>
                        <a:buNone/>
                      </a:pPr>
                      <a:r>
                        <a:rPr lang="cs" sz="1100"/>
                        <a:t>Oficiální název dobrovolnického programu, případně neoficiální popis, který jej charakterizuje</a:t>
                      </a:r>
                      <a:endParaRPr sz="1100"/>
                    </a:p>
                  </a:txBody>
                  <a:tcPr marL="63500" marR="63500" marT="63500" marB="6350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cs" sz="1100"/>
                        <a:t>Akreditace o dobrovolnické službe*</a:t>
                      </a:r>
                      <a:endParaRPr sz="1100"/>
                    </a:p>
                  </a:txBody>
                  <a:tcPr marL="63500" marR="63500" marT="63500" marB="63500"/>
                </a:tc>
                <a:tc>
                  <a:txBody>
                    <a:bodyPr/>
                    <a:lstStyle/>
                    <a:p>
                      <a:pPr marL="0" lvl="0" indent="0" algn="l" rtl="0">
                        <a:spcBef>
                          <a:spcPts val="0"/>
                        </a:spcBef>
                        <a:spcAft>
                          <a:spcPts val="0"/>
                        </a:spcAft>
                        <a:buNone/>
                      </a:pPr>
                      <a:r>
                        <a:rPr lang="cs" sz="1100"/>
                        <a:t>Pole k zaškrtnutí, zda se jedná o program akreditovaný Ministerstvem vnitra</a:t>
                      </a:r>
                      <a:endParaRPr sz="1100"/>
                    </a:p>
                  </a:txBody>
                  <a:tcPr marL="63500" marR="63500" marT="63500" marB="6350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cs" sz="1100"/>
                        <a:t>Místní působnost (region)*</a:t>
                      </a:r>
                      <a:endParaRPr sz="1100"/>
                    </a:p>
                  </a:txBody>
                  <a:tcPr marL="63500" marR="63500" marT="63500" marB="63500"/>
                </a:tc>
                <a:tc>
                  <a:txBody>
                    <a:bodyPr/>
                    <a:lstStyle/>
                    <a:p>
                      <a:pPr marL="0" lvl="0" indent="0" algn="l" rtl="0">
                        <a:spcBef>
                          <a:spcPts val="0"/>
                        </a:spcBef>
                        <a:spcAft>
                          <a:spcPts val="0"/>
                        </a:spcAft>
                        <a:buNone/>
                      </a:pPr>
                      <a:r>
                        <a:rPr lang="cs" sz="1100"/>
                        <a:t>Uživatel vybere z předvolené nabídky kraj (jeden až všechny), případně položku zahraničí, ve kterém se daný program bude uskutečňovat. Uživateli se přednostně nabídnou kraje z registrace organizace, tuto možnost je nyní možné korigovat</a:t>
                      </a:r>
                      <a:endParaRPr sz="1100"/>
                    </a:p>
                  </a:txBody>
                  <a:tcPr marL="63500" marR="63500" marT="63500" marB="6350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cs" sz="1100"/>
                        <a:t>Místní působnost (město)*</a:t>
                      </a:r>
                      <a:endParaRPr sz="1100"/>
                    </a:p>
                  </a:txBody>
                  <a:tcPr marL="63500" marR="63500" marT="63500" marB="63500"/>
                </a:tc>
                <a:tc>
                  <a:txBody>
                    <a:bodyPr/>
                    <a:lstStyle/>
                    <a:p>
                      <a:pPr marL="0" lvl="0" indent="0" algn="l" rtl="0">
                        <a:spcBef>
                          <a:spcPts val="0"/>
                        </a:spcBef>
                        <a:spcAft>
                          <a:spcPts val="0"/>
                        </a:spcAft>
                        <a:buNone/>
                      </a:pPr>
                      <a:r>
                        <a:rPr lang="cs" sz="1100"/>
                        <a:t>Uživatel zadá jedno nebo více měst výkonu dobrovolnické činnost. V dispozici bude seznam obcí dle příslušného registru.</a:t>
                      </a:r>
                      <a:endParaRPr sz="1100"/>
                    </a:p>
                  </a:txBody>
                  <a:tcPr marL="63500" marR="63500" marT="63500" marB="6350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cs" sz="1100"/>
                        <a:t>Oblast dobrovolnictví*</a:t>
                      </a:r>
                      <a:endParaRPr sz="1100"/>
                    </a:p>
                  </a:txBody>
                  <a:tcPr marL="63500" marR="63500" marT="63500" marB="63500"/>
                </a:tc>
                <a:tc>
                  <a:txBody>
                    <a:bodyPr/>
                    <a:lstStyle/>
                    <a:p>
                      <a:pPr marL="0" lvl="0" indent="0" algn="l" rtl="0">
                        <a:spcBef>
                          <a:spcPts val="0"/>
                        </a:spcBef>
                        <a:spcAft>
                          <a:spcPts val="0"/>
                        </a:spcAft>
                        <a:buNone/>
                      </a:pPr>
                      <a:r>
                        <a:rPr lang="cs" sz="1100"/>
                        <a:t>Uživatel vybere právě jednu více oblasti dobrovolnictví, kterým se jeho organizace věnuje. Uživateli se přednostně nabídnou oblasti z registrace organizace, bude však možné vybrat i jinou oblast.</a:t>
                      </a:r>
                      <a:endParaRPr sz="1100"/>
                    </a:p>
                  </a:txBody>
                  <a:tcPr marL="63500" marR="63500" marT="63500" marB="63500"/>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cs" sz="1100"/>
                        <a:t>Datum zahájení dobr. programu*</a:t>
                      </a:r>
                      <a:endParaRPr sz="1100"/>
                    </a:p>
                  </a:txBody>
                  <a:tcPr marL="63500" marR="63500" marT="63500" marB="63500"/>
                </a:tc>
                <a:tc>
                  <a:txBody>
                    <a:bodyPr/>
                    <a:lstStyle/>
                    <a:p>
                      <a:pPr marL="0" lvl="0" indent="0" algn="l" rtl="0">
                        <a:spcBef>
                          <a:spcPts val="0"/>
                        </a:spcBef>
                        <a:spcAft>
                          <a:spcPts val="0"/>
                        </a:spcAft>
                        <a:buNone/>
                      </a:pPr>
                      <a:r>
                        <a:rPr lang="cs" sz="1100"/>
                        <a:t>Uživatel zvolí datum zahájení dobrovolnického programu</a:t>
                      </a:r>
                      <a:endParaRPr sz="1100"/>
                    </a:p>
                  </a:txBody>
                  <a:tcPr marL="63500" marR="63500" marT="63500" marB="63500"/>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cs" sz="1100"/>
                        <a:t>Datum ukončení dobr. programu</a:t>
                      </a:r>
                      <a:endParaRPr sz="1100"/>
                    </a:p>
                  </a:txBody>
                  <a:tcPr marL="63500" marR="63500" marT="63500" marB="63500"/>
                </a:tc>
                <a:tc>
                  <a:txBody>
                    <a:bodyPr/>
                    <a:lstStyle/>
                    <a:p>
                      <a:pPr marL="0" lvl="0" indent="0" algn="l" rtl="0">
                        <a:spcBef>
                          <a:spcPts val="0"/>
                        </a:spcBef>
                        <a:spcAft>
                          <a:spcPts val="0"/>
                        </a:spcAft>
                        <a:buNone/>
                      </a:pPr>
                      <a:r>
                        <a:rPr lang="cs" sz="1100"/>
                        <a:t>Uživatel má možnost zvolit datum ukončení dobrovolnického programu </a:t>
                      </a:r>
                      <a:endParaRPr sz="1100"/>
                    </a:p>
                  </a:txBody>
                  <a:tcPr marL="63500" marR="63500" marT="63500" marB="63500"/>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cs" sz="1100"/>
                        <a:t>Poznámka</a:t>
                      </a:r>
                      <a:endParaRPr sz="1100"/>
                    </a:p>
                  </a:txBody>
                  <a:tcPr marL="63500" marR="63500" marT="63500" marB="63500"/>
                </a:tc>
                <a:tc>
                  <a:txBody>
                    <a:bodyPr/>
                    <a:lstStyle/>
                    <a:p>
                      <a:pPr marL="0" lvl="0" indent="0" algn="l" rtl="0">
                        <a:spcBef>
                          <a:spcPts val="0"/>
                        </a:spcBef>
                        <a:spcAft>
                          <a:spcPts val="0"/>
                        </a:spcAft>
                        <a:buNone/>
                      </a:pPr>
                      <a:r>
                        <a:rPr lang="cs" sz="1100"/>
                        <a:t>Uživatel bude mít možnost vložit k dobrovolnickému programu poznámku pro ostatní uživatele</a:t>
                      </a:r>
                      <a:endParaRPr sz="1100"/>
                    </a:p>
                  </a:txBody>
                  <a:tcPr marL="63500" marR="63500" marT="63500" marB="63500"/>
                </a:tc>
                <a:extLst>
                  <a:ext uri="{0D108BD9-81ED-4DB2-BD59-A6C34878D82A}">
                    <a16:rowId xmlns:a16="http://schemas.microsoft.com/office/drawing/2014/main" val="10008"/>
                  </a:ext>
                </a:extLst>
              </a:tr>
            </a:tbl>
          </a:graphicData>
        </a:graphic>
      </p:graphicFrame>
      <p:sp>
        <p:nvSpPr>
          <p:cNvPr id="115" name="Google Shape;115;p20"/>
          <p:cNvSpPr txBox="1"/>
          <p:nvPr/>
        </p:nvSpPr>
        <p:spPr>
          <a:xfrm>
            <a:off x="183700" y="4645225"/>
            <a:ext cx="6735600" cy="574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cs" sz="1100"/>
              <a:t>Zdroj: výzkumná zpráva k projektu; Vysvětlivky: *povinná položka</a:t>
            </a:r>
            <a:endParaRPr/>
          </a:p>
        </p:txBody>
      </p:sp>
      <p:sp>
        <p:nvSpPr>
          <p:cNvPr id="116" name="Google Shape;116;p20"/>
          <p:cNvSpPr txBox="1">
            <a:spLocks noGrp="1"/>
          </p:cNvSpPr>
          <p:nvPr>
            <p:ph type="title"/>
          </p:nvPr>
        </p:nvSpPr>
        <p:spPr>
          <a:xfrm>
            <a:off x="311700" y="10725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2200"/>
              <a:t>Registrace dobrovolnického programu v aplikaci Dobrometr</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311700" y="45147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2400"/>
              <a:t>Volba hlavní oblasti dobrovolnického programu</a:t>
            </a:r>
            <a:endParaRPr sz="2400"/>
          </a:p>
        </p:txBody>
      </p:sp>
      <p:graphicFrame>
        <p:nvGraphicFramePr>
          <p:cNvPr id="122" name="Google Shape;122;p21"/>
          <p:cNvGraphicFramePr/>
          <p:nvPr/>
        </p:nvGraphicFramePr>
        <p:xfrm>
          <a:off x="311700" y="1082675"/>
          <a:ext cx="3000000" cy="3000000"/>
        </p:xfrm>
        <a:graphic>
          <a:graphicData uri="http://schemas.openxmlformats.org/drawingml/2006/table">
            <a:tbl>
              <a:tblPr>
                <a:noFill/>
                <a:tableStyleId>{E05039B2-3C17-4297-9DFD-04C7DC44E7E3}</a:tableStyleId>
              </a:tblPr>
              <a:tblGrid>
                <a:gridCol w="3007075">
                  <a:extLst>
                    <a:ext uri="{9D8B030D-6E8A-4147-A177-3AD203B41FA5}">
                      <a16:colId xmlns:a16="http://schemas.microsoft.com/office/drawing/2014/main" val="20000"/>
                    </a:ext>
                  </a:extLst>
                </a:gridCol>
                <a:gridCol w="5674725">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cs" sz="1100" b="1"/>
                        <a:t>Oblast dobrovolnictví</a:t>
                      </a:r>
                      <a:endParaRPr sz="1100" b="1"/>
                    </a:p>
                  </a:txBody>
                  <a:tcPr marL="63500" marR="63500" marT="63500" marB="63500"/>
                </a:tc>
                <a:tc>
                  <a:txBody>
                    <a:bodyPr/>
                    <a:lstStyle/>
                    <a:p>
                      <a:pPr marL="0" lvl="0" indent="0" algn="l" rtl="0">
                        <a:spcBef>
                          <a:spcPts val="0"/>
                        </a:spcBef>
                        <a:spcAft>
                          <a:spcPts val="0"/>
                        </a:spcAft>
                        <a:buNone/>
                      </a:pPr>
                      <a:r>
                        <a:rPr lang="cs" sz="1100" b="1"/>
                        <a:t>Hlavní rozpoznávací znak</a:t>
                      </a:r>
                      <a:endParaRPr sz="1100" b="1"/>
                    </a:p>
                  </a:txBody>
                  <a:tcPr marL="63500" marR="63500" marT="63500" marB="6350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cs" sz="1100"/>
                        <a:t>Péče o zdraví</a:t>
                      </a:r>
                      <a:endParaRPr sz="1100" b="1"/>
                    </a:p>
                  </a:txBody>
                  <a:tcPr marL="63500" marR="63500" marT="63500" marB="63500"/>
                </a:tc>
                <a:tc>
                  <a:txBody>
                    <a:bodyPr/>
                    <a:lstStyle/>
                    <a:p>
                      <a:pPr marL="0" lvl="0" indent="0" algn="l" rtl="0">
                        <a:spcBef>
                          <a:spcPts val="0"/>
                        </a:spcBef>
                        <a:spcAft>
                          <a:spcPts val="0"/>
                        </a:spcAft>
                        <a:buNone/>
                      </a:pPr>
                      <a:r>
                        <a:rPr lang="cs" sz="1100"/>
                        <a:t>Důraz na péči o zdraví člověka, včetně zdravotnických služeb a prevence</a:t>
                      </a:r>
                      <a:endParaRPr sz="1100"/>
                    </a:p>
                  </a:txBody>
                  <a:tcPr marL="63500" marR="63500" marT="63500" marB="6350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cs" sz="1100"/>
                        <a:t>Sociální péče</a:t>
                      </a:r>
                      <a:endParaRPr sz="1100" b="1"/>
                    </a:p>
                  </a:txBody>
                  <a:tcPr marL="63500" marR="63500" marT="63500" marB="63500"/>
                </a:tc>
                <a:tc>
                  <a:txBody>
                    <a:bodyPr/>
                    <a:lstStyle/>
                    <a:p>
                      <a:pPr marL="0" lvl="0" indent="0" algn="l" rtl="0">
                        <a:spcBef>
                          <a:spcPts val="0"/>
                        </a:spcBef>
                        <a:spcAft>
                          <a:spcPts val="0"/>
                        </a:spcAft>
                        <a:buNone/>
                      </a:pPr>
                      <a:r>
                        <a:rPr lang="cs" sz="1100"/>
                        <a:t>Důraz na uspokojování hmotných, psychických i sociálních potřeb jednotlivců</a:t>
                      </a:r>
                      <a:endParaRPr sz="1100"/>
                    </a:p>
                  </a:txBody>
                  <a:tcPr marL="63500" marR="63500" marT="63500" marB="6350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cs" sz="1100"/>
                        <a:t>Rozvoj člověka</a:t>
                      </a:r>
                      <a:endParaRPr sz="1100" b="1"/>
                    </a:p>
                  </a:txBody>
                  <a:tcPr marL="63500" marR="63500" marT="63500" marB="63500"/>
                </a:tc>
                <a:tc>
                  <a:txBody>
                    <a:bodyPr/>
                    <a:lstStyle/>
                    <a:p>
                      <a:pPr marL="0" lvl="0" indent="0" algn="l" rtl="0">
                        <a:spcBef>
                          <a:spcPts val="0"/>
                        </a:spcBef>
                        <a:spcAft>
                          <a:spcPts val="0"/>
                        </a:spcAft>
                        <a:buNone/>
                      </a:pPr>
                      <a:r>
                        <a:rPr lang="cs" sz="1100"/>
                        <a:t>Důraz na rozvoj člověka a jeho potenciálu, včetně vzdělávání a duchovních hodnot</a:t>
                      </a:r>
                      <a:endParaRPr sz="1100"/>
                    </a:p>
                  </a:txBody>
                  <a:tcPr marL="63500" marR="63500" marT="63500" marB="6350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cs" sz="1100"/>
                        <a:t>Rozvoj společnosti, advokacie a lidská práva</a:t>
                      </a:r>
                      <a:endParaRPr sz="1100" b="1"/>
                    </a:p>
                  </a:txBody>
                  <a:tcPr marL="63500" marR="63500" marT="63500" marB="63500"/>
                </a:tc>
                <a:tc>
                  <a:txBody>
                    <a:bodyPr/>
                    <a:lstStyle/>
                    <a:p>
                      <a:pPr marL="0" lvl="0" indent="0" algn="l" rtl="0">
                        <a:spcBef>
                          <a:spcPts val="0"/>
                        </a:spcBef>
                        <a:spcAft>
                          <a:spcPts val="0"/>
                        </a:spcAft>
                        <a:buNone/>
                      </a:pPr>
                      <a:r>
                        <a:rPr lang="cs" sz="1100"/>
                        <a:t>Důraz na rozvoj společnosti a demokratických hodnot, včetně zachovávání lidských práv</a:t>
                      </a:r>
                      <a:endParaRPr sz="1100"/>
                    </a:p>
                  </a:txBody>
                  <a:tcPr marL="63500" marR="63500" marT="63500" marB="6350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cs" sz="1100"/>
                        <a:t>Mimořádné události, humanitární oblast a rozvojová spolupráce</a:t>
                      </a:r>
                      <a:endParaRPr sz="1100" b="1"/>
                    </a:p>
                  </a:txBody>
                  <a:tcPr marL="63500" marR="63500" marT="63500" marB="63500"/>
                </a:tc>
                <a:tc>
                  <a:txBody>
                    <a:bodyPr/>
                    <a:lstStyle/>
                    <a:p>
                      <a:pPr marL="0" lvl="0" indent="0" algn="l" rtl="0">
                        <a:spcBef>
                          <a:spcPts val="0"/>
                        </a:spcBef>
                        <a:spcAft>
                          <a:spcPts val="0"/>
                        </a:spcAft>
                        <a:buNone/>
                      </a:pPr>
                      <a:r>
                        <a:rPr lang="cs" sz="1100"/>
                        <a:t>Důraz na řešení mimořádných událostí a humanitárních krizí, včetně rozvojové spolupráce</a:t>
                      </a:r>
                      <a:endParaRPr sz="1100"/>
                    </a:p>
                  </a:txBody>
                  <a:tcPr marL="63500" marR="63500" marT="63500" marB="63500"/>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cs" sz="1100"/>
                        <a:t>Rozvoj místních komunit</a:t>
                      </a:r>
                      <a:endParaRPr sz="1100" b="1"/>
                    </a:p>
                  </a:txBody>
                  <a:tcPr marL="63500" marR="63500" marT="63500" marB="63500"/>
                </a:tc>
                <a:tc>
                  <a:txBody>
                    <a:bodyPr/>
                    <a:lstStyle/>
                    <a:p>
                      <a:pPr marL="0" lvl="0" indent="0" algn="l" rtl="0">
                        <a:spcBef>
                          <a:spcPts val="0"/>
                        </a:spcBef>
                        <a:spcAft>
                          <a:spcPts val="0"/>
                        </a:spcAft>
                        <a:buNone/>
                      </a:pPr>
                      <a:r>
                        <a:rPr lang="cs" sz="1100"/>
                        <a:t>Důraz na rozvoj místních komunit a kvalitu života v nich</a:t>
                      </a:r>
                      <a:endParaRPr sz="1100"/>
                    </a:p>
                  </a:txBody>
                  <a:tcPr marL="63500" marR="63500" marT="63500" marB="63500"/>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cs" sz="1100"/>
                        <a:t>Sport</a:t>
                      </a:r>
                      <a:endParaRPr sz="1100" b="1"/>
                    </a:p>
                  </a:txBody>
                  <a:tcPr marL="63500" marR="63500" marT="63500" marB="63500"/>
                </a:tc>
                <a:tc>
                  <a:txBody>
                    <a:bodyPr/>
                    <a:lstStyle/>
                    <a:p>
                      <a:pPr marL="0" lvl="0" indent="0" algn="l" rtl="0">
                        <a:spcBef>
                          <a:spcPts val="0"/>
                        </a:spcBef>
                        <a:spcAft>
                          <a:spcPts val="0"/>
                        </a:spcAft>
                        <a:buNone/>
                      </a:pPr>
                      <a:r>
                        <a:rPr lang="cs" sz="1100"/>
                        <a:t>Důraz na pohybovou aktivitu člověka, včetně sportu pro všechny a profesionálního sportu</a:t>
                      </a:r>
                      <a:endParaRPr sz="1100"/>
                    </a:p>
                  </a:txBody>
                  <a:tcPr marL="63500" marR="63500" marT="63500" marB="63500"/>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cs" sz="1100"/>
                        <a:t>Životní prostředí, ekologie a péče o zvířata</a:t>
                      </a:r>
                      <a:endParaRPr sz="1100" b="1"/>
                    </a:p>
                  </a:txBody>
                  <a:tcPr marL="63500" marR="63500" marT="63500" marB="63500"/>
                </a:tc>
                <a:tc>
                  <a:txBody>
                    <a:bodyPr/>
                    <a:lstStyle/>
                    <a:p>
                      <a:pPr marL="0" lvl="0" indent="0" algn="l" rtl="0">
                        <a:spcBef>
                          <a:spcPts val="0"/>
                        </a:spcBef>
                        <a:spcAft>
                          <a:spcPts val="0"/>
                        </a:spcAft>
                        <a:buNone/>
                      </a:pPr>
                      <a:r>
                        <a:rPr lang="cs" sz="1100"/>
                        <a:t>Důraz na péči o životní prostředí, včetně preference a péče o zvířata</a:t>
                      </a:r>
                      <a:endParaRPr sz="1100"/>
                    </a:p>
                  </a:txBody>
                  <a:tcPr marL="63500" marR="63500" marT="63500" marB="63500"/>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cs" sz="1100"/>
                        <a:t>Kultura a ochrana památek</a:t>
                      </a:r>
                      <a:endParaRPr sz="1100" b="1"/>
                    </a:p>
                  </a:txBody>
                  <a:tcPr marL="63500" marR="63500" marT="63500" marB="63500"/>
                </a:tc>
                <a:tc>
                  <a:txBody>
                    <a:bodyPr/>
                    <a:lstStyle/>
                    <a:p>
                      <a:pPr marL="0" lvl="0" indent="0" algn="l" rtl="0">
                        <a:spcBef>
                          <a:spcPts val="0"/>
                        </a:spcBef>
                        <a:spcAft>
                          <a:spcPts val="0"/>
                        </a:spcAft>
                        <a:buNone/>
                      </a:pPr>
                      <a:r>
                        <a:rPr lang="cs" sz="1100"/>
                        <a:t>Důraz na péči o kulturní dědictví, hmotné i nehmotné</a:t>
                      </a:r>
                      <a:endParaRPr sz="1100"/>
                    </a:p>
                  </a:txBody>
                  <a:tcPr marL="63500" marR="63500" marT="63500" marB="63500"/>
                </a:tc>
                <a:extLst>
                  <a:ext uri="{0D108BD9-81ED-4DB2-BD59-A6C34878D82A}">
                    <a16:rowId xmlns:a16="http://schemas.microsoft.com/office/drawing/2014/main" val="10009"/>
                  </a:ext>
                </a:extLst>
              </a:tr>
            </a:tbl>
          </a:graphicData>
        </a:graphic>
      </p:graphicFrame>
      <p:sp>
        <p:nvSpPr>
          <p:cNvPr id="123" name="Google Shape;123;p21"/>
          <p:cNvSpPr txBox="1"/>
          <p:nvPr/>
        </p:nvSpPr>
        <p:spPr>
          <a:xfrm>
            <a:off x="214950" y="4467225"/>
            <a:ext cx="5066700" cy="452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cs" sz="1100"/>
              <a:t>Zdroj: výzkumná zpráva k projektu;</a:t>
            </a:r>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2951</Words>
  <Application>Microsoft Office PowerPoint</Application>
  <PresentationFormat>Předvádění na obrazovce (16:9)</PresentationFormat>
  <Paragraphs>165</Paragraphs>
  <Slides>14</Slides>
  <Notes>14</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14</vt:i4>
      </vt:variant>
    </vt:vector>
  </HeadingPairs>
  <TitlesOfParts>
    <vt:vector size="20" baseType="lpstr">
      <vt:lpstr>Arial</vt:lpstr>
      <vt:lpstr>Times New Roman</vt:lpstr>
      <vt:lpstr>Open Sans</vt:lpstr>
      <vt:lpstr>Calibri</vt:lpstr>
      <vt:lpstr>PT Sans Narrow</vt:lpstr>
      <vt:lpstr>Tropic</vt:lpstr>
      <vt:lpstr>Česko s dobrovolnictvím počítá</vt:lpstr>
      <vt:lpstr>Představení projektu Česko s dobrovolnictvím počítá</vt:lpstr>
      <vt:lpstr>Co je a není ekonomická hodnota dobrovolnictví?</vt:lpstr>
      <vt:lpstr>Ekonomická hodnota dobrovolnictví je:</vt:lpstr>
      <vt:lpstr>Co je Dobrometr?</vt:lpstr>
      <vt:lpstr>Registrace organizace v aplikaci Dobrometr</vt:lpstr>
      <vt:lpstr>Typy uživatelských účtů v aplikaci Dobrometr</vt:lpstr>
      <vt:lpstr>Registrace dobrovolnického programu v aplikaci Dobrometr</vt:lpstr>
      <vt:lpstr>Volba hlavní oblasti dobrovolnického programu</vt:lpstr>
      <vt:lpstr>Volba primární dobrovolnické činnosti</vt:lpstr>
      <vt:lpstr>Využití aplikace</vt:lpstr>
      <vt:lpstr>Výhody aplikace</vt:lpstr>
      <vt:lpstr>Konference v Jihlavě, 16. 4. 2020</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Česko s dobrovolnictvím počítá</dc:title>
  <dc:creator>Mgr. Martina Černá, Ph.D.</dc:creator>
  <cp:lastModifiedBy>Mgr. Martina Černá, Ph.D.</cp:lastModifiedBy>
  <cp:revision>1</cp:revision>
  <dcterms:modified xsi:type="dcterms:W3CDTF">2019-10-10T08:39:24Z</dcterms:modified>
</cp:coreProperties>
</file>