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2"/>
  </p:notesMasterIdLst>
  <p:sldIdLst>
    <p:sldId id="256" r:id="rId5"/>
    <p:sldId id="265" r:id="rId6"/>
    <p:sldId id="281" r:id="rId7"/>
    <p:sldId id="320" r:id="rId8"/>
    <p:sldId id="258" r:id="rId9"/>
    <p:sldId id="259" r:id="rId10"/>
    <p:sldId id="276" r:id="rId11"/>
    <p:sldId id="273" r:id="rId12"/>
    <p:sldId id="318" r:id="rId13"/>
    <p:sldId id="268" r:id="rId14"/>
    <p:sldId id="264" r:id="rId15"/>
    <p:sldId id="271" r:id="rId16"/>
    <p:sldId id="317" r:id="rId17"/>
    <p:sldId id="272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315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9" r:id="rId52"/>
    <p:sldId id="316" r:id="rId53"/>
    <p:sldId id="329" r:id="rId54"/>
    <p:sldId id="331" r:id="rId55"/>
    <p:sldId id="330" r:id="rId56"/>
    <p:sldId id="334" r:id="rId57"/>
    <p:sldId id="333" r:id="rId58"/>
    <p:sldId id="335" r:id="rId59"/>
    <p:sldId id="327" r:id="rId60"/>
    <p:sldId id="280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Steinbauerová" initials="R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83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29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47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1364ffb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561364ffb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561364ffbd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42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04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75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12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9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1364ffbd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61364ffbd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61364ffbd_0_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02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F660-CDFF-4915-9718-750C877568F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37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6a804bf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6a804bf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Důležitou otázkou, pro využití naší aplikace je, co vlastně je a není ekonomická hodnota dobrovolnictví. Začněme tím, co ekonomická hodnota dobrovolnictví není: a) není vyčerpávajícím přehledem všech aspektů hodnoty dobrovolnictví, pouze odhaduje hodnotu času dobrovolníků, k výstupům dobrovolnické činnosti je ale často třeba mnohem více (koordinace dobrovolníků, jejich pojištění, supervize, doprava, apod.). b) ekonomická hodnota dobrovolnictví také nepopírá neekonomický charakter dobrovolnictví, podobně jako vyčíslujeme finanční a materiální dary, které nám ochotní dárci z dobré vůle věnují. c) nejedná se ani o přesnou hodnotu dobrovolnictví, ale o její odhad. d) co je možná nejzajímavější, nejedná se pouze o teoretický ukazatel, neboť může vstupovat i do povinného kofinancování projektů, kde může reálně ovlivnit výši dotace, na kterou má žadatel nárok.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38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6a804b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6a804b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77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F660-CDFF-4915-9718-750C877568F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90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23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1364ffbd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61364ffbd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561364ffbd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37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76a804bf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76a804bf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 mnoha a mnoha debatách jsme zvolili devět základních oblastí dobrovolnictví, které vidíte na plátně. Výběr oblastí se ukázal jako poměrně náročný úkol, neboť ani v odborné literatuře nepanuje shoda na tom, jak dobrovolnictví rozdělovat. Různé přístupy také kladou důraz na různé rozlišovací znaky, různě pracují s tematickými a průřezovými kategoriemi, apod. My jsme se rozhodli jít cestou zamýšlených přínosů dobrovolnictví, jinými slovy, co se dobrovolnictví snaží změnit, čeho usiluje dosáhnout. Identifikovali jsme devět hlavních poznávacích znaků, uvedených v tabulce, a následně i devět oblastí dobrovolnictví. Je jasné, že řada dobrovolnických aktivit zasahuje do dvou a více oblastí, pro potřeby aplikace bude třeba vybrat jednu oblast, kterou daná organizace vnímá jako dominantní.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799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69611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7.xml"/><Relationship Id="rId6" Type="http://schemas.openxmlformats.org/officeDocument/2006/relationships/hyperlink" Target="mailto:jakub.dostal@vspj.cz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2132856"/>
            <a:ext cx="7596300" cy="86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-74632" y="2282099"/>
            <a:ext cx="772919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cs-CZ" sz="3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Využití aplikace Dobrometr v praxi</a:t>
            </a:r>
          </a:p>
        </p:txBody>
      </p:sp>
      <p:sp>
        <p:nvSpPr>
          <p:cNvPr id="90" name="Google Shape;90;p13"/>
          <p:cNvSpPr txBox="1"/>
          <p:nvPr/>
        </p:nvSpPr>
        <p:spPr>
          <a:xfrm>
            <a:off x="2999468" y="3081264"/>
            <a:ext cx="507915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cs-CZ" sz="2000" i="1" dirty="0">
                <a:latin typeface="Calibri"/>
                <a:ea typeface="Calibri"/>
                <a:cs typeface="Calibri"/>
                <a:sym typeface="Calibri"/>
              </a:rPr>
              <a:t>13. 10. 2021, Konference </a:t>
            </a:r>
            <a:r>
              <a:rPr lang="cs-CZ" sz="2000" i="1" dirty="0" err="1">
                <a:latin typeface="Calibri"/>
                <a:ea typeface="Calibri"/>
                <a:cs typeface="Calibri"/>
                <a:sym typeface="Calibri"/>
              </a:rPr>
              <a:t>Humanitas</a:t>
            </a:r>
            <a:endParaRPr lang="cs-CZ"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0;p13"/>
          <p:cNvSpPr txBox="1"/>
          <p:nvPr/>
        </p:nvSpPr>
        <p:spPr>
          <a:xfrm>
            <a:off x="2809188" y="3428999"/>
            <a:ext cx="4538360" cy="128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Jakub Dostál, Martina Černá, František Smrčka, Marek Musil, Simona </a:t>
            </a:r>
            <a:r>
              <a:rPr lang="cs-CZ" sz="2000" dirty="0" err="1">
                <a:latin typeface="Calibri"/>
                <a:ea typeface="Calibri"/>
                <a:cs typeface="Calibri"/>
                <a:sym typeface="Calibri"/>
              </a:rPr>
              <a:t>Činčalová</a:t>
            </a: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Vysoká škola polytechnická Jihlava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Dobrometr | Info o projektu">
            <a:extLst>
              <a:ext uri="{FF2B5EF4-FFF2-40B4-BE49-F238E27FC236}">
                <a16:creationId xmlns:a16="http://schemas.microsoft.com/office/drawing/2014/main" id="{31513BA7-30B0-41BB-A054-D267F5698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3" y="154541"/>
            <a:ext cx="481111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orporátní identita - Technologická agentura ČR">
            <a:extLst>
              <a:ext uri="{FF2B5EF4-FFF2-40B4-BE49-F238E27FC236}">
                <a16:creationId xmlns:a16="http://schemas.microsoft.com/office/drawing/2014/main" id="{5B619AA1-B9D5-4BB1-956F-AB424DDB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332515"/>
            <a:ext cx="1522445" cy="23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HESTIA | HESTIA">
            <a:extLst>
              <a:ext uri="{FF2B5EF4-FFF2-40B4-BE49-F238E27FC236}">
                <a16:creationId xmlns:a16="http://schemas.microsoft.com/office/drawing/2014/main" id="{2BF229A5-C59B-41F9-B131-5D023FAD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43" y="122629"/>
            <a:ext cx="1408903" cy="14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u="sng" dirty="0">
                <a:solidFill>
                  <a:srgbClr val="000000"/>
                </a:solidFill>
              </a:rPr>
              <a:t>Co k tomu potřebujete:</a:t>
            </a:r>
          </a:p>
          <a:p>
            <a:pPr marL="965200" lvl="1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</a:rPr>
              <a:t>Cca dvě minuty pro </a:t>
            </a:r>
            <a:r>
              <a:rPr lang="cs-CZ" b="1" dirty="0">
                <a:solidFill>
                  <a:srgbClr val="000000"/>
                </a:solidFill>
              </a:rPr>
              <a:t>registraci organizace</a:t>
            </a:r>
          </a:p>
          <a:p>
            <a:pPr marL="965200" lvl="1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0000"/>
                </a:solidFill>
              </a:rPr>
              <a:t>Počet dobrovolnických hodin </a:t>
            </a:r>
            <a:r>
              <a:rPr lang="cs-CZ" dirty="0">
                <a:solidFill>
                  <a:srgbClr val="000000"/>
                </a:solidFill>
              </a:rPr>
              <a:t>(stačí odhad)</a:t>
            </a:r>
          </a:p>
          <a:p>
            <a:pPr marL="965200" lvl="1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</a:rPr>
              <a:t>Vybrat </a:t>
            </a:r>
            <a:r>
              <a:rPr lang="cs-CZ" b="1" dirty="0">
                <a:solidFill>
                  <a:srgbClr val="000000"/>
                </a:solidFill>
              </a:rPr>
              <a:t>hlavní oblast</a:t>
            </a:r>
            <a:r>
              <a:rPr lang="cs-CZ" dirty="0">
                <a:solidFill>
                  <a:srgbClr val="000000"/>
                </a:solidFill>
              </a:rPr>
              <a:t> dobrovolnického programu</a:t>
            </a:r>
          </a:p>
          <a:p>
            <a:pPr marL="965200" lvl="1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</a:rPr>
              <a:t>Zvolit převažující typ </a:t>
            </a:r>
            <a:r>
              <a:rPr lang="cs-CZ" b="1" dirty="0">
                <a:solidFill>
                  <a:srgbClr val="000000"/>
                </a:solidFill>
              </a:rPr>
              <a:t>dobrovolnické činnosti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0000"/>
                </a:solidFill>
              </a:rPr>
              <a:t>Časová náročnost je na vás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Dobrometr | Info o projektu">
            <a:extLst>
              <a:ext uri="{FF2B5EF4-FFF2-40B4-BE49-F238E27FC236}">
                <a16:creationId xmlns:a16="http://schemas.microsoft.com/office/drawing/2014/main" id="{DB48DA90-8EB7-470D-B6DA-E14D0491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93700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280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337747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" sz="3200" b="1" dirty="0">
                <a:solidFill>
                  <a:srgbClr val="DA0000"/>
                </a:solidFill>
              </a:rPr>
              <a:t>Volba hlavní oblasti dobrovolnického programu</a:t>
            </a:r>
            <a:endParaRPr sz="3200" b="1" dirty="0">
              <a:solidFill>
                <a:srgbClr val="DA0000"/>
              </a:solidFill>
            </a:endParaRPr>
          </a:p>
        </p:txBody>
      </p:sp>
      <p:graphicFrame>
        <p:nvGraphicFramePr>
          <p:cNvPr id="122" name="Google Shape;122;p21"/>
          <p:cNvGraphicFramePr/>
          <p:nvPr>
            <p:extLst>
              <p:ext uri="{D42A27DB-BD31-4B8C-83A1-F6EECF244321}">
                <p14:modId xmlns:p14="http://schemas.microsoft.com/office/powerpoint/2010/main" val="179000977"/>
              </p:ext>
            </p:extLst>
          </p:nvPr>
        </p:nvGraphicFramePr>
        <p:xfrm>
          <a:off x="311700" y="1491950"/>
          <a:ext cx="8681800" cy="49401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57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6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" sz="1800" b="1" dirty="0">
                          <a:solidFill>
                            <a:srgbClr val="5A544F"/>
                          </a:solidFill>
                        </a:rPr>
                        <a:t>                  </a:t>
                      </a: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Péče o zdraví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Důraz na péči o zdraví člověka,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vč. zdravotnických sl. a prevence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b="1" dirty="0">
                          <a:solidFill>
                            <a:srgbClr val="5A544F"/>
                          </a:solidFill>
                        </a:rPr>
                        <a:t>Rozvoj místních komunit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dirty="0">
                          <a:solidFill>
                            <a:srgbClr val="5A544F"/>
                          </a:solidFill>
                        </a:rPr>
                        <a:t>Důraz na rozvoj místních 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dirty="0">
                          <a:solidFill>
                            <a:srgbClr val="5A544F"/>
                          </a:solidFill>
                        </a:rPr>
                        <a:t>komunit a kvalitu života v nich</a:t>
                      </a:r>
                      <a:endParaRPr sz="17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Sociální péče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Důraz na uspokojování hmotných,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psych. i soc. potřeb jednotlivců</a:t>
                      </a:r>
                      <a:endParaRPr sz="1700" b="1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b="1" dirty="0">
                          <a:solidFill>
                            <a:srgbClr val="5A544F"/>
                          </a:solidFill>
                        </a:rPr>
                        <a:t>Sport</a:t>
                      </a: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 - Důraz na pohybovou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aktivitu člověka, včetně sportu pro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všechny a profesionálního sportu</a:t>
                      </a:r>
                      <a:endParaRPr sz="17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Rozvoj člověka </a:t>
                      </a:r>
                      <a:r>
                        <a:rPr lang="cs" sz="1700" dirty="0">
                          <a:solidFill>
                            <a:srgbClr val="5A544F"/>
                          </a:solidFill>
                        </a:rPr>
                        <a:t>-  </a:t>
                      </a: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Důraz na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rozvoj potenciálu člověka, vč.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vzdělávání a duchovních hodnot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b="1" dirty="0">
                          <a:solidFill>
                            <a:srgbClr val="5A544F"/>
                          </a:solidFill>
                        </a:rPr>
                        <a:t>Životní prostředí,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b="1" dirty="0">
                          <a:solidFill>
                            <a:srgbClr val="5A544F"/>
                          </a:solidFill>
                        </a:rPr>
                        <a:t>ekologie a péče o zvířata</a:t>
                      </a:r>
                      <a:endParaRPr lang="pt-BR" sz="1700" b="1" dirty="0">
                        <a:solidFill>
                          <a:srgbClr val="5A544F"/>
                        </a:solidFill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Rozvoj společnosti</a:t>
                      </a:r>
                      <a:r>
                        <a:rPr lang="cs" sz="1700" dirty="0">
                          <a:solidFill>
                            <a:srgbClr val="5A544F"/>
                          </a:solidFill>
                        </a:rPr>
                        <a:t>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advokacie a lidská práva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cs-CZ" sz="17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b="1" dirty="0">
                          <a:solidFill>
                            <a:srgbClr val="5A544F"/>
                          </a:solidFill>
                        </a:rPr>
                        <a:t>Kultura a ochrana památek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Důraz živou kulturu a na péči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o kulturní</a:t>
                      </a:r>
                      <a:r>
                        <a:rPr lang="cs-CZ" sz="1700" baseline="0" dirty="0">
                          <a:solidFill>
                            <a:srgbClr val="5A544F"/>
                          </a:solidFill>
                        </a:rPr>
                        <a:t> </a:t>
                      </a: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dědictví hmotné i </a:t>
                      </a:r>
                      <a:r>
                        <a:rPr lang="cs-CZ" sz="1700" dirty="0" err="1">
                          <a:solidFill>
                            <a:srgbClr val="5A544F"/>
                          </a:solidFill>
                        </a:rPr>
                        <a:t>nehm</a:t>
                      </a:r>
                      <a:r>
                        <a:rPr lang="cs-CZ" sz="1700" dirty="0">
                          <a:solidFill>
                            <a:srgbClr val="5A544F"/>
                          </a:solidFill>
                        </a:rPr>
                        <a:t>.</a:t>
                      </a:r>
                      <a:endParaRPr sz="17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8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Mimořádné události, 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humanitární oblast 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700" b="1" dirty="0">
                          <a:solidFill>
                            <a:srgbClr val="5A544F"/>
                          </a:solidFill>
                        </a:rPr>
                        <a:t>a rozvojová spolupráce</a:t>
                      </a:r>
                      <a:endParaRPr sz="1700" b="1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5A544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" name="Google Shape;123;p21"/>
          <p:cNvSpPr txBox="1"/>
          <p:nvPr/>
        </p:nvSpPr>
        <p:spPr>
          <a:xfrm>
            <a:off x="214950" y="5324475"/>
            <a:ext cx="50667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endParaRPr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3" y="1517474"/>
            <a:ext cx="941718" cy="8596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" y="2518847"/>
            <a:ext cx="910876" cy="7753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3" y="3416200"/>
            <a:ext cx="1013712" cy="8061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2" y="4274789"/>
            <a:ext cx="820189" cy="7911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2" y="5166529"/>
            <a:ext cx="736427" cy="7364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76" y="1517474"/>
            <a:ext cx="819617" cy="8758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59" y="2473226"/>
            <a:ext cx="812701" cy="8209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83" y="3416200"/>
            <a:ext cx="803242" cy="7955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59" y="4274790"/>
            <a:ext cx="876534" cy="825474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BA7F2AC-F945-4D1B-94DF-E2387B1F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5" y="395142"/>
            <a:ext cx="8520600" cy="707400"/>
          </a:xfrm>
        </p:spPr>
        <p:txBody>
          <a:bodyPr/>
          <a:lstStyle/>
          <a:p>
            <a:pPr algn="ctr"/>
            <a:r>
              <a:rPr lang="cs-CZ" sz="3000" dirty="0">
                <a:solidFill>
                  <a:srgbClr val="DA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primární dobrovolnické činnosti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8012459-F934-415E-A119-A5064BD0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r>
              <a:rPr lang="cs-CZ" dirty="0">
                <a:solidFill>
                  <a:srgbClr val="5A544F"/>
                </a:solidFill>
              </a:rPr>
              <a:t>					</a:t>
            </a: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endParaRPr lang="cs-CZ" dirty="0">
              <a:solidFill>
                <a:srgbClr val="5A544F"/>
              </a:solidFill>
            </a:endParaRPr>
          </a:p>
          <a:p>
            <a:pPr marL="139700" indent="0">
              <a:buNone/>
            </a:pPr>
            <a:r>
              <a:rPr lang="cs-CZ" dirty="0">
                <a:solidFill>
                  <a:srgbClr val="5A544F"/>
                </a:solidFill>
              </a:rPr>
              <a:t>				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18208" y="1522267"/>
          <a:ext cx="8697192" cy="4008815"/>
        </p:xfrm>
        <a:graphic>
          <a:graphicData uri="http://schemas.openxmlformats.org/drawingml/2006/table">
            <a:tbl>
              <a:tblPr firstRow="1" bandRow="1"/>
              <a:tblGrid>
                <a:gridCol w="434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711">
                <a:tc>
                  <a:txBody>
                    <a:bodyPr/>
                    <a:lstStyle/>
                    <a:p>
                      <a:pPr algn="r"/>
                      <a:r>
                        <a:rPr lang="cs-CZ" sz="2000" b="0" dirty="0">
                          <a:solidFill>
                            <a:srgbClr val="5A544F"/>
                          </a:solidFill>
                        </a:rPr>
                        <a:t>Dobrovolníci </a:t>
                      </a:r>
                    </a:p>
                    <a:p>
                      <a:pPr algn="r"/>
                      <a:r>
                        <a:rPr lang="cs-CZ" sz="2000" b="0" dirty="0">
                          <a:solidFill>
                            <a:srgbClr val="5A544F"/>
                          </a:solidFill>
                        </a:rPr>
                        <a:t>v managementu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zahradníci,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pěstitelé a chovatelé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673"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specialisté </a:t>
                      </a:r>
                      <a:br>
                        <a:rPr lang="cs-CZ" sz="2000" dirty="0">
                          <a:solidFill>
                            <a:srgbClr val="5A544F"/>
                          </a:solidFill>
                        </a:rPr>
                      </a:b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díky dl. tréninku, výcviku, studiu </a:t>
                      </a:r>
                      <a:endParaRPr lang="cs-CZ" sz="2000" dirty="0">
                        <a:solidFill>
                          <a:srgbClr val="5A544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kumštýři a řemeslníci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673"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s nižší mírou specializace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obsluhující větší zařízení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18"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v administrativě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při jednoduchých (manuálních) činnostech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Dobrovolníci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ve službách </a:t>
                      </a:r>
                    </a:p>
                    <a:p>
                      <a:pPr algn="r"/>
                      <a:r>
                        <a:rPr lang="cs-CZ" sz="2000" dirty="0">
                          <a:solidFill>
                            <a:srgbClr val="5A544F"/>
                          </a:solidFill>
                        </a:rPr>
                        <a:t>a v dobročinném prodeji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5A544F"/>
                          </a:solidFill>
                        </a:rPr>
                        <a:t>Finanční náhrady vycházejí ze sazeb Informačního systému o průměrném výdělku pod záštitou MPSV.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0" y="1541217"/>
            <a:ext cx="809738" cy="7240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" y="2342999"/>
            <a:ext cx="650888" cy="6508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062288"/>
            <a:ext cx="669347" cy="65240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4" y="3803012"/>
            <a:ext cx="892489" cy="7018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1" y="4611398"/>
            <a:ext cx="1401643" cy="6877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53" y="1541217"/>
            <a:ext cx="811357" cy="73367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53" y="2343000"/>
            <a:ext cx="691066" cy="6508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97" y="3062288"/>
            <a:ext cx="827437" cy="65240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57" y="3820823"/>
            <a:ext cx="719147" cy="6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596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57200" y="37972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 dirty="0">
                <a:solidFill>
                  <a:srgbClr val="FF0000"/>
                </a:solidFill>
              </a:rPr>
              <a:t>K čemu je to dobré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b="1" dirty="0">
                <a:solidFill>
                  <a:srgbClr val="000000"/>
                </a:solidFill>
              </a:rPr>
              <a:t>Evidence dobrovolnických hodin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b="1" dirty="0">
                <a:solidFill>
                  <a:srgbClr val="000000"/>
                </a:solidFill>
              </a:rPr>
              <a:t>Vyčíslení hodnoty času dobrovolníků:</a:t>
            </a:r>
            <a:endParaRPr sz="2800"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/>
              <a:t>Kofinancování projektů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 err="1">
                <a:solidFill>
                  <a:srgbClr val="000000"/>
                </a:solidFill>
              </a:rPr>
              <a:t>Fundraising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>
                <a:solidFill>
                  <a:srgbClr val="000000"/>
                </a:solidFill>
              </a:rPr>
              <a:t>PR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>
                <a:solidFill>
                  <a:srgbClr val="000000"/>
                </a:solidFill>
              </a:rPr>
              <a:t>Motivaci dobrovolníků</a:t>
            </a:r>
            <a:endParaRPr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17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457200" y="350845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>
                <a:solidFill>
                  <a:srgbClr val="FF0000"/>
                </a:solidFill>
              </a:rPr>
              <a:t>Výhody aplikace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457200" y="990750"/>
            <a:ext cx="8338800" cy="4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Jednoduchá </a:t>
            </a:r>
            <a:r>
              <a:rPr lang="cs-CZ" sz="2800" b="1" dirty="0">
                <a:solidFill>
                  <a:srgbClr val="000000"/>
                </a:solidFill>
              </a:rPr>
              <a:t>evidence dobrovolnických hodin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Automatické </a:t>
            </a:r>
            <a:r>
              <a:rPr lang="cs-CZ" sz="2800" b="1" dirty="0">
                <a:solidFill>
                  <a:srgbClr val="000000"/>
                </a:solidFill>
              </a:rPr>
              <a:t>vyčíslení ekonomické hodnoty dobrovolnické práce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Možnost </a:t>
            </a:r>
            <a:r>
              <a:rPr lang="cs-CZ" sz="2800" b="1" dirty="0">
                <a:solidFill>
                  <a:srgbClr val="000000"/>
                </a:solidFill>
              </a:rPr>
              <a:t>exportů </a:t>
            </a:r>
            <a:r>
              <a:rPr lang="cs-CZ" sz="2800" dirty="0">
                <a:solidFill>
                  <a:srgbClr val="000000"/>
                </a:solidFill>
              </a:rPr>
              <a:t>výše uvedených dat pro organizace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cs-CZ" sz="2800" dirty="0"/>
              <a:t>Přístup ze </a:t>
            </a:r>
            <a:r>
              <a:rPr lang="cs-CZ" sz="2800" b="1" dirty="0" err="1"/>
              <a:t>smartphonů</a:t>
            </a:r>
            <a:r>
              <a:rPr lang="cs-CZ" sz="2800" b="1" dirty="0"/>
              <a:t>, </a:t>
            </a:r>
            <a:r>
              <a:rPr lang="cs-CZ" sz="2800" b="1" dirty="0" err="1"/>
              <a:t>tabletů</a:t>
            </a:r>
            <a:r>
              <a:rPr lang="cs-CZ" sz="2800" b="1" dirty="0"/>
              <a:t> i počítačů</a:t>
            </a:r>
            <a:endParaRPr sz="28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cs-CZ" sz="2800" dirty="0"/>
              <a:t>Více účtů za </a:t>
            </a:r>
            <a:r>
              <a:rPr lang="cs-CZ" sz="2800" b="1" dirty="0"/>
              <a:t>jednu organizaci</a:t>
            </a:r>
            <a:endParaRPr sz="2800" b="1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dirty="0">
                <a:solidFill>
                  <a:srgbClr val="000000"/>
                </a:solidFill>
              </a:rPr>
              <a:t>Možnost agregovaných exportů za r</a:t>
            </a:r>
            <a:r>
              <a:rPr lang="cs-CZ" sz="2800" b="1" dirty="0">
                <a:solidFill>
                  <a:srgbClr val="000000"/>
                </a:solidFill>
              </a:rPr>
              <a:t>egiony a oblasti dobrovolnictví</a:t>
            </a:r>
            <a:endParaRPr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661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0926" y="0"/>
            <a:ext cx="13405852" cy="7540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529" y="5608320"/>
            <a:ext cx="836780" cy="8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54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30956" y="0"/>
            <a:ext cx="12192000" cy="6858000"/>
          </a:xfrm>
          <a:prstGeom prst="rect">
            <a:avLst/>
          </a:prstGeom>
        </p:spPr>
      </p:pic>
      <p:sp>
        <p:nvSpPr>
          <p:cNvPr id="6" name="AutoShape 2" descr="data:image/png;base64,iVBORw0KGgoAAAANSUhEUgAAAGQAAABkCAYAAABw4pVUAAAE8klEQVR4Xu2cUXLjMAxDN/c/tHcSd3fc1rQfDMpRp+i3TFMACYFK0seyLMuf/E2DwCOETMPFK5EQMhcfIWQyPkJICJkNgcnyKc+Qx+PRnmpl6LbvIqaPrK/WkH1tcyDrVaCO9hhCdtAMIZtuTIcUCBBZIK2qSsfo6tzm3EW+g8PXZ5FkkcSrpELIigwt8BByUt4UyLMuoXFkQojrqGSHuKxqY2qXEgCqvZD8R+BweHWiSk2lzQ4wqt5v1zvvDSFg5kmHFFa0q1VHyAVxaKT6Sad14WC7rK5EQsj+afm2Qz2ETEbIiLnFiUkcIJFEx9xM47IczSaHPXGMIaQoZwKeaodJzB9LyNlE+s01ALfmOB8ySJLzSpW7Lhxsl9WVSFfVhhCRERV4Z8ImB2qX3Ikw9F4uqi9Xq5ZIVhexTpwROFySrBGJOMC8i8AROIQQw2S8lZCul3fFIR1FzgfHcXXt5SjOj/nmYgi5oxyEd/x6QsitruqmBPxfS9W7oxHxRxiIS5IVQlbYQsimfNIhGzC6OmTbniQmub2tYo4mkEh0tYbcQDyfRR9QOdocQlYEQgj44oRaaG/tELX1VDkiAxqJSUCi1dlFkBNHHgzVeaCankPIPm0hxCnnAc8iQtRqJk5JlSM1JllPDMc0c0hXsuQsIoVGAHbOCqfoiIyT/A9tbwiZeFIfMXB1SUFlGsjwqK5Ru512xac8qv/kQNqQSI1jS9Uc1K/yhJANAumQwbaXdIvjrMihS849kqfT1UTWjqQM2d7Rra0CoJ4bDglksCVnBXWAIURgi8jsNB1C5IgcuqT61U2T6nQMhCqnRzXQ1iEh5DvMRMq+PhVCPhCZvkPUNiSy4JgDBzDyXjU+kVYVk2dM+RNDcg6QVlWTVQFT81TjhxDwFVAHpOkJIW6QyJq6hlQ2yY3MNmoclTSiFPahTqZhchmpenri4gjAV0D6FzeEbBD+9YSoAKgVT6pZHQBVN+XkoF6pUBMjuyyizfTlVwEh8VV5uZrL8zlSjCTnS7Y3hBxP5KQQLt32EkadNaokqhVM3Npo83HFQCDJUjf3Li3vmkPU84HslxZUCPlAasS8dEuHEI10KrWr2oickpmKVLajIHgwJMCrGqyCrYKqxg8hxaDXWWFnUzWZbUhXdKmA3SFOVRG/3hWfdEuX0yNKQQjEcwipYFJVIWRF6ZY5JISsCJCuu0QIAdhZM9o0EOlTO5bEJJiEkOLnbSEEuCzSOfSA3HNc1bOqxSbSVHXLpQ5xXkgSUQFQXZNjREjnEHyGTepEF8kaslESh3RRCAFIhpBzkKzLxfPw/Afze3pPCFSlQ11f7dGR3CPcQsgOOkT7Q4j4vSzipoj5mL5D1JZ3DmACBgGVVDPZl/MuksNr0h/xG0NV+4lEqFMyyUGNGUIKBEg1h5ANeAQMImWkIh1ZU+M7OdPbhekkS63+EAL+D1U65HhCs++ynE/EnDbvOuzVaxR1v2RApnuZQrJULVdlKoQsy3/M0iErFMM6hLRn5e/J2eLEJ52mFgjJmcQMIYYNJ9cuDlFHRSefIU4Fk0048X9Nh6ggOcA4cqdKB1nv7J3K1Kc9k7ssJym1/UNIQSOZmFWiVMkiFUxiOnHUPdIrktK6Vx3iJJJnryMg/6+T66/KkwSBEEJQunFNCLkRbPKqEEJQunFNCLkRbPKqEEJQunHNX0PnHlzGSKe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5698756"/>
            <a:ext cx="892543" cy="8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58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687" y="0"/>
            <a:ext cx="12630483" cy="71046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950" y="57308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881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91" y="-38085"/>
            <a:ext cx="9365381" cy="52680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4" y="1411255"/>
            <a:ext cx="8722194" cy="51899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564874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39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128" y="712271"/>
            <a:ext cx="9829533" cy="55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8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685945"/>
            <a:ext cx="8332602" cy="556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71052" y="-211755"/>
            <a:ext cx="12755612" cy="7175032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21202638">
            <a:off x="1799927" y="4187339"/>
            <a:ext cx="1722922" cy="27913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617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78" y="820553"/>
            <a:ext cx="9500135" cy="53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14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756" y="734528"/>
            <a:ext cx="987552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098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137"/>
            <a:ext cx="9367520" cy="52692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3314"/>
            <a:ext cx="9144000" cy="22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67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72" y="1617045"/>
            <a:ext cx="13465207" cy="7574179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1223982">
            <a:off x="4101929" y="3771626"/>
            <a:ext cx="940142" cy="2291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ený obdélník 5"/>
          <p:cNvSpPr/>
          <p:nvPr/>
        </p:nvSpPr>
        <p:spPr>
          <a:xfrm>
            <a:off x="3619766" y="2348564"/>
            <a:ext cx="943276" cy="596766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737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9953"/>
            <a:ext cx="9144000" cy="50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151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004" y="537974"/>
            <a:ext cx="11473313" cy="56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21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87" y="1015924"/>
            <a:ext cx="8949413" cy="4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23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761" y="539615"/>
            <a:ext cx="10265879" cy="5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78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633" y="609098"/>
            <a:ext cx="10635916" cy="59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19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622" y="322764"/>
            <a:ext cx="9155360" cy="922114"/>
          </a:xfrm>
        </p:spPr>
        <p:txBody>
          <a:bodyPr anchor="b" anchorCtr="0">
            <a:noAutofit/>
          </a:bodyPr>
          <a:lstStyle/>
          <a:p>
            <a:pPr algn="l"/>
            <a:r>
              <a:rPr lang="cs-CZ" sz="2900" b="1" dirty="0">
                <a:solidFill>
                  <a:srgbClr val="FF0000"/>
                </a:solidFill>
              </a:rPr>
              <a:t>Představení projektu Česko s dobrovolnictvím počítá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5525072"/>
            <a:ext cx="5626968" cy="3929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Zdroj: projektová dokumentace</a:t>
            </a:r>
            <a:endParaRPr lang="en-GB" dirty="0"/>
          </a:p>
        </p:txBody>
      </p:sp>
      <p:pic>
        <p:nvPicPr>
          <p:cNvPr id="1026" name="Picture 2" descr="https://lh3.googleusercontent.com/T3aN5Fh_cWkdPBDmdwYKVZiyr7nqN0lg8ZYDnkrLSSWVc8TP5bUJwgDsqViouA6AcLpO4HF-C_sAW6c3kB0UPmVV5fCEDf7SrlMtgkfgfphFRFZ9Au1WnFzgh_11Kt4dTEkfwJ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6" y="1812740"/>
            <a:ext cx="8586383" cy="35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8580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127" y="596767"/>
            <a:ext cx="10308656" cy="57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0927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7" y="471638"/>
            <a:ext cx="10477099" cy="58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48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9272"/>
            <a:ext cx="9076622" cy="51056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012707" y="1645920"/>
            <a:ext cx="673769" cy="39463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263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9" y="1115328"/>
            <a:ext cx="9144000" cy="514350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9732888" flipV="1">
            <a:off x="3189794" y="3082610"/>
            <a:ext cx="951558" cy="19560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298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96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09" y="280779"/>
            <a:ext cx="14129886" cy="79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9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2" y="216567"/>
            <a:ext cx="11447648" cy="6439302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273983">
            <a:off x="7178833" y="2185337"/>
            <a:ext cx="736735" cy="21109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aoblený obdélník 5"/>
          <p:cNvSpPr/>
          <p:nvPr/>
        </p:nvSpPr>
        <p:spPr>
          <a:xfrm>
            <a:off x="1222408" y="3544366"/>
            <a:ext cx="6549992" cy="41161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1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9" y="250257"/>
            <a:ext cx="11403800" cy="6414637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9101527">
            <a:off x="1544855" y="5529854"/>
            <a:ext cx="1053966" cy="15400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aoblený obdélník 6"/>
          <p:cNvSpPr/>
          <p:nvPr/>
        </p:nvSpPr>
        <p:spPr>
          <a:xfrm>
            <a:off x="86627" y="4947385"/>
            <a:ext cx="1484733" cy="691415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8766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10800000">
            <a:off x="3468757" y="1671707"/>
            <a:ext cx="924339" cy="17890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48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" y="529259"/>
            <a:ext cx="128016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16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Kvantifikace hodnoty dobrovolnictví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„H</a:t>
            </a:r>
            <a:r>
              <a:rPr lang="en-GB" i="1" dirty="0" err="1"/>
              <a:t>istorie</a:t>
            </a:r>
            <a:r>
              <a:rPr lang="en-GB" i="1" dirty="0"/>
              <a:t> </a:t>
            </a:r>
            <a:r>
              <a:rPr lang="en-GB" i="1" dirty="0" err="1"/>
              <a:t>dobrovolnictví</a:t>
            </a:r>
            <a:r>
              <a:rPr lang="en-GB" i="1" dirty="0"/>
              <a:t> je </a:t>
            </a:r>
            <a:r>
              <a:rPr lang="en-GB" i="1" dirty="0" err="1"/>
              <a:t>psána</a:t>
            </a:r>
            <a:r>
              <a:rPr lang="en-GB" i="1" dirty="0"/>
              <a:t> </a:t>
            </a:r>
            <a:r>
              <a:rPr lang="en-GB" i="1" dirty="0" err="1"/>
              <a:t>neviditelným</a:t>
            </a:r>
            <a:r>
              <a:rPr lang="en-GB" i="1" dirty="0"/>
              <a:t> </a:t>
            </a:r>
            <a:r>
              <a:rPr lang="en-GB" i="1" dirty="0" err="1"/>
              <a:t>inkoustem</a:t>
            </a:r>
            <a:r>
              <a:rPr lang="en-GB" i="1" dirty="0"/>
              <a:t>, </a:t>
            </a:r>
            <a:r>
              <a:rPr lang="en-GB" i="1" dirty="0" err="1"/>
              <a:t>přičemž</a:t>
            </a:r>
            <a:r>
              <a:rPr lang="en-GB" i="1" dirty="0"/>
              <a:t> </a:t>
            </a:r>
            <a:r>
              <a:rPr lang="en-GB" b="1" i="1" u="sng" dirty="0" err="1"/>
              <a:t>kvantifikace</a:t>
            </a:r>
            <a:r>
              <a:rPr lang="en-GB" b="1" i="1" u="sng" dirty="0"/>
              <a:t> </a:t>
            </a:r>
            <a:r>
              <a:rPr lang="en-GB" b="1" i="1" u="sng" dirty="0" err="1"/>
              <a:t>peněžní</a:t>
            </a:r>
            <a:r>
              <a:rPr lang="en-GB" b="1" i="1" u="sng" dirty="0"/>
              <a:t> </a:t>
            </a:r>
            <a:r>
              <a:rPr lang="en-GB" i="1" dirty="0"/>
              <a:t>(</a:t>
            </a:r>
            <a:r>
              <a:rPr lang="en-GB" i="1" dirty="0" err="1"/>
              <a:t>ekonomické</a:t>
            </a:r>
            <a:r>
              <a:rPr lang="en-GB" i="1" dirty="0"/>
              <a:t>, </a:t>
            </a:r>
            <a:r>
              <a:rPr lang="en-GB" i="1" dirty="0" err="1"/>
              <a:t>finanční</a:t>
            </a:r>
            <a:r>
              <a:rPr lang="en-GB" i="1" dirty="0"/>
              <a:t>) </a:t>
            </a:r>
            <a:r>
              <a:rPr lang="en-GB" b="1" i="1" u="sng" dirty="0" err="1"/>
              <a:t>hodnoty</a:t>
            </a:r>
            <a:r>
              <a:rPr lang="en-GB" b="1" i="1" u="sng" dirty="0"/>
              <a:t> </a:t>
            </a:r>
            <a:r>
              <a:rPr lang="en-GB" b="1" i="1" u="sng" dirty="0" err="1"/>
              <a:t>dobrovolnictví</a:t>
            </a:r>
            <a:r>
              <a:rPr lang="en-GB" i="1" dirty="0"/>
              <a:t> </a:t>
            </a:r>
            <a:r>
              <a:rPr lang="en-GB" i="1" dirty="0" err="1"/>
              <a:t>pomáhá</a:t>
            </a:r>
            <a:r>
              <a:rPr lang="en-GB" i="1" dirty="0"/>
              <a:t> </a:t>
            </a:r>
            <a:r>
              <a:rPr lang="en-GB" i="1" dirty="0" err="1"/>
              <a:t>dát</a:t>
            </a:r>
            <a:r>
              <a:rPr lang="en-GB" i="1" dirty="0"/>
              <a:t> </a:t>
            </a:r>
            <a:r>
              <a:rPr lang="en-GB" sz="3600" b="1" i="1" dirty="0" err="1"/>
              <a:t>tvar</a:t>
            </a:r>
            <a:r>
              <a:rPr lang="en-GB" sz="3600" b="1" i="1" dirty="0"/>
              <a:t> a </a:t>
            </a:r>
            <a:r>
              <a:rPr lang="en-GB" sz="3600" b="1" i="1" dirty="0" err="1"/>
              <a:t>podobu</a:t>
            </a:r>
            <a:r>
              <a:rPr lang="en-GB" sz="3600" b="1" i="1" dirty="0"/>
              <a:t> </a:t>
            </a:r>
            <a:r>
              <a:rPr lang="en-GB" sz="3600" b="1" i="1" dirty="0" err="1"/>
              <a:t>přínosu</a:t>
            </a:r>
            <a:r>
              <a:rPr lang="en-GB" i="1" dirty="0"/>
              <a:t>, </a:t>
            </a:r>
            <a:r>
              <a:rPr lang="en-GB" i="1" dirty="0" err="1"/>
              <a:t>kterým</a:t>
            </a:r>
            <a:r>
              <a:rPr lang="en-GB" i="1" dirty="0"/>
              <a:t> </a:t>
            </a:r>
            <a:r>
              <a:rPr lang="en-GB" i="1" dirty="0" err="1"/>
              <a:t>občané</a:t>
            </a:r>
            <a:r>
              <a:rPr lang="en-GB" i="1" dirty="0"/>
              <a:t> </a:t>
            </a:r>
            <a:r>
              <a:rPr lang="en-GB" sz="3600" b="1" i="1" dirty="0" err="1"/>
              <a:t>přispívají</a:t>
            </a:r>
            <a:r>
              <a:rPr lang="en-GB" sz="3600" b="1" i="1" dirty="0"/>
              <a:t> </a:t>
            </a:r>
            <a:r>
              <a:rPr lang="cs-CZ" sz="3600" b="1" i="1" dirty="0"/>
              <a:t>do </a:t>
            </a:r>
            <a:r>
              <a:rPr lang="en-GB" sz="3600" b="1" i="1" dirty="0" err="1"/>
              <a:t>společnosti</a:t>
            </a:r>
            <a:r>
              <a:rPr lang="cs-CZ" sz="3600" b="1" i="1" dirty="0"/>
              <a:t> </a:t>
            </a:r>
            <a:r>
              <a:rPr lang="en-GB" b="1" i="1" dirty="0" err="1"/>
              <a:t>prostřednictvím</a:t>
            </a:r>
            <a:r>
              <a:rPr lang="en-GB" b="1" i="1" dirty="0"/>
              <a:t> </a:t>
            </a:r>
            <a:r>
              <a:rPr lang="en-GB" sz="3600" b="1" i="1" dirty="0" err="1"/>
              <a:t>dobrovolnictv</a:t>
            </a:r>
            <a:r>
              <a:rPr lang="cs-CZ" b="1" i="1" dirty="0"/>
              <a:t>í“ </a:t>
            </a:r>
            <a:r>
              <a:rPr lang="cs-CZ" dirty="0"/>
              <a:t>(</a:t>
            </a:r>
            <a:r>
              <a:rPr lang="en-GB" dirty="0"/>
              <a:t>Dingle a </a:t>
            </a:r>
            <a:r>
              <a:rPr lang="en-GB" dirty="0" err="1"/>
              <a:t>kol</a:t>
            </a:r>
            <a:r>
              <a:rPr lang="cs-CZ" dirty="0"/>
              <a:t>, </a:t>
            </a:r>
            <a:r>
              <a:rPr lang="en-GB" dirty="0"/>
              <a:t>2001, s. 4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27114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22" y="809124"/>
            <a:ext cx="11819823" cy="66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1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7" y="906944"/>
            <a:ext cx="11657495" cy="65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58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792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3" y="439755"/>
            <a:ext cx="10895798" cy="61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477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" y="0"/>
            <a:ext cx="11751377" cy="66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338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" y="125730"/>
            <a:ext cx="11566357" cy="6506076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0800000">
            <a:off x="2261936" y="5293894"/>
            <a:ext cx="1106906" cy="1540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672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5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7049"/>
            <a:ext cx="9144000" cy="44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40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Je </a:t>
            </a:r>
            <a:r>
              <a:rPr lang="cs-CZ" sz="2800" b="1" dirty="0">
                <a:solidFill>
                  <a:srgbClr val="000000"/>
                </a:solidFill>
              </a:rPr>
              <a:t>zdarma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Je tu </a:t>
            </a:r>
            <a:r>
              <a:rPr lang="cs-CZ" sz="2800" b="1" dirty="0">
                <a:solidFill>
                  <a:srgbClr val="000000"/>
                </a:solidFill>
              </a:rPr>
              <a:t>pro vás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Je to </a:t>
            </a:r>
            <a:r>
              <a:rPr lang="cs-CZ" sz="2800" b="1" dirty="0">
                <a:solidFill>
                  <a:srgbClr val="000000"/>
                </a:solidFill>
              </a:rPr>
              <a:t>nástroj </a:t>
            </a:r>
            <a:r>
              <a:rPr lang="cs-CZ" sz="2800" dirty="0">
                <a:solidFill>
                  <a:srgbClr val="000000"/>
                </a:solidFill>
              </a:rPr>
              <a:t>(ne cíl) dobrovolnictví</a:t>
            </a:r>
            <a:endParaRPr lang="cs-CZ" sz="2400" b="1" dirty="0">
              <a:solidFill>
                <a:srgbClr val="000000"/>
              </a:solidFill>
            </a:endParaRP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Je to </a:t>
            </a:r>
            <a:r>
              <a:rPr lang="cs-CZ" sz="2800" b="1" dirty="0">
                <a:solidFill>
                  <a:srgbClr val="000000"/>
                </a:solidFill>
              </a:rPr>
              <a:t>krok na cestě </a:t>
            </a:r>
            <a:r>
              <a:rPr lang="cs-CZ" sz="2800" dirty="0">
                <a:solidFill>
                  <a:srgbClr val="000000"/>
                </a:solidFill>
              </a:rPr>
              <a:t>k vyšší transparentnosti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000000"/>
                </a:solidFill>
              </a:rPr>
              <a:t>Je novinka</a:t>
            </a:r>
            <a:r>
              <a:rPr lang="cs-CZ" sz="2800" dirty="0">
                <a:solidFill>
                  <a:srgbClr val="000000"/>
                </a:solidFill>
              </a:rPr>
              <a:t>, dílčí věci je možné vylepšovat</a:t>
            </a:r>
          </a:p>
          <a:p>
            <a:pPr marL="50800" indent="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None/>
            </a:pPr>
            <a:r>
              <a:rPr lang="cs-CZ" sz="4000" dirty="0">
                <a:solidFill>
                  <a:srgbClr val="000000"/>
                </a:solidFill>
              </a:rPr>
              <a:t>	</a:t>
            </a:r>
            <a:r>
              <a:rPr lang="cs-CZ" sz="4000" b="1" dirty="0">
                <a:solidFill>
                  <a:srgbClr val="000000"/>
                </a:solidFill>
              </a:rPr>
              <a:t>Jak začít?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Dobrometr | Info o projektu">
            <a:extLst>
              <a:ext uri="{FF2B5EF4-FFF2-40B4-BE49-F238E27FC236}">
                <a16:creationId xmlns:a16="http://schemas.microsoft.com/office/drawing/2014/main" id="{DB48DA90-8EB7-470D-B6DA-E14D0491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93700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646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EF059-00CB-46E4-8564-DB5FBB7BB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2BDAEA-BAC9-4AAA-8AF3-9ACA9AE3D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143FED-319F-4A38-840E-FA0AB628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358" y="25040"/>
            <a:ext cx="12712569" cy="7150820"/>
          </a:xfrm>
          <a:prstGeom prst="rect">
            <a:avLst/>
          </a:prstGeom>
        </p:spPr>
      </p:pic>
      <p:sp>
        <p:nvSpPr>
          <p:cNvPr id="6" name="Šipka doprava 4">
            <a:extLst>
              <a:ext uri="{FF2B5EF4-FFF2-40B4-BE49-F238E27FC236}">
                <a16:creationId xmlns:a16="http://schemas.microsoft.com/office/drawing/2014/main" id="{123CC131-903A-44E4-8034-C168F38E51B8}"/>
              </a:ext>
            </a:extLst>
          </p:cNvPr>
          <p:cNvSpPr/>
          <p:nvPr/>
        </p:nvSpPr>
        <p:spPr>
          <a:xfrm rot="11511797">
            <a:off x="5454209" y="1557684"/>
            <a:ext cx="1365909" cy="3608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1615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" sz="3800" dirty="0">
                <a:solidFill>
                  <a:srgbClr val="DA0000"/>
                </a:solidFill>
              </a:rPr>
              <a:t>Co je a není ekonomická hodnota dobrovolnictví?</a:t>
            </a:r>
            <a:endParaRPr sz="3800" dirty="0">
              <a:solidFill>
                <a:srgbClr val="DA0000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8596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buClr>
                <a:srgbClr val="000000"/>
              </a:buClr>
              <a:buSzPts val="2400"/>
              <a:buFont typeface="Calibri"/>
              <a:buChar char="●"/>
            </a:pPr>
            <a:r>
              <a:rPr lang="cs" sz="2400" b="1" dirty="0">
                <a:solidFill>
                  <a:srgbClr val="5A544F"/>
                </a:solidFill>
              </a:rPr>
              <a:t>Ekonomická hodnota dobrovolnictví </a:t>
            </a:r>
            <a:r>
              <a:rPr lang="cs" sz="2400" b="1" u="sng" dirty="0">
                <a:solidFill>
                  <a:srgbClr val="5A544F"/>
                </a:solidFill>
              </a:rPr>
              <a:t>není</a:t>
            </a:r>
            <a:r>
              <a:rPr lang="cs" sz="2400" b="1" dirty="0">
                <a:solidFill>
                  <a:srgbClr val="5A544F"/>
                </a:solidFill>
              </a:rPr>
              <a:t>:</a:t>
            </a:r>
            <a:endParaRPr sz="2400" dirty="0">
              <a:solidFill>
                <a:srgbClr val="5A544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Font typeface="Calibri"/>
              <a:buAutoNum type="alphaLcPeriod"/>
            </a:pPr>
            <a:r>
              <a:rPr lang="cs" sz="2400" dirty="0">
                <a:solidFill>
                  <a:srgbClr val="5A544F"/>
                </a:solidFill>
              </a:rPr>
              <a:t>Vyčerpávající přehled </a:t>
            </a:r>
            <a:r>
              <a:rPr lang="cs" sz="2400" b="1" dirty="0">
                <a:solidFill>
                  <a:srgbClr val="5A544F"/>
                </a:solidFill>
              </a:rPr>
              <a:t>všech dimenzí </a:t>
            </a:r>
            <a:r>
              <a:rPr lang="cs" sz="2400" dirty="0">
                <a:solidFill>
                  <a:srgbClr val="5A544F"/>
                </a:solidFill>
              </a:rPr>
              <a:t>hodnoty dobrovolnictví</a:t>
            </a:r>
            <a:endParaRPr sz="2400" dirty="0">
              <a:solidFill>
                <a:srgbClr val="5A544F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Font typeface="Calibri"/>
              <a:buAutoNum type="alphaLcPeriod"/>
            </a:pPr>
            <a:r>
              <a:rPr lang="cs" sz="2400" dirty="0">
                <a:solidFill>
                  <a:srgbClr val="5A544F"/>
                </a:solidFill>
              </a:rPr>
              <a:t>Popření </a:t>
            </a:r>
            <a:r>
              <a:rPr lang="cs" sz="2400" b="1" dirty="0">
                <a:solidFill>
                  <a:srgbClr val="5A544F"/>
                </a:solidFill>
              </a:rPr>
              <a:t>neekonomického charakteru </a:t>
            </a:r>
            <a:r>
              <a:rPr lang="cs" sz="2400" dirty="0">
                <a:solidFill>
                  <a:srgbClr val="5A544F"/>
                </a:solidFill>
              </a:rPr>
              <a:t>dobrovolnictví (</a:t>
            </a:r>
            <a:r>
              <a:rPr lang="cs-CZ" sz="2400" dirty="0">
                <a:solidFill>
                  <a:srgbClr val="5A544F"/>
                </a:solidFill>
              </a:rPr>
              <a:t>dar)</a:t>
            </a:r>
            <a:endParaRPr sz="2400" dirty="0">
              <a:solidFill>
                <a:srgbClr val="5A544F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Font typeface="Calibri"/>
              <a:buAutoNum type="alphaLcPeriod"/>
            </a:pPr>
            <a:r>
              <a:rPr lang="cs-CZ" sz="2400" b="1" dirty="0">
                <a:solidFill>
                  <a:srgbClr val="5A544F"/>
                </a:solidFill>
              </a:rPr>
              <a:t>P</a:t>
            </a:r>
            <a:r>
              <a:rPr lang="cs" sz="2400" b="1" dirty="0">
                <a:solidFill>
                  <a:srgbClr val="5A544F"/>
                </a:solidFill>
              </a:rPr>
              <a:t>řesná hodnota </a:t>
            </a:r>
            <a:r>
              <a:rPr lang="cs" sz="2400" dirty="0">
                <a:solidFill>
                  <a:srgbClr val="5A544F"/>
                </a:solidFill>
              </a:rPr>
              <a:t>(jde o odhad)</a:t>
            </a:r>
            <a:endParaRPr sz="2400" dirty="0">
              <a:solidFill>
                <a:srgbClr val="5A544F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Font typeface="Calibri"/>
              <a:buAutoNum type="alphaLcPeriod"/>
            </a:pPr>
            <a:r>
              <a:rPr lang="cs" sz="2400" dirty="0">
                <a:solidFill>
                  <a:srgbClr val="5A544F"/>
                </a:solidFill>
              </a:rPr>
              <a:t>Pouze </a:t>
            </a:r>
            <a:r>
              <a:rPr lang="cs" sz="2400" b="1" dirty="0">
                <a:solidFill>
                  <a:srgbClr val="5A544F"/>
                </a:solidFill>
              </a:rPr>
              <a:t>teoretický ukazatel </a:t>
            </a:r>
            <a:r>
              <a:rPr lang="cs" sz="2400" dirty="0">
                <a:solidFill>
                  <a:srgbClr val="5A544F"/>
                </a:solidFill>
              </a:rPr>
              <a:t>(vstupuje do kofinancování projektů, apod.)</a:t>
            </a:r>
            <a:endParaRPr sz="2400" b="1" dirty="0">
              <a:solidFill>
                <a:srgbClr val="5A544F"/>
              </a:solidFill>
            </a:endParaRPr>
          </a:p>
        </p:txBody>
      </p:sp>
      <p:pic>
        <p:nvPicPr>
          <p:cNvPr id="4" name="Picture 2" descr="Dobrometr | Info o projektu">
            <a:extLst>
              <a:ext uri="{FF2B5EF4-FFF2-40B4-BE49-F238E27FC236}">
                <a16:creationId xmlns:a16="http://schemas.microsoft.com/office/drawing/2014/main" id="{E0B0D520-9CCF-42BC-91C8-CFFDA9D3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93" y="5162325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54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57200" y="37972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 čemu slouží Dobrometr</a:t>
            </a:r>
            <a:endParaRPr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b="1" dirty="0">
                <a:solidFill>
                  <a:srgbClr val="000000"/>
                </a:solidFill>
              </a:rPr>
              <a:t>Evidence dobrovolnických hodin</a:t>
            </a:r>
            <a:endParaRPr sz="2800" b="1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arenR"/>
            </a:pPr>
            <a:r>
              <a:rPr lang="cs-CZ" sz="2800" b="1" dirty="0">
                <a:solidFill>
                  <a:srgbClr val="000000"/>
                </a:solidFill>
              </a:rPr>
              <a:t>Vyčíslení hodnoty času dobrovolníků:</a:t>
            </a:r>
            <a:endParaRPr sz="2800"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/>
              <a:t>Kofinancování projektů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 err="1">
                <a:solidFill>
                  <a:srgbClr val="000000"/>
                </a:solidFill>
              </a:rPr>
              <a:t>Fundraising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>
                <a:solidFill>
                  <a:srgbClr val="000000"/>
                </a:solidFill>
              </a:rPr>
              <a:t>PR</a:t>
            </a:r>
            <a:endParaRPr b="1" dirty="0">
              <a:solidFill>
                <a:srgbClr val="000000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arenR"/>
            </a:pPr>
            <a:r>
              <a:rPr lang="cs-CZ" b="1" dirty="0">
                <a:solidFill>
                  <a:srgbClr val="000000"/>
                </a:solidFill>
              </a:rPr>
              <a:t>Motivaci dobrovolníků</a:t>
            </a:r>
            <a:endParaRPr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77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D026-C2F8-4EEC-8CE1-1A0D13D7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Evidence dobrovolnických hodin</a:t>
            </a:r>
            <a:endParaRPr lang="cs-CZ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43FB-6A8E-4BA6-948A-2E13BE27B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Jeden ze </a:t>
            </a:r>
            <a:r>
              <a:rPr lang="cs-CZ" b="1" dirty="0"/>
              <a:t>základních ukazatelů dobrovolnictví</a:t>
            </a:r>
          </a:p>
          <a:p>
            <a:r>
              <a:rPr lang="cs-CZ" b="1" dirty="0"/>
              <a:t>Vstupní údaj</a:t>
            </a:r>
            <a:r>
              <a:rPr lang="cs-CZ" dirty="0"/>
              <a:t> pro vyčíslení hodnoty v aplikaci Dobrometr</a:t>
            </a:r>
          </a:p>
          <a:p>
            <a:r>
              <a:rPr lang="cs-CZ" dirty="0"/>
              <a:t>Trend je ve zdravotní a sociální oblasti toto </a:t>
            </a:r>
            <a:r>
              <a:rPr lang="cs-CZ" b="1" dirty="0"/>
              <a:t>evidovat</a:t>
            </a:r>
          </a:p>
          <a:p>
            <a:r>
              <a:rPr lang="cs-CZ" dirty="0"/>
              <a:t>Různé metody evidence (docházkové knihy, elektronická evidence, apod.)</a:t>
            </a:r>
          </a:p>
          <a:p>
            <a:r>
              <a:rPr lang="cs-CZ" dirty="0"/>
              <a:t>Často je to možné </a:t>
            </a:r>
            <a:r>
              <a:rPr lang="cs-CZ" b="1" dirty="0"/>
              <a:t>odhadnout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872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D026-C2F8-4EEC-8CE1-1A0D13D7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cs-CZ" sz="3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Hodnota dobrovolnictví jakou součást povinného kofinancování projektů</a:t>
            </a:r>
            <a:endParaRPr lang="cs-CZ" sz="3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43FB-6A8E-4BA6-948A-2E13BE27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83384"/>
            <a:ext cx="8229600" cy="4525963"/>
          </a:xfrm>
        </p:spPr>
        <p:txBody>
          <a:bodyPr/>
          <a:lstStyle/>
          <a:p>
            <a:r>
              <a:rPr lang="cs-CZ" dirty="0"/>
              <a:t>Řada grantových výzev vyžaduje </a:t>
            </a:r>
            <a:r>
              <a:rPr lang="cs-CZ" b="1" dirty="0"/>
              <a:t>spolufinancování</a:t>
            </a:r>
            <a:r>
              <a:rPr lang="cs-CZ" dirty="0"/>
              <a:t>, poskytovatel může umožnit </a:t>
            </a:r>
            <a:r>
              <a:rPr lang="cs-CZ" b="1" dirty="0"/>
              <a:t>pokrytí části dotace hodnotou dobrovolnictví</a:t>
            </a:r>
          </a:p>
          <a:p>
            <a:r>
              <a:rPr lang="cs-CZ" dirty="0"/>
              <a:t>Neřeší to problém obecného </a:t>
            </a:r>
            <a:r>
              <a:rPr lang="cs-CZ" b="1" dirty="0"/>
              <a:t>podfinancování dobrovolnictví</a:t>
            </a:r>
            <a:r>
              <a:rPr lang="cs-CZ" dirty="0"/>
              <a:t>, ale </a:t>
            </a:r>
            <a:r>
              <a:rPr lang="cs-CZ" b="1" dirty="0"/>
              <a:t>pokud to výzva umožňuje</a:t>
            </a:r>
            <a:r>
              <a:rPr lang="cs-CZ" dirty="0"/>
              <a:t>, může to pomoci</a:t>
            </a:r>
          </a:p>
          <a:p>
            <a:r>
              <a:rPr lang="cs-CZ" dirty="0"/>
              <a:t>V ČR se toto </a:t>
            </a:r>
            <a:r>
              <a:rPr lang="cs-CZ" b="1" dirty="0"/>
              <a:t>stále rozvíjí</a:t>
            </a:r>
            <a:r>
              <a:rPr lang="cs-CZ" dirty="0"/>
              <a:t>, nicméně není zde zcela jasná legislativa</a:t>
            </a:r>
          </a:p>
        </p:txBody>
      </p:sp>
    </p:spTree>
    <p:extLst>
      <p:ext uri="{BB962C8B-B14F-4D97-AF65-F5344CB8AC3E}">
        <p14:creationId xmlns:p14="http://schemas.microsoft.com/office/powerpoint/2010/main" val="36295095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D026-C2F8-4EEC-8CE1-1A0D13D7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650"/>
            <a:ext cx="8229600" cy="969700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Hodnota a dobrovolnictví a </a:t>
            </a:r>
            <a:r>
              <a:rPr lang="cs-CZ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</a:t>
            </a:r>
            <a:endParaRPr lang="cs-CZ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43FB-6A8E-4BA6-948A-2E13BE27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44338"/>
            <a:ext cx="8229600" cy="5203596"/>
          </a:xfrm>
        </p:spPr>
        <p:txBody>
          <a:bodyPr/>
          <a:lstStyle/>
          <a:p>
            <a:r>
              <a:rPr lang="cs-CZ" b="1" dirty="0"/>
              <a:t>Různí</a:t>
            </a:r>
            <a:r>
              <a:rPr lang="cs-CZ" dirty="0"/>
              <a:t> </a:t>
            </a:r>
            <a:r>
              <a:rPr lang="cs-CZ" b="1" dirty="0"/>
              <a:t>stakeholdeři</a:t>
            </a:r>
            <a:r>
              <a:rPr lang="cs-CZ" dirty="0"/>
              <a:t> vnímají výstupy naší práce </a:t>
            </a:r>
            <a:r>
              <a:rPr lang="cs-CZ" b="1" dirty="0"/>
              <a:t>různou optikou</a:t>
            </a:r>
            <a:r>
              <a:rPr lang="cs-CZ" dirty="0"/>
              <a:t>, spatřují hodnotu toho, co děláme v různých věcech</a:t>
            </a:r>
          </a:p>
          <a:p>
            <a:r>
              <a:rPr lang="cs-CZ" dirty="0"/>
              <a:t>Ideál je </a:t>
            </a:r>
            <a:r>
              <a:rPr lang="cs-CZ" b="1" dirty="0"/>
              <a:t>doplňovat příběhy „tvrdými daty“</a:t>
            </a:r>
          </a:p>
          <a:p>
            <a:r>
              <a:rPr lang="cs-CZ" dirty="0"/>
              <a:t>Cílem zahrnutí hodnoty dobrovolnictví do PR výstupů je </a:t>
            </a:r>
            <a:r>
              <a:rPr lang="cs-CZ" b="1" dirty="0"/>
              <a:t>přispět ke určitému „zhmotnění“</a:t>
            </a:r>
            <a:r>
              <a:rPr lang="cs-CZ" dirty="0"/>
              <a:t> toho, co </a:t>
            </a:r>
            <a:r>
              <a:rPr lang="cs-CZ" b="1" dirty="0"/>
              <a:t>dobrovolníci dělají</a:t>
            </a:r>
          </a:p>
          <a:p>
            <a:r>
              <a:rPr lang="cs-CZ" dirty="0"/>
              <a:t>Je třeba s tím zacházet </a:t>
            </a:r>
            <a:r>
              <a:rPr lang="cs-CZ" b="1" dirty="0"/>
              <a:t>citlivě</a:t>
            </a:r>
            <a:r>
              <a:rPr lang="cs-CZ" dirty="0"/>
              <a:t> a vždy vnímat </a:t>
            </a:r>
            <a:r>
              <a:rPr lang="cs-CZ" b="1" dirty="0"/>
              <a:t>co, jak a komu chceme sdělit</a:t>
            </a:r>
          </a:p>
        </p:txBody>
      </p:sp>
    </p:spTree>
    <p:extLst>
      <p:ext uri="{BB962C8B-B14F-4D97-AF65-F5344CB8AC3E}">
        <p14:creationId xmlns:p14="http://schemas.microsoft.com/office/powerpoint/2010/main" val="1681375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D026-C2F8-4EEC-8CE1-1A0D13D7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Hodnota dobrovolnictví a fundraising</a:t>
            </a:r>
            <a:endParaRPr lang="cs-CZ" sz="3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43FB-6A8E-4BA6-948A-2E13BE27B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Střípek skládačky</a:t>
            </a:r>
            <a:r>
              <a:rPr lang="cs-CZ" dirty="0"/>
              <a:t>, která vytváří </a:t>
            </a:r>
            <a:r>
              <a:rPr lang="cs-CZ" b="1" dirty="0"/>
              <a:t>komplexní obraz toho, co děláme</a:t>
            </a:r>
          </a:p>
          <a:p>
            <a:r>
              <a:rPr lang="cs-CZ" dirty="0"/>
              <a:t>„</a:t>
            </a:r>
            <a:r>
              <a:rPr lang="cs-CZ" i="1" dirty="0"/>
              <a:t>Beru si tu zprávu vždy, když jdu na radnici jednat o penězích, když jednáme s firmami</a:t>
            </a:r>
            <a:r>
              <a:rPr lang="cs-CZ" dirty="0"/>
              <a:t>“ Vedoucí dobrovolnického centra o tematickém výzkumu</a:t>
            </a:r>
          </a:p>
          <a:p>
            <a:r>
              <a:rPr lang="cs-CZ" dirty="0"/>
              <a:t>Je důležité </a:t>
            </a:r>
            <a:r>
              <a:rPr lang="cs-CZ" b="1" dirty="0"/>
              <a:t>vhodně to komunikovat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55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D026-C2F8-4EEC-8CE1-1A0D13D7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Hodnota dobrovolnictví a motivace dobrovolníků</a:t>
            </a:r>
            <a:endParaRPr lang="cs-CZ" sz="3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43FB-6A8E-4BA6-948A-2E13BE27B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Jeden z možných </a:t>
            </a:r>
            <a:r>
              <a:rPr lang="cs-CZ" b="1" dirty="0"/>
              <a:t>střípků mozaiky jak motivovat dobrovolníky</a:t>
            </a:r>
          </a:p>
          <a:p>
            <a:r>
              <a:rPr lang="cs-CZ" dirty="0"/>
              <a:t>Je nutné brát v úvahu, že </a:t>
            </a:r>
            <a:r>
              <a:rPr lang="cs-CZ" b="1" dirty="0"/>
              <a:t>různí lidé jsou motivováni různými způsoby</a:t>
            </a:r>
          </a:p>
          <a:p>
            <a:r>
              <a:rPr lang="cs-CZ" dirty="0"/>
              <a:t>Možný příklad je při výročních setkáních či supervizích dobrovolníků </a:t>
            </a:r>
            <a:r>
              <a:rPr lang="cs-CZ" b="1" dirty="0"/>
              <a:t>doplnit příběhy a dopady právě touto hodnotou</a:t>
            </a:r>
          </a:p>
          <a:p>
            <a:r>
              <a:rPr lang="cs-CZ" dirty="0"/>
              <a:t>Je možné sledovat </a:t>
            </a:r>
            <a:r>
              <a:rPr lang="cs-CZ" b="1" dirty="0"/>
              <a:t>individuálně za každého dobrovolníka</a:t>
            </a:r>
            <a:r>
              <a:rPr lang="cs-CZ" dirty="0"/>
              <a:t> (klub milionářů, atd).</a:t>
            </a:r>
          </a:p>
        </p:txBody>
      </p:sp>
    </p:spTree>
    <p:extLst>
      <p:ext uri="{BB962C8B-B14F-4D97-AF65-F5344CB8AC3E}">
        <p14:creationId xmlns:p14="http://schemas.microsoft.com/office/powerpoint/2010/main" val="3058260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57200" y="379720"/>
            <a:ext cx="8517118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Využití údajů z aplikace Dobrometr</a:t>
            </a:r>
            <a:endParaRPr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b="1" dirty="0">
                <a:solidFill>
                  <a:srgbClr val="000000"/>
                </a:solidFill>
              </a:rPr>
              <a:t>Práce ve skupinách: mohou mi údaje o hodnotě dobrovolnictví pomoci v mé práci? Jak konkrétně?</a:t>
            </a:r>
            <a:endParaRPr lang="cs-CZ" dirty="0">
              <a:solidFill>
                <a:srgbClr val="000000"/>
              </a:solidFill>
            </a:endParaRPr>
          </a:p>
          <a:p>
            <a:pPr marL="50800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50800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cs-CZ" i="1" dirty="0">
                <a:solidFill>
                  <a:srgbClr val="000000"/>
                </a:solidFill>
              </a:rPr>
              <a:t>Obecné oblasti využití:</a:t>
            </a:r>
          </a:p>
          <a:p>
            <a:pPr lvl="1" indent="-406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AutoNum type="alphaLcParenR"/>
            </a:pPr>
            <a:r>
              <a:rPr lang="cs-CZ" i="1" dirty="0"/>
              <a:t>Kofinancování projektů</a:t>
            </a:r>
            <a:endParaRPr lang="cs-CZ" i="1" dirty="0">
              <a:solidFill>
                <a:srgbClr val="000000"/>
              </a:solidFill>
            </a:endParaRPr>
          </a:p>
          <a:p>
            <a:pPr lvl="1" indent="-406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AutoNum type="alphaLcParenR"/>
            </a:pPr>
            <a:r>
              <a:rPr lang="cs-CZ" i="1" dirty="0">
                <a:solidFill>
                  <a:srgbClr val="000000"/>
                </a:solidFill>
              </a:rPr>
              <a:t>Fundraising</a:t>
            </a:r>
          </a:p>
          <a:p>
            <a:pPr lvl="1" indent="-406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AutoNum type="alphaLcParenR"/>
            </a:pPr>
            <a:r>
              <a:rPr lang="cs-CZ" i="1" dirty="0">
                <a:solidFill>
                  <a:srgbClr val="000000"/>
                </a:solidFill>
              </a:rPr>
              <a:t>PR</a:t>
            </a:r>
          </a:p>
          <a:p>
            <a:pPr lvl="1" indent="-4064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AutoNum type="alphaLcParenR"/>
            </a:pPr>
            <a:r>
              <a:rPr lang="cs-CZ" i="1" dirty="0">
                <a:solidFill>
                  <a:srgbClr val="000000"/>
                </a:solidFill>
              </a:rPr>
              <a:t>Motivaci dobrovolníků</a:t>
            </a:r>
          </a:p>
        </p:txBody>
      </p:sp>
    </p:spTree>
    <p:extLst>
      <p:ext uri="{BB962C8B-B14F-4D97-AF65-F5344CB8AC3E}">
        <p14:creationId xmlns:p14="http://schemas.microsoft.com/office/powerpoint/2010/main" val="6609835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505325" y="900600"/>
            <a:ext cx="50778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sz="3400" b="1">
                <a:solidFill>
                  <a:srgbClr val="FF0000"/>
                </a:solidFill>
              </a:rPr>
              <a:t>Děkuji za pozornost!</a:t>
            </a:r>
            <a:endParaRPr sz="3400"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4900" y="3107150"/>
            <a:ext cx="4716950" cy="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549800" y="1615250"/>
            <a:ext cx="31884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jakub.dostal@vspj.cz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4102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585839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" sz="3800" dirty="0">
                <a:solidFill>
                  <a:srgbClr val="DA0000"/>
                </a:solidFill>
              </a:rPr>
              <a:t>Ekonomická hodnota dobrovolnictví </a:t>
            </a:r>
            <a:r>
              <a:rPr lang="cs" sz="3800" u="sng" dirty="0">
                <a:solidFill>
                  <a:srgbClr val="DA0000"/>
                </a:solidFill>
              </a:rPr>
              <a:t>je</a:t>
            </a:r>
            <a:r>
              <a:rPr lang="cs" sz="3800" dirty="0">
                <a:solidFill>
                  <a:srgbClr val="DA0000"/>
                </a:solidFill>
              </a:rPr>
              <a:t>:</a:t>
            </a:r>
            <a:endParaRPr sz="3800" dirty="0">
              <a:solidFill>
                <a:srgbClr val="DA0000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671137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cs" sz="2400" dirty="0">
                <a:solidFill>
                  <a:srgbClr val="5A544F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cs" sz="2400" dirty="0">
                <a:solidFill>
                  <a:srgbClr val="5A544F"/>
                </a:solidFill>
              </a:rPr>
              <a:t>Prostředek </a:t>
            </a:r>
            <a:r>
              <a:rPr lang="cs" sz="2400" b="1" dirty="0">
                <a:solidFill>
                  <a:srgbClr val="5A544F"/>
                </a:solidFill>
              </a:rPr>
              <a:t>kvantifikace</a:t>
            </a:r>
            <a:r>
              <a:rPr lang="cs" sz="2400" dirty="0">
                <a:solidFill>
                  <a:srgbClr val="5A544F"/>
                </a:solidFill>
              </a:rPr>
              <a:t> hodnoty dobrovolnictví</a:t>
            </a:r>
            <a:endParaRPr sz="2400" dirty="0">
              <a:solidFill>
                <a:srgbClr val="5A544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cs" sz="2400" dirty="0">
                <a:solidFill>
                  <a:srgbClr val="5A544F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cs" sz="2400" dirty="0">
                <a:solidFill>
                  <a:srgbClr val="5A544F"/>
                </a:solidFill>
              </a:rPr>
              <a:t>Ukazatel, vstupující do </a:t>
            </a:r>
            <a:r>
              <a:rPr lang="cs" sz="2400" b="1" dirty="0">
                <a:solidFill>
                  <a:srgbClr val="5A544F"/>
                </a:solidFill>
              </a:rPr>
              <a:t>satelitních účtů </a:t>
            </a:r>
            <a:r>
              <a:rPr lang="cs" sz="2400" dirty="0">
                <a:solidFill>
                  <a:srgbClr val="5A544F"/>
                </a:solidFill>
              </a:rPr>
              <a:t>neziskových organizací</a:t>
            </a:r>
            <a:endParaRPr sz="2400" dirty="0">
              <a:solidFill>
                <a:srgbClr val="5A544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cs" sz="2400" dirty="0">
                <a:solidFill>
                  <a:srgbClr val="5A544F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cs" sz="2400" dirty="0">
                <a:solidFill>
                  <a:srgbClr val="5A544F"/>
                </a:solidFill>
              </a:rPr>
              <a:t>Reálná hodnota, vstupující do povinného </a:t>
            </a:r>
            <a:r>
              <a:rPr lang="cs" sz="2400" b="1" dirty="0">
                <a:solidFill>
                  <a:srgbClr val="5A544F"/>
                </a:solidFill>
              </a:rPr>
              <a:t>kofinancování</a:t>
            </a:r>
            <a:r>
              <a:rPr lang="cs" sz="2400" dirty="0">
                <a:solidFill>
                  <a:srgbClr val="5A544F"/>
                </a:solidFill>
              </a:rPr>
              <a:t> veřejných projektů</a:t>
            </a:r>
            <a:endParaRPr sz="2400" dirty="0">
              <a:solidFill>
                <a:srgbClr val="5A544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cs" sz="2400" dirty="0">
                <a:solidFill>
                  <a:srgbClr val="5A544F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lang="cs" sz="2400" dirty="0">
                <a:solidFill>
                  <a:srgbClr val="5A544F"/>
                </a:solidFill>
                <a:ea typeface="Arial"/>
              </a:rPr>
              <a:t>Kvalifikovaný</a:t>
            </a:r>
            <a:r>
              <a:rPr lang="cs" sz="2400" dirty="0">
                <a:solidFill>
                  <a:srgbClr val="5A544F"/>
                </a:solidFill>
              </a:rPr>
              <a:t> </a:t>
            </a:r>
            <a:r>
              <a:rPr lang="cs" sz="2400" b="1" dirty="0">
                <a:solidFill>
                  <a:srgbClr val="5A544F"/>
                </a:solidFill>
              </a:rPr>
              <a:t>odhad</a:t>
            </a:r>
            <a:r>
              <a:rPr lang="cs" sz="2400" dirty="0">
                <a:solidFill>
                  <a:srgbClr val="5A544F"/>
                </a:solidFill>
              </a:rPr>
              <a:t> jedné dimenze hodnoty dobrovolnictví</a:t>
            </a:r>
            <a:endParaRPr sz="2400" dirty="0">
              <a:solidFill>
                <a:srgbClr val="5A544F"/>
              </a:solidFill>
            </a:endParaRPr>
          </a:p>
        </p:txBody>
      </p:sp>
      <p:pic>
        <p:nvPicPr>
          <p:cNvPr id="4" name="Picture 2" descr="Dobrometr | Info o projektu">
            <a:extLst>
              <a:ext uri="{FF2B5EF4-FFF2-40B4-BE49-F238E27FC236}">
                <a16:creationId xmlns:a16="http://schemas.microsoft.com/office/drawing/2014/main" id="{C5C84D44-7A4F-4B9C-9912-545E60E8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77" y="5549700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3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61" y="921332"/>
            <a:ext cx="7553325" cy="23431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 anchor="b" anchorCtr="0"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FF0000"/>
                </a:solidFill>
              </a:rPr>
              <a:t>Přístupy k ekonomickému hodnocení dobrovolnictví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401053" y="3160148"/>
            <a:ext cx="8229600" cy="482677"/>
          </a:xfrm>
        </p:spPr>
        <p:txBody>
          <a:bodyPr numCol="1"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cs-CZ" sz="1800" dirty="0"/>
              <a:t>Zdroj: Salamon, Sokolowski a </a:t>
            </a:r>
            <a:r>
              <a:rPr lang="cs-CZ" sz="1800" dirty="0" err="1"/>
              <a:t>Haddock</a:t>
            </a:r>
            <a:r>
              <a:rPr lang="cs-CZ" sz="1800" dirty="0"/>
              <a:t>, 2011, s. 226.</a:t>
            </a:r>
          </a:p>
        </p:txBody>
      </p:sp>
      <p:sp>
        <p:nvSpPr>
          <p:cNvPr id="3" name="Ovál 2"/>
          <p:cNvSpPr/>
          <p:nvPr/>
        </p:nvSpPr>
        <p:spPr>
          <a:xfrm>
            <a:off x="3285753" y="1416311"/>
            <a:ext cx="2150343" cy="932569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39909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53" y="3918116"/>
            <a:ext cx="2078335" cy="7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0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522FD-0AAE-4F0D-BC24-94A2E0A3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DA0000"/>
                </a:solidFill>
              </a:rPr>
              <a:t>Z čeho jsme vycházeli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EB48922-F38A-4F75-8A45-7CFFEC39A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Široký výzkum odborných zdrojů především zahraničních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Dotazníkový průzkum s více než 100 respondenty z organizací a neformálních skupin pracujících s dobrovolníky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Série polo-strukturovaných rozhovorů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Snažili jsme se reagovat na skutečné potřeby a 			vytvořit užitečný a pohodlný nástroj podporující 			rozvoj dobrovolnictví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A5AC135-627C-49BD-B0D0-920F8242152B}"/>
              </a:ext>
            </a:extLst>
          </p:cNvPr>
          <p:cNvSpPr/>
          <p:nvPr/>
        </p:nvSpPr>
        <p:spPr>
          <a:xfrm>
            <a:off x="1232286" y="3869357"/>
            <a:ext cx="497712" cy="243068"/>
          </a:xfrm>
          <a:prstGeom prst="rightArrow">
            <a:avLst/>
          </a:prstGeom>
          <a:solidFill>
            <a:srgbClr val="DA0000"/>
          </a:solidFill>
          <a:ln>
            <a:solidFill>
              <a:srgbClr val="C73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Dobrometr | Info o projektu">
            <a:extLst>
              <a:ext uri="{FF2B5EF4-FFF2-40B4-BE49-F238E27FC236}">
                <a16:creationId xmlns:a16="http://schemas.microsoft.com/office/drawing/2014/main" id="{63A0799F-4AC9-41FE-ABD0-E9EE96D5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77" y="5359758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061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57200" y="1222409"/>
            <a:ext cx="8229600" cy="47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Aplikace k </a:t>
            </a:r>
            <a:r>
              <a:rPr lang="cs-CZ" sz="2800" b="1" dirty="0">
                <a:solidFill>
                  <a:srgbClr val="000000"/>
                </a:solidFill>
              </a:rPr>
              <a:t>vyčíslení hodnoty dobrovolnictví </a:t>
            </a:r>
            <a:r>
              <a:rPr lang="cs-CZ" sz="2800" dirty="0">
                <a:solidFill>
                  <a:srgbClr val="000000"/>
                </a:solidFill>
              </a:rPr>
              <a:t>a </a:t>
            </a:r>
            <a:r>
              <a:rPr lang="cs-CZ" sz="2800" b="1" dirty="0">
                <a:solidFill>
                  <a:srgbClr val="000000"/>
                </a:solidFill>
              </a:rPr>
              <a:t>evidenci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b="1" dirty="0">
                <a:solidFill>
                  <a:srgbClr val="000000"/>
                </a:solidFill>
              </a:rPr>
              <a:t>dobrovolnických hodin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Online </a:t>
            </a:r>
            <a:r>
              <a:rPr lang="cs-CZ" sz="2800" b="1" dirty="0">
                <a:solidFill>
                  <a:srgbClr val="000000"/>
                </a:solidFill>
              </a:rPr>
              <a:t>webová aplikace </a:t>
            </a:r>
            <a:r>
              <a:rPr lang="cs-CZ" sz="2800" dirty="0">
                <a:solidFill>
                  <a:srgbClr val="000000"/>
                </a:solidFill>
              </a:rPr>
              <a:t>a </a:t>
            </a:r>
            <a:r>
              <a:rPr lang="cs-CZ" sz="2800" b="1" dirty="0">
                <a:solidFill>
                  <a:srgbClr val="000000"/>
                </a:solidFill>
              </a:rPr>
              <a:t>aplikace pro android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000000"/>
                </a:solidFill>
              </a:rPr>
              <a:t>Pro koho je </a:t>
            </a:r>
            <a:r>
              <a:rPr lang="cs-CZ" sz="2800" dirty="0" err="1">
                <a:solidFill>
                  <a:srgbClr val="000000"/>
                </a:solidFill>
              </a:rPr>
              <a:t>dobrometr</a:t>
            </a:r>
            <a:r>
              <a:rPr lang="cs-CZ" sz="2800" dirty="0">
                <a:solidFill>
                  <a:srgbClr val="000000"/>
                </a:solidFill>
              </a:rPr>
              <a:t>:</a:t>
            </a:r>
            <a:r>
              <a:rPr lang="cs-CZ" sz="2800" b="1" dirty="0">
                <a:solidFill>
                  <a:srgbClr val="000000"/>
                </a:solidFill>
              </a:rPr>
              <a:t> organizace pracující s dobrovolníky</a:t>
            </a:r>
          </a:p>
          <a:p>
            <a:pPr marL="508000" indent="-457200">
              <a:lnSpc>
                <a:spcPct val="150000"/>
              </a:lnSpc>
              <a:spcBef>
                <a:spcPts val="425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u="sng" dirty="0">
                <a:solidFill>
                  <a:srgbClr val="000000"/>
                </a:solidFill>
              </a:rPr>
              <a:t>Proč využívat</a:t>
            </a:r>
            <a:r>
              <a:rPr lang="cs-CZ" sz="2800" dirty="0">
                <a:solidFill>
                  <a:srgbClr val="000000"/>
                </a:solidFill>
              </a:rPr>
              <a:t>: zdarma nástroj k </a:t>
            </a:r>
            <a:r>
              <a:rPr lang="cs-CZ" sz="2800" b="1" dirty="0">
                <a:solidFill>
                  <a:srgbClr val="000000"/>
                </a:solidFill>
              </a:rPr>
              <a:t>evidenci dobrovolnických hodin</a:t>
            </a:r>
            <a:r>
              <a:rPr lang="cs-CZ" sz="2800" dirty="0">
                <a:solidFill>
                  <a:srgbClr val="000000"/>
                </a:solidFill>
              </a:rPr>
              <a:t> a </a:t>
            </a:r>
            <a:r>
              <a:rPr lang="cs-CZ" sz="2800" b="1" dirty="0">
                <a:solidFill>
                  <a:srgbClr val="000000"/>
                </a:solidFill>
              </a:rPr>
              <a:t>vyčíslení hodnoty dobrovolnictví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Dobrometr | Info o projektu">
            <a:extLst>
              <a:ext uri="{FF2B5EF4-FFF2-40B4-BE49-F238E27FC236}">
                <a16:creationId xmlns:a16="http://schemas.microsoft.com/office/drawing/2014/main" id="{DB48DA90-8EB7-470D-B6DA-E14D0491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93700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359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9" ma:contentTypeDescription="Vytvoří nový dokument" ma:contentTypeScope="" ma:versionID="1c5c93f315817717d7b36566f30b212b">
  <xsd:schema xmlns:xsd="http://www.w3.org/2001/XMLSchema" xmlns:xs="http://www.w3.org/2001/XMLSchema" xmlns:p="http://schemas.microsoft.com/office/2006/metadata/properties" xmlns:ns3="0ce8349e-5bd8-4034-aba5-0ab22afea016" targetNamespace="http://schemas.microsoft.com/office/2006/metadata/properties" ma:root="true" ma:fieldsID="66dc54a29a5aa602483e42831003e168" ns3:_="">
    <xsd:import namespace="0ce8349e-5bd8-4034-aba5-0ab22afea0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5A346C-1B18-4893-A517-24C2B1E64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FFDA8D-9CE5-4A81-999A-998B7357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404E4-AEDD-4C35-B248-CB42C0F334E8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0ce8349e-5bd8-4034-aba5-0ab22afea016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1216</Words>
  <Application>Microsoft Office PowerPoint</Application>
  <PresentationFormat>Předvádění na obrazovce (4:3)</PresentationFormat>
  <Paragraphs>175</Paragraphs>
  <Slides>57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Představení projektu Česko s dobrovolnictvím počítá</vt:lpstr>
      <vt:lpstr>Kvantifikace hodnoty dobrovolnictví</vt:lpstr>
      <vt:lpstr>Co je a není ekonomická hodnota dobrovolnictví?</vt:lpstr>
      <vt:lpstr>Ekonomická hodnota dobrovolnictví je:</vt:lpstr>
      <vt:lpstr>Přístupy k ekonomickému hodnocení dobrovolnictví</vt:lpstr>
      <vt:lpstr>Z čeho jsme vycházeli</vt:lpstr>
      <vt:lpstr>Prezentace aplikace PowerPoint</vt:lpstr>
      <vt:lpstr>Prezentace aplikace PowerPoint</vt:lpstr>
      <vt:lpstr>Volba hlavní oblasti dobrovolnického programu</vt:lpstr>
      <vt:lpstr>Volba primární dobrovolnické činnosti</vt:lpstr>
      <vt:lpstr>K čemu je to dobré</vt:lpstr>
      <vt:lpstr>Výhody aplikace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 čemu slouží Dobrometr</vt:lpstr>
      <vt:lpstr>Evidence dobrovolnických hodin</vt:lpstr>
      <vt:lpstr>Hodnota dobrovolnictví jakou součást povinného kofinancování projektů</vt:lpstr>
      <vt:lpstr>Hodnota a dobrovolnictví a PR</vt:lpstr>
      <vt:lpstr>Hodnota dobrovolnictví a fundraising</vt:lpstr>
      <vt:lpstr>Hodnota dobrovolnictví a motivace dobrovolníků</vt:lpstr>
      <vt:lpstr>Využití údajů z aplikace Dobrometr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Moje</dc:creator>
  <cp:lastModifiedBy>Mgr. Martina Černá, Ph.D.</cp:lastModifiedBy>
  <cp:revision>39</cp:revision>
  <dcterms:modified xsi:type="dcterms:W3CDTF">2021-10-13T11:44:49Z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