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44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47.xml" ContentType="application/vnd.openxmlformats-officedocument.themeOverr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62"/>
  </p:notesMasterIdLst>
  <p:sldIdLst>
    <p:sldId id="256" r:id="rId5"/>
    <p:sldId id="265" r:id="rId6"/>
    <p:sldId id="281" r:id="rId7"/>
    <p:sldId id="320" r:id="rId8"/>
    <p:sldId id="258" r:id="rId9"/>
    <p:sldId id="259" r:id="rId10"/>
    <p:sldId id="276" r:id="rId11"/>
    <p:sldId id="273" r:id="rId12"/>
    <p:sldId id="318" r:id="rId13"/>
    <p:sldId id="268" r:id="rId14"/>
    <p:sldId id="264" r:id="rId15"/>
    <p:sldId id="271" r:id="rId16"/>
    <p:sldId id="317" r:id="rId17"/>
    <p:sldId id="272" r:id="rId18"/>
    <p:sldId id="282" r:id="rId19"/>
    <p:sldId id="283" r:id="rId20"/>
    <p:sldId id="284" r:id="rId21"/>
    <p:sldId id="285" r:id="rId22"/>
    <p:sldId id="286" r:id="rId23"/>
    <p:sldId id="287" r:id="rId24"/>
    <p:sldId id="289" r:id="rId25"/>
    <p:sldId id="290" r:id="rId26"/>
    <p:sldId id="291" r:id="rId27"/>
    <p:sldId id="292" r:id="rId28"/>
    <p:sldId id="293" r:id="rId29"/>
    <p:sldId id="294" r:id="rId30"/>
    <p:sldId id="315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9" r:id="rId52"/>
    <p:sldId id="316" r:id="rId53"/>
    <p:sldId id="329" r:id="rId54"/>
    <p:sldId id="331" r:id="rId55"/>
    <p:sldId id="330" r:id="rId56"/>
    <p:sldId id="334" r:id="rId57"/>
    <p:sldId id="333" r:id="rId58"/>
    <p:sldId id="335" r:id="rId59"/>
    <p:sldId id="327" r:id="rId60"/>
    <p:sldId id="280" r:id="rId6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ata Steinbauerová" initials="RS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commentAuthors" Target="comment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3834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9298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61364ffbd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561364ffbd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561364ffbd_0_2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0472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561364ffbd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g561364ffbd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561364ffbd_0_2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74236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61364ffbd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561364ffbd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561364ffbd_0_2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5049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61364ffbd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561364ffbd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561364ffbd_0_2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6756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61364ffbd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561364ffbd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561364ffbd_0_2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126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092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61364ffbd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561364ffbd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561364ffbd_0_2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7021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377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476a804bf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476a804bf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/>
              <a:t>Důležitou otázkou, pro využití naší aplikace je, co vlastně je a není ekonomická hodnota dobrovolnictví. Začněme tím, co ekonomická hodnota dobrovolnictví není: a) není vyčerpávajícím přehledem všech aspektů hodnoty dobrovolnictví, pouze odhaduje hodnotu času dobrovolníků, k výstupům dobrovolnické činnosti je ale často třeba mnohem více (koordinace dobrovolníků, jejich pojištění, supervize, doprava, apod.). b) ekonomická hodnota dobrovolnictví také nepopírá neekonomický charakter dobrovolnictví, podobně jako vyčíslujeme finanční a materiální dary, které nám ochotní dárci z dobré vůle věnují. c) nejedná se ani o přesnou hodnotu dobrovolnictví, ale o její odhad. d) co je možná nejzajímavější, nejedná se pouze o teoretický ukazatel, neboť může vstupovat i do povinného kofinancování projektů, kde může reálně ovlivnit výši dotace, na kterou má žadatel nárok.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7382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476a804bf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476a804bf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4779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9F660-CDFF-4915-9718-750C877568F8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907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61364ffbd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561364ffbd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561364ffbd_0_2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5230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61364ffbd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561364ffbd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561364ffbd_0_2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6371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476a804bf7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476a804bf7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 mnoha a mnoha debatách jsme zvolili devět základních oblastí dobrovolnictví, které vidíte na plátně. Výběr oblastí se ukázal jako poměrně náročný úkol, neboť ani v odborné literatuře nepanuje shoda na tom, jak dobrovolnictví rozdělovat. Různé přístupy také kladou důraz na různé rozlišovací znaky, různě pracují s tematickými a průřezovými kategoriemi, apod. My jsme se rozhodli jít cestou zamýšlených přínosů dobrovolnictví, jinými slovy, co se dobrovolnictví snaží změnit, čeho usiluje dosáhnout. Identifikovali jsme devět hlavních poznávacích znaků, uvedených v tabulce, a následně i devět oblastí dobrovolnictví. Je jasné, že řada dobrovolnických aktivit zasahuje do dvou a více oblastí, pro potřeby aplikace bude třeba vybrat jednu oblast, kterou daná organizace vnímá jako dominantní.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47995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6727600"/>
            <a:ext cx="9144000" cy="13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688433"/>
            <a:ext cx="85206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cs" smtClean="0"/>
              <a:pPr/>
              <a:t>‹#›</a:t>
            </a:fld>
            <a:endParaRPr lang="cs"/>
          </a:p>
        </p:txBody>
      </p:sp>
    </p:spTree>
    <p:extLst>
      <p:ext uri="{BB962C8B-B14F-4D97-AF65-F5344CB8AC3E}">
        <p14:creationId xmlns:p14="http://schemas.microsoft.com/office/powerpoint/2010/main" val="2696118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uze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13" Type="http://schemas.openxmlformats.org/officeDocument/2006/relationships/image" Target="../media/image19.jp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3.png"/><Relationship Id="rId12" Type="http://schemas.openxmlformats.org/officeDocument/2006/relationships/image" Target="../media/image18.jp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2.png"/><Relationship Id="rId11" Type="http://schemas.openxmlformats.org/officeDocument/2006/relationships/image" Target="../media/image17.jpg"/><Relationship Id="rId5" Type="http://schemas.openxmlformats.org/officeDocument/2006/relationships/image" Target="../media/image11.png"/><Relationship Id="rId10" Type="http://schemas.openxmlformats.org/officeDocument/2006/relationships/image" Target="../media/image16.jpg"/><Relationship Id="rId4" Type="http://schemas.openxmlformats.org/officeDocument/2006/relationships/image" Target="../media/image5.png"/><Relationship Id="rId9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5.png"/><Relationship Id="rId7" Type="http://schemas.openxmlformats.org/officeDocument/2006/relationships/image" Target="../media/image23.jpg"/><Relationship Id="rId12" Type="http://schemas.openxmlformats.org/officeDocument/2006/relationships/image" Target="../media/image28.jp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21.png"/><Relationship Id="rId10" Type="http://schemas.openxmlformats.org/officeDocument/2006/relationships/image" Target="../media/image26.jpg"/><Relationship Id="rId4" Type="http://schemas.openxmlformats.org/officeDocument/2006/relationships/image" Target="../media/image20.png"/><Relationship Id="rId9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Relationship Id="rId4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6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Relationship Id="rId4" Type="http://schemas.openxmlformats.org/officeDocument/2006/relationships/image" Target="../media/image6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3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4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6.xml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7.xml"/><Relationship Id="rId6" Type="http://schemas.openxmlformats.org/officeDocument/2006/relationships/hyperlink" Target="mailto:jakub.dostal@vspj.cz" TargetMode="External"/><Relationship Id="rId5" Type="http://schemas.openxmlformats.org/officeDocument/2006/relationships/image" Target="../media/image69.png"/><Relationship Id="rId4" Type="http://schemas.openxmlformats.org/officeDocument/2006/relationships/image" Target="../media/image6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0" y="2132856"/>
            <a:ext cx="7596300" cy="86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-74632" y="2282099"/>
            <a:ext cx="7729194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cs-CZ" sz="3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Využití aplikace Dobrometr v praxi</a:t>
            </a:r>
          </a:p>
        </p:txBody>
      </p:sp>
      <p:sp>
        <p:nvSpPr>
          <p:cNvPr id="90" name="Google Shape;90;p13"/>
          <p:cNvSpPr txBox="1"/>
          <p:nvPr/>
        </p:nvSpPr>
        <p:spPr>
          <a:xfrm>
            <a:off x="2999468" y="3081264"/>
            <a:ext cx="5079150" cy="13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cs-CZ" sz="2000" i="1" dirty="0">
                <a:latin typeface="Calibri"/>
                <a:ea typeface="Calibri"/>
                <a:cs typeface="Calibri"/>
                <a:sym typeface="Calibri"/>
              </a:rPr>
              <a:t>13. 10. 2021, Konference </a:t>
            </a:r>
            <a:r>
              <a:rPr lang="cs-CZ" sz="2000" i="1" dirty="0" err="1">
                <a:latin typeface="Calibri"/>
                <a:ea typeface="Calibri"/>
                <a:cs typeface="Calibri"/>
                <a:sym typeface="Calibri"/>
              </a:rPr>
              <a:t>Humanitas</a:t>
            </a:r>
            <a:endParaRPr lang="cs-CZ" sz="2000" i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0;p13"/>
          <p:cNvSpPr txBox="1"/>
          <p:nvPr/>
        </p:nvSpPr>
        <p:spPr>
          <a:xfrm>
            <a:off x="2809188" y="3428999"/>
            <a:ext cx="4538360" cy="128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s-CZ" sz="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latin typeface="Calibri"/>
                <a:ea typeface="Calibri"/>
                <a:cs typeface="Calibri"/>
                <a:sym typeface="Calibri"/>
              </a:rPr>
              <a:t>Jakub Dostál, Martina Černá, František Smrčka, Marek Musil, Simona </a:t>
            </a:r>
            <a:r>
              <a:rPr lang="cs-CZ" sz="2000" dirty="0" err="1">
                <a:latin typeface="Calibri"/>
                <a:ea typeface="Calibri"/>
                <a:cs typeface="Calibri"/>
                <a:sym typeface="Calibri"/>
              </a:rPr>
              <a:t>Činčalová</a:t>
            </a:r>
            <a:r>
              <a:rPr lang="cs-CZ" sz="2000" dirty="0"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>
                <a:latin typeface="Calibri"/>
                <a:ea typeface="Calibri"/>
                <a:cs typeface="Calibri"/>
                <a:sym typeface="Calibri"/>
              </a:rPr>
              <a:t>Vysoká škola polytechnická Jihlava</a:t>
            </a:r>
            <a:endParaRPr sz="20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 descr="Dobrometr | Info o projektu">
            <a:extLst>
              <a:ext uri="{FF2B5EF4-FFF2-40B4-BE49-F238E27FC236}">
                <a16:creationId xmlns:a16="http://schemas.microsoft.com/office/drawing/2014/main" id="{31513BA7-30B0-41BB-A054-D267F5698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63" y="154541"/>
            <a:ext cx="4811110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Korporátní identita - Technologická agentura ČR">
            <a:extLst>
              <a:ext uri="{FF2B5EF4-FFF2-40B4-BE49-F238E27FC236}">
                <a16:creationId xmlns:a16="http://schemas.microsoft.com/office/drawing/2014/main" id="{5B619AA1-B9D5-4BB1-956F-AB424DDB7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100" y="4332515"/>
            <a:ext cx="1522445" cy="234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 HESTIA | HESTIA">
            <a:extLst>
              <a:ext uri="{FF2B5EF4-FFF2-40B4-BE49-F238E27FC236}">
                <a16:creationId xmlns:a16="http://schemas.microsoft.com/office/drawing/2014/main" id="{2BF229A5-C59B-41F9-B131-5D023FADB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043" y="122629"/>
            <a:ext cx="1408903" cy="149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457200" y="1222409"/>
            <a:ext cx="8229600" cy="472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b="1" u="sng" dirty="0">
                <a:solidFill>
                  <a:srgbClr val="000000"/>
                </a:solidFill>
              </a:rPr>
              <a:t>Co k tomu potřebujete:</a:t>
            </a:r>
          </a:p>
          <a:p>
            <a:pPr marL="965200" lvl="1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dirty="0">
                <a:solidFill>
                  <a:srgbClr val="000000"/>
                </a:solidFill>
              </a:rPr>
              <a:t>Cca dvě minuty pro </a:t>
            </a:r>
            <a:r>
              <a:rPr lang="cs-CZ" b="1" dirty="0">
                <a:solidFill>
                  <a:srgbClr val="000000"/>
                </a:solidFill>
              </a:rPr>
              <a:t>registraci organizace</a:t>
            </a:r>
          </a:p>
          <a:p>
            <a:pPr marL="965200" lvl="1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000000"/>
                </a:solidFill>
              </a:rPr>
              <a:t>Počet dobrovolnických hodin </a:t>
            </a:r>
            <a:r>
              <a:rPr lang="cs-CZ" dirty="0">
                <a:solidFill>
                  <a:srgbClr val="000000"/>
                </a:solidFill>
              </a:rPr>
              <a:t>(stačí odhad)</a:t>
            </a:r>
          </a:p>
          <a:p>
            <a:pPr marL="965200" lvl="1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dirty="0">
                <a:solidFill>
                  <a:srgbClr val="000000"/>
                </a:solidFill>
              </a:rPr>
              <a:t>Vybrat </a:t>
            </a:r>
            <a:r>
              <a:rPr lang="cs-CZ" b="1" dirty="0">
                <a:solidFill>
                  <a:srgbClr val="000000"/>
                </a:solidFill>
              </a:rPr>
              <a:t>hlavní oblast</a:t>
            </a:r>
            <a:r>
              <a:rPr lang="cs-CZ" dirty="0">
                <a:solidFill>
                  <a:srgbClr val="000000"/>
                </a:solidFill>
              </a:rPr>
              <a:t> dobrovolnického programu</a:t>
            </a:r>
          </a:p>
          <a:p>
            <a:pPr marL="965200" lvl="1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dirty="0">
                <a:solidFill>
                  <a:srgbClr val="000000"/>
                </a:solidFill>
              </a:rPr>
              <a:t>Zvolit převažující typ </a:t>
            </a:r>
            <a:r>
              <a:rPr lang="cs-CZ" b="1" dirty="0">
                <a:solidFill>
                  <a:srgbClr val="000000"/>
                </a:solidFill>
              </a:rPr>
              <a:t>dobrovolnické činnosti</a:t>
            </a: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000000"/>
                </a:solidFill>
              </a:rPr>
              <a:t>Časová náročnost je na vás</a:t>
            </a:r>
            <a:endParaRPr b="1" dirty="0">
              <a:solidFill>
                <a:srgbClr val="000000"/>
              </a:solidFill>
            </a:endParaRPr>
          </a:p>
        </p:txBody>
      </p:sp>
      <p:pic>
        <p:nvPicPr>
          <p:cNvPr id="1026" name="Picture 2" descr="Dobrometr | Info o projektu">
            <a:extLst>
              <a:ext uri="{FF2B5EF4-FFF2-40B4-BE49-F238E27FC236}">
                <a16:creationId xmlns:a16="http://schemas.microsoft.com/office/drawing/2014/main" id="{DB48DA90-8EB7-470D-B6DA-E14D04913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7" y="393700"/>
            <a:ext cx="50387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82808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311700" y="337747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" sz="3200" b="1" dirty="0">
                <a:solidFill>
                  <a:srgbClr val="DA0000"/>
                </a:solidFill>
              </a:rPr>
              <a:t>Volba hlavní oblasti dobrovolnického programu</a:t>
            </a:r>
            <a:endParaRPr sz="3200" b="1" dirty="0">
              <a:solidFill>
                <a:srgbClr val="DA0000"/>
              </a:solidFill>
            </a:endParaRPr>
          </a:p>
        </p:txBody>
      </p:sp>
      <p:graphicFrame>
        <p:nvGraphicFramePr>
          <p:cNvPr id="122" name="Google Shape;122;p21"/>
          <p:cNvGraphicFramePr/>
          <p:nvPr>
            <p:extLst>
              <p:ext uri="{D42A27DB-BD31-4B8C-83A1-F6EECF244321}">
                <p14:modId xmlns:p14="http://schemas.microsoft.com/office/powerpoint/2010/main" val="179000977"/>
              </p:ext>
            </p:extLst>
          </p:nvPr>
        </p:nvGraphicFramePr>
        <p:xfrm>
          <a:off x="311700" y="1491950"/>
          <a:ext cx="8681800" cy="4940153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357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4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862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" sz="1800" b="1" dirty="0">
                          <a:solidFill>
                            <a:srgbClr val="5A544F"/>
                          </a:solidFill>
                        </a:rPr>
                        <a:t>                  </a:t>
                      </a:r>
                      <a:r>
                        <a:rPr lang="cs" sz="1700" b="1" dirty="0">
                          <a:solidFill>
                            <a:srgbClr val="5A544F"/>
                          </a:solidFill>
                        </a:rPr>
                        <a:t>Péče o zdraví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Důraz na péči o zdraví člověka,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vč. zdravotnických sl. a prevence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b="1" dirty="0">
                          <a:solidFill>
                            <a:srgbClr val="5A544F"/>
                          </a:solidFill>
                        </a:rPr>
                        <a:t>Rozvoj místních komunit</a:t>
                      </a:r>
                    </a:p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dirty="0">
                          <a:solidFill>
                            <a:srgbClr val="5A544F"/>
                          </a:solidFill>
                        </a:rPr>
                        <a:t>Důraz na rozvoj místních </a:t>
                      </a:r>
                    </a:p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dirty="0">
                          <a:solidFill>
                            <a:srgbClr val="5A544F"/>
                          </a:solidFill>
                        </a:rPr>
                        <a:t>komunit a kvalitu života v nich</a:t>
                      </a:r>
                      <a:endParaRPr sz="1700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57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" sz="1700" b="1" dirty="0">
                          <a:solidFill>
                            <a:srgbClr val="5A544F"/>
                          </a:solidFill>
                        </a:rPr>
                        <a:t>Sociální péče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Důraz na uspokojování hmotných,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psych. i soc. potřeb jednotlivců</a:t>
                      </a:r>
                      <a:endParaRPr sz="1700" b="1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b="1" dirty="0">
                          <a:solidFill>
                            <a:srgbClr val="5A544F"/>
                          </a:solidFill>
                        </a:rPr>
                        <a:t>Sport</a:t>
                      </a: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 - Důraz na pohybovou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aktivitu člověka, včetně sportu pro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všechny a profesionálního sportu</a:t>
                      </a:r>
                      <a:endParaRPr sz="1700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57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" sz="1700" b="1" dirty="0">
                          <a:solidFill>
                            <a:srgbClr val="5A544F"/>
                          </a:solidFill>
                        </a:rPr>
                        <a:t>Rozvoj člověka </a:t>
                      </a:r>
                      <a:r>
                        <a:rPr lang="cs" sz="1700" dirty="0">
                          <a:solidFill>
                            <a:srgbClr val="5A544F"/>
                          </a:solidFill>
                        </a:rPr>
                        <a:t>-  </a:t>
                      </a: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Důraz na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rozvoj potenciálu člověka, vč.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vzdělávání a duchovních hodnot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b="1" dirty="0">
                          <a:solidFill>
                            <a:srgbClr val="5A544F"/>
                          </a:solidFill>
                        </a:rPr>
                        <a:t>Životní prostředí,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b="1" dirty="0">
                          <a:solidFill>
                            <a:srgbClr val="5A544F"/>
                          </a:solidFill>
                        </a:rPr>
                        <a:t>ekologie a péče o zvířata</a:t>
                      </a:r>
                      <a:endParaRPr lang="pt-BR" sz="1700" b="1" dirty="0">
                        <a:solidFill>
                          <a:srgbClr val="5A544F"/>
                        </a:solidFill>
                      </a:endParaRPr>
                    </a:p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57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" sz="1700" b="1" dirty="0">
                          <a:solidFill>
                            <a:srgbClr val="5A544F"/>
                          </a:solidFill>
                        </a:rPr>
                        <a:t>Rozvoj společnosti</a:t>
                      </a:r>
                      <a:r>
                        <a:rPr lang="cs" sz="1700" dirty="0">
                          <a:solidFill>
                            <a:srgbClr val="5A544F"/>
                          </a:solidFill>
                        </a:rPr>
                        <a:t>,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" sz="1700" b="1" dirty="0">
                          <a:solidFill>
                            <a:srgbClr val="5A544F"/>
                          </a:solidFill>
                        </a:rPr>
                        <a:t>advokacie a lidská práva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cs-CZ" sz="1700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b="1" dirty="0">
                          <a:solidFill>
                            <a:srgbClr val="5A544F"/>
                          </a:solidFill>
                        </a:rPr>
                        <a:t>Kultura a ochrana památek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Důraz živou kulturu a na péči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o kulturní</a:t>
                      </a:r>
                      <a:r>
                        <a:rPr lang="cs-CZ" sz="1700" baseline="0" dirty="0">
                          <a:solidFill>
                            <a:srgbClr val="5A544F"/>
                          </a:solidFill>
                        </a:rPr>
                        <a:t> </a:t>
                      </a: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dědictví hmotné i </a:t>
                      </a:r>
                      <a:r>
                        <a:rPr lang="cs-CZ" sz="1700" dirty="0" err="1">
                          <a:solidFill>
                            <a:srgbClr val="5A544F"/>
                          </a:solidFill>
                        </a:rPr>
                        <a:t>nehm</a:t>
                      </a:r>
                      <a:r>
                        <a:rPr lang="cs-CZ" sz="1700" dirty="0">
                          <a:solidFill>
                            <a:srgbClr val="5A544F"/>
                          </a:solidFill>
                        </a:rPr>
                        <a:t>.</a:t>
                      </a:r>
                      <a:endParaRPr sz="1700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687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 dirty="0">
                          <a:solidFill>
                            <a:srgbClr val="5A544F"/>
                          </a:solidFill>
                        </a:rPr>
                        <a:t>Mimořádné události, </a:t>
                      </a:r>
                    </a:p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 dirty="0">
                          <a:solidFill>
                            <a:srgbClr val="5A544F"/>
                          </a:solidFill>
                        </a:rPr>
                        <a:t>humanitární oblast </a:t>
                      </a:r>
                    </a:p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 dirty="0">
                          <a:solidFill>
                            <a:srgbClr val="5A544F"/>
                          </a:solidFill>
                        </a:rPr>
                        <a:t>a rozvojová spolupráce</a:t>
                      </a:r>
                      <a:endParaRPr sz="1700" b="1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57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5A544F"/>
                        </a:solidFill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3" name="Google Shape;123;p21"/>
          <p:cNvSpPr txBox="1"/>
          <p:nvPr/>
        </p:nvSpPr>
        <p:spPr>
          <a:xfrm>
            <a:off x="214950" y="5324475"/>
            <a:ext cx="5066700" cy="4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</a:pPr>
            <a:endParaRPr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3" y="1517474"/>
            <a:ext cx="941718" cy="85960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11" y="2518847"/>
            <a:ext cx="910876" cy="7753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03" y="3416200"/>
            <a:ext cx="1013712" cy="80618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12" y="4274789"/>
            <a:ext cx="820189" cy="79115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12" y="5166529"/>
            <a:ext cx="736427" cy="73642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76" y="1517474"/>
            <a:ext cx="819617" cy="87586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959" y="2473226"/>
            <a:ext cx="812701" cy="82099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983" y="3416200"/>
            <a:ext cx="803242" cy="79559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959" y="4274790"/>
            <a:ext cx="876534" cy="825474"/>
          </a:xfrm>
          <a:prstGeom prst="rect">
            <a:avLst/>
          </a:prstGeom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:a16="http://schemas.microsoft.com/office/drawing/2014/main" id="{BBA7F2AC-F945-4D1B-94DF-E2387B1FC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355" y="395142"/>
            <a:ext cx="8520600" cy="707400"/>
          </a:xfrm>
        </p:spPr>
        <p:txBody>
          <a:bodyPr/>
          <a:lstStyle/>
          <a:p>
            <a:pPr algn="ctr"/>
            <a:r>
              <a:rPr lang="cs-CZ" sz="3000" dirty="0">
                <a:solidFill>
                  <a:srgbClr val="DA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Volba primární dobrovolnické činnosti</a:t>
            </a:r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48012459-F934-415E-A119-A5064BD0B3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r>
              <a:rPr lang="cs-CZ" dirty="0">
                <a:solidFill>
                  <a:srgbClr val="5A544F"/>
                </a:solidFill>
              </a:rPr>
              <a:t>					</a:t>
            </a: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endParaRPr lang="cs-CZ" dirty="0">
              <a:solidFill>
                <a:srgbClr val="5A544F"/>
              </a:solidFill>
            </a:endParaRPr>
          </a:p>
          <a:p>
            <a:pPr marL="139700" indent="0">
              <a:buNone/>
            </a:pPr>
            <a:r>
              <a:rPr lang="cs-CZ" dirty="0">
                <a:solidFill>
                  <a:srgbClr val="5A544F"/>
                </a:solidFill>
              </a:rPr>
              <a:t>				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218208" y="1522267"/>
          <a:ext cx="8697192" cy="4008815"/>
        </p:xfrm>
        <a:graphic>
          <a:graphicData uri="http://schemas.openxmlformats.org/drawingml/2006/table">
            <a:tbl>
              <a:tblPr firstRow="1" bandRow="1"/>
              <a:tblGrid>
                <a:gridCol w="4348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8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9711">
                <a:tc>
                  <a:txBody>
                    <a:bodyPr/>
                    <a:lstStyle/>
                    <a:p>
                      <a:pPr algn="r"/>
                      <a:r>
                        <a:rPr lang="cs-CZ" sz="2000" b="0" dirty="0">
                          <a:solidFill>
                            <a:srgbClr val="5A544F"/>
                          </a:solidFill>
                        </a:rPr>
                        <a:t>Dobrovolníci </a:t>
                      </a:r>
                    </a:p>
                    <a:p>
                      <a:pPr algn="r"/>
                      <a:r>
                        <a:rPr lang="cs-CZ" sz="2000" b="0" dirty="0">
                          <a:solidFill>
                            <a:srgbClr val="5A544F"/>
                          </a:solidFill>
                        </a:rPr>
                        <a:t>v managementu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Dobrovolníci zahradníci, </a:t>
                      </a:r>
                    </a:p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pěstitelé a chovatelé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673"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Dobrovolníci specialisté </a:t>
                      </a:r>
                      <a:br>
                        <a:rPr lang="cs-CZ" sz="2000" dirty="0">
                          <a:solidFill>
                            <a:srgbClr val="5A544F"/>
                          </a:solidFill>
                        </a:rPr>
                      </a:b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spec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. díky dl. tréninku, výcviku, studiu </a:t>
                      </a:r>
                      <a:endParaRPr lang="cs-CZ" sz="2000" dirty="0">
                        <a:solidFill>
                          <a:srgbClr val="5A544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Dobrovolníci </a:t>
                      </a:r>
                    </a:p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kumštýři a řemeslníci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4673"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Dobrovolníci </a:t>
                      </a:r>
                    </a:p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s nižší mírou specializace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Dobrovolníci </a:t>
                      </a:r>
                    </a:p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obsluhující větší zařízení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918"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Dobrovolníci </a:t>
                      </a:r>
                    </a:p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v administrativě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Dobrovolníci při jednoduchých (manuálních) činnostech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1273">
                <a:tc>
                  <a:txBody>
                    <a:bodyPr/>
                    <a:lstStyle/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Dobrovolníci </a:t>
                      </a:r>
                    </a:p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ve službách </a:t>
                      </a:r>
                    </a:p>
                    <a:p>
                      <a:pPr algn="r"/>
                      <a:r>
                        <a:rPr lang="cs-CZ" sz="2000" dirty="0">
                          <a:solidFill>
                            <a:srgbClr val="5A544F"/>
                          </a:solidFill>
                        </a:rPr>
                        <a:t>a v dobročinném prodeji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dirty="0">
                          <a:solidFill>
                            <a:srgbClr val="5A544F"/>
                          </a:solidFill>
                        </a:rPr>
                        <a:t>Finanční náhrady vycházejí ze sazeb Informačního systému o průměrném výdělku pod záštitou MPSV.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40" y="1541217"/>
            <a:ext cx="809738" cy="72400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90" y="2342999"/>
            <a:ext cx="650888" cy="6508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55" y="3062288"/>
            <a:ext cx="669347" cy="652402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14" y="3803012"/>
            <a:ext cx="892489" cy="70186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91" y="4611398"/>
            <a:ext cx="1401643" cy="68776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53" y="1541217"/>
            <a:ext cx="811357" cy="733674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53" y="2343000"/>
            <a:ext cx="691066" cy="65088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97" y="3062288"/>
            <a:ext cx="827437" cy="652402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757" y="3820823"/>
            <a:ext cx="719147" cy="61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5964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>
            <a:spLocks noGrp="1"/>
          </p:cNvSpPr>
          <p:nvPr>
            <p:ph type="title"/>
          </p:nvPr>
        </p:nvSpPr>
        <p:spPr>
          <a:xfrm>
            <a:off x="457200" y="379720"/>
            <a:ext cx="82296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b="1" dirty="0">
                <a:solidFill>
                  <a:srgbClr val="FF0000"/>
                </a:solidFill>
              </a:rPr>
              <a:t>K čemu je to dobré</a:t>
            </a:r>
            <a:endParaRPr sz="3600" b="1" dirty="0">
              <a:solidFill>
                <a:srgbClr val="FF0000"/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457200" y="1222409"/>
            <a:ext cx="8229600" cy="472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425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rabicParenR"/>
            </a:pPr>
            <a:r>
              <a:rPr lang="cs-CZ" sz="2800" b="1" dirty="0">
                <a:solidFill>
                  <a:srgbClr val="000000"/>
                </a:solidFill>
              </a:rPr>
              <a:t>Evidence dobrovolnických hodin</a:t>
            </a:r>
            <a:endParaRPr sz="2800" b="1" dirty="0">
              <a:solidFill>
                <a:srgbClr val="000000"/>
              </a:solidFill>
            </a:endParaRPr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rabicParenR"/>
            </a:pPr>
            <a:r>
              <a:rPr lang="cs-CZ" sz="2800" b="1" dirty="0">
                <a:solidFill>
                  <a:srgbClr val="000000"/>
                </a:solidFill>
              </a:rPr>
              <a:t>Vyčíslení hodnoty času dobrovolníků:</a:t>
            </a:r>
            <a:endParaRPr sz="2800" b="1" dirty="0">
              <a:solidFill>
                <a:srgbClr val="000000"/>
              </a:solidFill>
            </a:endParaRPr>
          </a:p>
          <a:p>
            <a:pPr marL="914400" lvl="1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lphaLcParenR"/>
            </a:pPr>
            <a:r>
              <a:rPr lang="cs-CZ" b="1" dirty="0"/>
              <a:t>Kofinancování projektů</a:t>
            </a:r>
            <a:endParaRPr b="1" dirty="0">
              <a:solidFill>
                <a:srgbClr val="000000"/>
              </a:solidFill>
            </a:endParaRPr>
          </a:p>
          <a:p>
            <a:pPr marL="914400" lvl="1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lphaLcParenR"/>
            </a:pPr>
            <a:r>
              <a:rPr lang="cs-CZ" b="1" dirty="0" err="1">
                <a:solidFill>
                  <a:srgbClr val="000000"/>
                </a:solidFill>
              </a:rPr>
              <a:t>Fundraising</a:t>
            </a:r>
            <a:endParaRPr b="1" dirty="0">
              <a:solidFill>
                <a:srgbClr val="000000"/>
              </a:solidFill>
            </a:endParaRPr>
          </a:p>
          <a:p>
            <a:pPr marL="914400" lvl="1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lphaLcParenR"/>
            </a:pPr>
            <a:r>
              <a:rPr lang="cs-CZ" b="1" dirty="0">
                <a:solidFill>
                  <a:srgbClr val="000000"/>
                </a:solidFill>
              </a:rPr>
              <a:t>PR</a:t>
            </a:r>
            <a:endParaRPr b="1" dirty="0">
              <a:solidFill>
                <a:srgbClr val="000000"/>
              </a:solidFill>
            </a:endParaRPr>
          </a:p>
          <a:p>
            <a:pPr marL="914400" lvl="1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lphaLcParenR"/>
            </a:pPr>
            <a:r>
              <a:rPr lang="cs-CZ" b="1" dirty="0">
                <a:solidFill>
                  <a:srgbClr val="000000"/>
                </a:solidFill>
              </a:rPr>
              <a:t>Motivaci dobrovolníků</a:t>
            </a:r>
            <a:endParaRPr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31170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 txBox="1">
            <a:spLocks noGrp="1"/>
          </p:cNvSpPr>
          <p:nvPr>
            <p:ph type="title"/>
          </p:nvPr>
        </p:nvSpPr>
        <p:spPr>
          <a:xfrm>
            <a:off x="457200" y="350845"/>
            <a:ext cx="82296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b="1">
                <a:solidFill>
                  <a:srgbClr val="FF0000"/>
                </a:solidFill>
              </a:rPr>
              <a:t>Výhody aplikace</a:t>
            </a:r>
            <a:endParaRPr sz="3600" b="1">
              <a:solidFill>
                <a:srgbClr val="FF0000"/>
              </a:solidFill>
            </a:endParaRPr>
          </a:p>
        </p:txBody>
      </p:sp>
      <p:sp>
        <p:nvSpPr>
          <p:cNvPr id="216" name="Google Shape;216;p29"/>
          <p:cNvSpPr txBox="1">
            <a:spLocks noGrp="1"/>
          </p:cNvSpPr>
          <p:nvPr>
            <p:ph type="body" idx="1"/>
          </p:nvPr>
        </p:nvSpPr>
        <p:spPr>
          <a:xfrm>
            <a:off x="457200" y="990750"/>
            <a:ext cx="8338800" cy="4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425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rabicParenR"/>
            </a:pPr>
            <a:r>
              <a:rPr lang="cs-CZ" sz="2800" dirty="0">
                <a:solidFill>
                  <a:srgbClr val="000000"/>
                </a:solidFill>
              </a:rPr>
              <a:t>Jednoduchá </a:t>
            </a:r>
            <a:r>
              <a:rPr lang="cs-CZ" sz="2800" b="1" dirty="0">
                <a:solidFill>
                  <a:srgbClr val="000000"/>
                </a:solidFill>
              </a:rPr>
              <a:t>evidence dobrovolnických hodin</a:t>
            </a:r>
            <a:endParaRPr sz="2800" b="1" dirty="0">
              <a:solidFill>
                <a:srgbClr val="000000"/>
              </a:solidFill>
            </a:endParaRPr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rabicParenR"/>
            </a:pPr>
            <a:r>
              <a:rPr lang="cs-CZ" sz="2800" dirty="0">
                <a:solidFill>
                  <a:srgbClr val="000000"/>
                </a:solidFill>
              </a:rPr>
              <a:t>Automatické </a:t>
            </a:r>
            <a:r>
              <a:rPr lang="cs-CZ" sz="2800" b="1" dirty="0">
                <a:solidFill>
                  <a:srgbClr val="000000"/>
                </a:solidFill>
              </a:rPr>
              <a:t>vyčíslení ekonomické hodnoty dobrovolnické práce</a:t>
            </a:r>
            <a:endParaRPr sz="2800" b="1" dirty="0">
              <a:solidFill>
                <a:srgbClr val="000000"/>
              </a:solidFill>
            </a:endParaRPr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rabicParenR"/>
            </a:pPr>
            <a:r>
              <a:rPr lang="cs-CZ" sz="2800" dirty="0">
                <a:solidFill>
                  <a:srgbClr val="000000"/>
                </a:solidFill>
              </a:rPr>
              <a:t>Možnost </a:t>
            </a:r>
            <a:r>
              <a:rPr lang="cs-CZ" sz="2800" b="1" dirty="0">
                <a:solidFill>
                  <a:srgbClr val="000000"/>
                </a:solidFill>
              </a:rPr>
              <a:t>exportů </a:t>
            </a:r>
            <a:r>
              <a:rPr lang="cs-CZ" sz="2800" dirty="0">
                <a:solidFill>
                  <a:srgbClr val="000000"/>
                </a:solidFill>
              </a:rPr>
              <a:t>výše uvedených dat pro organizace</a:t>
            </a:r>
            <a:endParaRPr sz="2800" dirty="0">
              <a:solidFill>
                <a:srgbClr val="000000"/>
              </a:solidFill>
            </a:endParaRPr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arenR"/>
            </a:pPr>
            <a:r>
              <a:rPr lang="cs-CZ" sz="2800" dirty="0"/>
              <a:t>Přístup ze </a:t>
            </a:r>
            <a:r>
              <a:rPr lang="cs-CZ" sz="2800" b="1" dirty="0" err="1"/>
              <a:t>smartphonů</a:t>
            </a:r>
            <a:r>
              <a:rPr lang="cs-CZ" sz="2800" b="1" dirty="0"/>
              <a:t>, </a:t>
            </a:r>
            <a:r>
              <a:rPr lang="cs-CZ" sz="2800" b="1" dirty="0" err="1"/>
              <a:t>tabletů</a:t>
            </a:r>
            <a:r>
              <a:rPr lang="cs-CZ" sz="2800" b="1" dirty="0"/>
              <a:t> i počítačů</a:t>
            </a:r>
            <a:endParaRPr sz="2800" b="1" dirty="0"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arenR"/>
            </a:pPr>
            <a:r>
              <a:rPr lang="cs-CZ" sz="2800" dirty="0"/>
              <a:t>Více účtů za </a:t>
            </a:r>
            <a:r>
              <a:rPr lang="cs-CZ" sz="2800" b="1" dirty="0"/>
              <a:t>jednu organizaci</a:t>
            </a:r>
            <a:endParaRPr sz="2800" b="1" dirty="0"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rabicParenR"/>
            </a:pPr>
            <a:r>
              <a:rPr lang="cs-CZ" sz="2800" dirty="0">
                <a:solidFill>
                  <a:srgbClr val="000000"/>
                </a:solidFill>
              </a:rPr>
              <a:t>Možnost agregovaných exportů za r</a:t>
            </a:r>
            <a:r>
              <a:rPr lang="cs-CZ" sz="2800" b="1" dirty="0">
                <a:solidFill>
                  <a:srgbClr val="000000"/>
                </a:solidFill>
              </a:rPr>
              <a:t>egiony a oblasti dobrovolnictví</a:t>
            </a:r>
            <a:endParaRPr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86619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30926" y="0"/>
            <a:ext cx="13405852" cy="75407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7529" y="5608320"/>
            <a:ext cx="836780" cy="83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1543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30956" y="0"/>
            <a:ext cx="12192000" cy="6858000"/>
          </a:xfrm>
          <a:prstGeom prst="rect">
            <a:avLst/>
          </a:prstGeom>
        </p:spPr>
      </p:pic>
      <p:sp>
        <p:nvSpPr>
          <p:cNvPr id="6" name="AutoShape 2" descr="data:image/png;base64,iVBORw0KGgoAAAANSUhEUgAAAGQAAABkCAYAAABw4pVUAAAE8klEQVR4Xu2cUXLjMAxDN/c/tHcSd3fc1rQfDMpRp+i3TFMACYFK0seyLMuf/E2DwCOETMPFK5EQMhcfIWQyPkJICJkNgcnyKc+Qx+PRnmpl6LbvIqaPrK/WkH1tcyDrVaCO9hhCdtAMIZtuTIcUCBBZIK2qSsfo6tzm3EW+g8PXZ5FkkcSrpELIigwt8BByUt4UyLMuoXFkQojrqGSHuKxqY2qXEgCqvZD8R+BweHWiSk2lzQ4wqt5v1zvvDSFg5kmHFFa0q1VHyAVxaKT6Sad14WC7rK5EQsj+afm2Qz2ETEbIiLnFiUkcIJFEx9xM47IczSaHPXGMIaQoZwKeaodJzB9LyNlE+s01ALfmOB8ySJLzSpW7Lhxsl9WVSFfVhhCRERV4Z8ImB2qX3Ikw9F4uqi9Xq5ZIVhexTpwROFySrBGJOMC8i8AROIQQw2S8lZCul3fFIR1FzgfHcXXt5SjOj/nmYgi5oxyEd/x6QsitruqmBPxfS9W7oxHxRxiIS5IVQlbYQsimfNIhGzC6OmTbniQmub2tYo4mkEh0tYbcQDyfRR9QOdocQlYEQgj44oRaaG/tELX1VDkiAxqJSUCi1dlFkBNHHgzVeaCankPIPm0hxCnnAc8iQtRqJk5JlSM1JllPDMc0c0hXsuQsIoVGAHbOCqfoiIyT/A9tbwiZeFIfMXB1SUFlGsjwqK5Ru512xac8qv/kQNqQSI1jS9Uc1K/yhJANAumQwbaXdIvjrMihS849kqfT1UTWjqQM2d7Rra0CoJ4bDglksCVnBXWAIURgi8jsNB1C5IgcuqT61U2T6nQMhCqnRzXQ1iEh5DvMRMq+PhVCPhCZvkPUNiSy4JgDBzDyXjU+kVYVk2dM+RNDcg6QVlWTVQFT81TjhxDwFVAHpOkJIW6QyJq6hlQ2yY3MNmoclTSiFPahTqZhchmpenri4gjAV0D6FzeEbBD+9YSoAKgVT6pZHQBVN+XkoF6pUBMjuyyizfTlVwEh8VV5uZrL8zlSjCTnS7Y3hBxP5KQQLt32EkadNaokqhVM3Npo83HFQCDJUjf3Li3vmkPU84HslxZUCPlAasS8dEuHEI10KrWr2oickpmKVLajIHgwJMCrGqyCrYKqxg8hxaDXWWFnUzWZbUhXdKmA3SFOVRG/3hWfdEuX0yNKQQjEcwipYFJVIWRF6ZY5JISsCJCuu0QIAdhZM9o0EOlTO5bEJJiEkOLnbSEEuCzSOfSA3HNc1bOqxSbSVHXLpQ5xXkgSUQFQXZNjREjnEHyGTepEF8kaslESh3RRCAFIhpBzkKzLxfPw/Afze3pPCFSlQ11f7dGR3CPcQsgOOkT7Q4j4vSzipoj5mL5D1JZ3DmACBgGVVDPZl/MuksNr0h/xG0NV+4lEqFMyyUGNGUIKBEg1h5ANeAQMImWkIh1ZU+M7OdPbhekkS63+EAL+D1U65HhCs++ynE/EnDbvOuzVaxR1v2RApnuZQrJULVdlKoQsy3/M0iErFMM6hLRn5e/J2eLEJ52mFgjJmcQMIYYNJ9cuDlFHRSefIU4Fk0048X9Nh6ggOcA4cqdKB1nv7J3K1Kc9k7ssJym1/UNIQSOZmFWiVMkiFUxiOnHUPdIrktK6Vx3iJJJnryMg/6+T66/KkwSBEEJQunFNCLkRbPKqEEJQunFNCLkRbPKqEEJQunHNX0PnHlzGSKeR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950" y="5698756"/>
            <a:ext cx="892543" cy="89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3581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11687" y="0"/>
            <a:ext cx="12630483" cy="710464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950" y="5730875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09881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0691" y="-38085"/>
            <a:ext cx="9365381" cy="52680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24" y="1411255"/>
            <a:ext cx="8722194" cy="518998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5648743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8395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2128" y="712271"/>
            <a:ext cx="9829533" cy="552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5812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000" y="685945"/>
            <a:ext cx="8332602" cy="5562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71052" y="-211755"/>
            <a:ext cx="12755612" cy="7175032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 rot="21202638">
            <a:off x="1799927" y="4187339"/>
            <a:ext cx="1722922" cy="279133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06176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878" y="820553"/>
            <a:ext cx="9500135" cy="534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51147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1756" y="734528"/>
            <a:ext cx="9875520" cy="55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9098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0137"/>
            <a:ext cx="9367520" cy="526923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93314"/>
            <a:ext cx="9144000" cy="229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0670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372" y="1617045"/>
            <a:ext cx="13465207" cy="7574179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 rot="11223982">
            <a:off x="4101929" y="3771626"/>
            <a:ext cx="940142" cy="229147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Zaoblený obdélník 5"/>
          <p:cNvSpPr/>
          <p:nvPr/>
        </p:nvSpPr>
        <p:spPr>
          <a:xfrm>
            <a:off x="3619766" y="2348564"/>
            <a:ext cx="943276" cy="596766"/>
          </a:xfrm>
          <a:prstGeom prst="round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27378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89953"/>
            <a:ext cx="9144000" cy="507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1515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4004" y="537974"/>
            <a:ext cx="11473313" cy="566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0218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587" y="1015924"/>
            <a:ext cx="8949413" cy="462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2235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761" y="539615"/>
            <a:ext cx="10265879" cy="577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0781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7633" y="609098"/>
            <a:ext cx="10635916" cy="598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1192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622" y="322764"/>
            <a:ext cx="9155360" cy="922114"/>
          </a:xfrm>
        </p:spPr>
        <p:txBody>
          <a:bodyPr anchor="b" anchorCtr="0">
            <a:noAutofit/>
          </a:bodyPr>
          <a:lstStyle/>
          <a:p>
            <a:pPr algn="l"/>
            <a:r>
              <a:rPr lang="cs-CZ" sz="2900" b="1" dirty="0">
                <a:solidFill>
                  <a:srgbClr val="FF0000"/>
                </a:solidFill>
              </a:rPr>
              <a:t>Představení projektu Česko s dobrovolnictvím počítá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type="body" idx="1"/>
          </p:nvPr>
        </p:nvSpPr>
        <p:spPr>
          <a:xfrm>
            <a:off x="457200" y="5525072"/>
            <a:ext cx="5626968" cy="39290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Zdroj: projektová dokumentace</a:t>
            </a:r>
            <a:endParaRPr lang="en-GB" dirty="0"/>
          </a:p>
        </p:txBody>
      </p:sp>
      <p:pic>
        <p:nvPicPr>
          <p:cNvPr id="1026" name="Picture 2" descr="https://lh3.googleusercontent.com/T3aN5Fh_cWkdPBDmdwYKVZiyr7nqN0lg8ZYDnkrLSSWVc8TP5bUJwgDsqViouA6AcLpO4HF-C_sAW6c3kB0UPmVV5fCEDf7SrlMtgkfgfphFRFZ9Au1WnFzgh_11Kt4dTEkfwJd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06" y="1812740"/>
            <a:ext cx="8586383" cy="358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48580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5127" y="596767"/>
            <a:ext cx="10308656" cy="579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0927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817" y="471638"/>
            <a:ext cx="10477099" cy="589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0488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89272"/>
            <a:ext cx="9076622" cy="5105600"/>
          </a:xfrm>
          <a:prstGeom prst="rect">
            <a:avLst/>
          </a:prstGeom>
        </p:spPr>
      </p:pic>
      <p:sp>
        <p:nvSpPr>
          <p:cNvPr id="5" name="Zaoblený obdélník 4"/>
          <p:cNvSpPr/>
          <p:nvPr/>
        </p:nvSpPr>
        <p:spPr>
          <a:xfrm>
            <a:off x="3012707" y="1645920"/>
            <a:ext cx="673769" cy="394636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02630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29" y="1115328"/>
            <a:ext cx="9144000" cy="5143500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 rot="9732888" flipV="1">
            <a:off x="3189794" y="3082610"/>
            <a:ext cx="951558" cy="195602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92982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39628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809" y="280779"/>
            <a:ext cx="14129886" cy="794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491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52" y="216567"/>
            <a:ext cx="11447648" cy="6439302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 rot="10273983">
            <a:off x="7178833" y="2185337"/>
            <a:ext cx="736735" cy="21109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Zaoblený obdélník 5"/>
          <p:cNvSpPr/>
          <p:nvPr/>
        </p:nvSpPr>
        <p:spPr>
          <a:xfrm>
            <a:off x="1222408" y="3544366"/>
            <a:ext cx="6549992" cy="411618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2112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29" y="250257"/>
            <a:ext cx="11403800" cy="6414637"/>
          </a:xfrm>
          <a:prstGeom prst="rect">
            <a:avLst/>
          </a:prstGeom>
        </p:spPr>
      </p:pic>
      <p:sp>
        <p:nvSpPr>
          <p:cNvPr id="6" name="Šipka doprava 5"/>
          <p:cNvSpPr/>
          <p:nvPr/>
        </p:nvSpPr>
        <p:spPr>
          <a:xfrm rot="9101527">
            <a:off x="1544855" y="5529854"/>
            <a:ext cx="1053966" cy="1540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Zaoblený obdélník 6"/>
          <p:cNvSpPr/>
          <p:nvPr/>
        </p:nvSpPr>
        <p:spPr>
          <a:xfrm>
            <a:off x="86627" y="4947385"/>
            <a:ext cx="1484733" cy="691415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68766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 rot="10800000">
            <a:off x="3468757" y="1671707"/>
            <a:ext cx="924339" cy="1789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79482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65" y="529259"/>
            <a:ext cx="12801600" cy="72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09169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Kvantifikace hodnoty dobrovolnictví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„H</a:t>
            </a:r>
            <a:r>
              <a:rPr lang="en-GB" i="1" dirty="0" err="1"/>
              <a:t>istorie</a:t>
            </a:r>
            <a:r>
              <a:rPr lang="en-GB" i="1" dirty="0"/>
              <a:t> </a:t>
            </a:r>
            <a:r>
              <a:rPr lang="en-GB" i="1" dirty="0" err="1"/>
              <a:t>dobrovolnictví</a:t>
            </a:r>
            <a:r>
              <a:rPr lang="en-GB" i="1" dirty="0"/>
              <a:t> je </a:t>
            </a:r>
            <a:r>
              <a:rPr lang="en-GB" i="1" dirty="0" err="1"/>
              <a:t>psána</a:t>
            </a:r>
            <a:r>
              <a:rPr lang="en-GB" i="1" dirty="0"/>
              <a:t> </a:t>
            </a:r>
            <a:r>
              <a:rPr lang="en-GB" i="1" dirty="0" err="1"/>
              <a:t>neviditelným</a:t>
            </a:r>
            <a:r>
              <a:rPr lang="en-GB" i="1" dirty="0"/>
              <a:t> </a:t>
            </a:r>
            <a:r>
              <a:rPr lang="en-GB" i="1" dirty="0" err="1"/>
              <a:t>inkoustem</a:t>
            </a:r>
            <a:r>
              <a:rPr lang="en-GB" i="1" dirty="0"/>
              <a:t>, </a:t>
            </a:r>
            <a:r>
              <a:rPr lang="en-GB" i="1" dirty="0" err="1"/>
              <a:t>přičemž</a:t>
            </a:r>
            <a:r>
              <a:rPr lang="en-GB" i="1" dirty="0"/>
              <a:t> </a:t>
            </a:r>
            <a:r>
              <a:rPr lang="en-GB" b="1" i="1" u="sng" dirty="0" err="1"/>
              <a:t>kvantifikace</a:t>
            </a:r>
            <a:r>
              <a:rPr lang="en-GB" b="1" i="1" u="sng" dirty="0"/>
              <a:t> </a:t>
            </a:r>
            <a:r>
              <a:rPr lang="en-GB" b="1" i="1" u="sng" dirty="0" err="1"/>
              <a:t>peněžní</a:t>
            </a:r>
            <a:r>
              <a:rPr lang="en-GB" b="1" i="1" u="sng" dirty="0"/>
              <a:t> </a:t>
            </a:r>
            <a:r>
              <a:rPr lang="en-GB" i="1" dirty="0"/>
              <a:t>(</a:t>
            </a:r>
            <a:r>
              <a:rPr lang="en-GB" i="1" dirty="0" err="1"/>
              <a:t>ekonomické</a:t>
            </a:r>
            <a:r>
              <a:rPr lang="en-GB" i="1" dirty="0"/>
              <a:t>, </a:t>
            </a:r>
            <a:r>
              <a:rPr lang="en-GB" i="1" dirty="0" err="1"/>
              <a:t>finanční</a:t>
            </a:r>
            <a:r>
              <a:rPr lang="en-GB" i="1" dirty="0"/>
              <a:t>) </a:t>
            </a:r>
            <a:r>
              <a:rPr lang="en-GB" b="1" i="1" u="sng" dirty="0" err="1"/>
              <a:t>hodnoty</a:t>
            </a:r>
            <a:r>
              <a:rPr lang="en-GB" b="1" i="1" u="sng" dirty="0"/>
              <a:t> </a:t>
            </a:r>
            <a:r>
              <a:rPr lang="en-GB" b="1" i="1" u="sng" dirty="0" err="1"/>
              <a:t>dobrovolnictví</a:t>
            </a:r>
            <a:r>
              <a:rPr lang="en-GB" i="1" dirty="0"/>
              <a:t> </a:t>
            </a:r>
            <a:r>
              <a:rPr lang="en-GB" i="1" dirty="0" err="1"/>
              <a:t>pomáhá</a:t>
            </a:r>
            <a:r>
              <a:rPr lang="en-GB" i="1" dirty="0"/>
              <a:t> </a:t>
            </a:r>
            <a:r>
              <a:rPr lang="en-GB" i="1" dirty="0" err="1"/>
              <a:t>dát</a:t>
            </a:r>
            <a:r>
              <a:rPr lang="en-GB" i="1" dirty="0"/>
              <a:t> </a:t>
            </a:r>
            <a:r>
              <a:rPr lang="en-GB" sz="3600" b="1" i="1" dirty="0" err="1"/>
              <a:t>tvar</a:t>
            </a:r>
            <a:r>
              <a:rPr lang="en-GB" sz="3600" b="1" i="1" dirty="0"/>
              <a:t> a </a:t>
            </a:r>
            <a:r>
              <a:rPr lang="en-GB" sz="3600" b="1" i="1" dirty="0" err="1"/>
              <a:t>podobu</a:t>
            </a:r>
            <a:r>
              <a:rPr lang="en-GB" sz="3600" b="1" i="1" dirty="0"/>
              <a:t> </a:t>
            </a:r>
            <a:r>
              <a:rPr lang="en-GB" sz="3600" b="1" i="1" dirty="0" err="1"/>
              <a:t>přínosu</a:t>
            </a:r>
            <a:r>
              <a:rPr lang="en-GB" i="1" dirty="0"/>
              <a:t>, </a:t>
            </a:r>
            <a:r>
              <a:rPr lang="en-GB" i="1" dirty="0" err="1"/>
              <a:t>kterým</a:t>
            </a:r>
            <a:r>
              <a:rPr lang="en-GB" i="1" dirty="0"/>
              <a:t> </a:t>
            </a:r>
            <a:r>
              <a:rPr lang="en-GB" i="1" dirty="0" err="1"/>
              <a:t>občané</a:t>
            </a:r>
            <a:r>
              <a:rPr lang="en-GB" i="1" dirty="0"/>
              <a:t> </a:t>
            </a:r>
            <a:r>
              <a:rPr lang="en-GB" sz="3600" b="1" i="1" dirty="0" err="1"/>
              <a:t>přispívají</a:t>
            </a:r>
            <a:r>
              <a:rPr lang="en-GB" sz="3600" b="1" i="1" dirty="0"/>
              <a:t> </a:t>
            </a:r>
            <a:r>
              <a:rPr lang="cs-CZ" sz="3600" b="1" i="1" dirty="0"/>
              <a:t>do </a:t>
            </a:r>
            <a:r>
              <a:rPr lang="en-GB" sz="3600" b="1" i="1" dirty="0" err="1"/>
              <a:t>společnosti</a:t>
            </a:r>
            <a:r>
              <a:rPr lang="cs-CZ" sz="3600" b="1" i="1" dirty="0"/>
              <a:t> </a:t>
            </a:r>
            <a:r>
              <a:rPr lang="en-GB" b="1" i="1" dirty="0" err="1"/>
              <a:t>prostřednictvím</a:t>
            </a:r>
            <a:r>
              <a:rPr lang="en-GB" b="1" i="1" dirty="0"/>
              <a:t> </a:t>
            </a:r>
            <a:r>
              <a:rPr lang="en-GB" sz="3600" b="1" i="1" dirty="0" err="1"/>
              <a:t>dobrovolnictv</a:t>
            </a:r>
            <a:r>
              <a:rPr lang="cs-CZ" b="1" i="1" dirty="0"/>
              <a:t>í“ </a:t>
            </a:r>
            <a:r>
              <a:rPr lang="cs-CZ" dirty="0"/>
              <a:t>(</a:t>
            </a:r>
            <a:r>
              <a:rPr lang="en-GB" dirty="0"/>
              <a:t>Dingle a </a:t>
            </a:r>
            <a:r>
              <a:rPr lang="en-GB" dirty="0" err="1"/>
              <a:t>kol</a:t>
            </a:r>
            <a:r>
              <a:rPr lang="cs-CZ" dirty="0"/>
              <a:t>, </a:t>
            </a:r>
            <a:r>
              <a:rPr lang="en-GB" dirty="0"/>
              <a:t>2001, s. 4</a:t>
            </a:r>
            <a:r>
              <a:rPr lang="cs-CZ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227114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022" y="809124"/>
            <a:ext cx="11819823" cy="664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11121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07" y="906944"/>
            <a:ext cx="11657495" cy="65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9585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17926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03" y="439755"/>
            <a:ext cx="10895798" cy="612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47779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71" y="0"/>
            <a:ext cx="11751377" cy="661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13380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1" y="125730"/>
            <a:ext cx="11566357" cy="6506076"/>
          </a:xfrm>
          <a:prstGeom prst="rect">
            <a:avLst/>
          </a:prstGeom>
        </p:spPr>
      </p:pic>
      <p:sp>
        <p:nvSpPr>
          <p:cNvPr id="5" name="Šipka doprava 4"/>
          <p:cNvSpPr/>
          <p:nvPr/>
        </p:nvSpPr>
        <p:spPr>
          <a:xfrm rot="10800000">
            <a:off x="2261936" y="5293894"/>
            <a:ext cx="1106906" cy="154004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167270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9753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17049"/>
            <a:ext cx="9144000" cy="448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134067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457200" y="1222409"/>
            <a:ext cx="8229600" cy="472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dirty="0">
                <a:solidFill>
                  <a:srgbClr val="000000"/>
                </a:solidFill>
              </a:rPr>
              <a:t>Je </a:t>
            </a:r>
            <a:r>
              <a:rPr lang="cs-CZ" sz="2800" b="1" dirty="0">
                <a:solidFill>
                  <a:srgbClr val="000000"/>
                </a:solidFill>
              </a:rPr>
              <a:t>zdarma</a:t>
            </a: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dirty="0">
                <a:solidFill>
                  <a:srgbClr val="000000"/>
                </a:solidFill>
              </a:rPr>
              <a:t>Je tu </a:t>
            </a:r>
            <a:r>
              <a:rPr lang="cs-CZ" sz="2800" b="1" dirty="0">
                <a:solidFill>
                  <a:srgbClr val="000000"/>
                </a:solidFill>
              </a:rPr>
              <a:t>pro vás</a:t>
            </a: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dirty="0">
                <a:solidFill>
                  <a:srgbClr val="000000"/>
                </a:solidFill>
              </a:rPr>
              <a:t>Je to </a:t>
            </a:r>
            <a:r>
              <a:rPr lang="cs-CZ" sz="2800" b="1" dirty="0">
                <a:solidFill>
                  <a:srgbClr val="000000"/>
                </a:solidFill>
              </a:rPr>
              <a:t>nástroj </a:t>
            </a:r>
            <a:r>
              <a:rPr lang="cs-CZ" sz="2800" dirty="0">
                <a:solidFill>
                  <a:srgbClr val="000000"/>
                </a:solidFill>
              </a:rPr>
              <a:t>(ne cíl) dobrovolnictví</a:t>
            </a:r>
            <a:endParaRPr lang="cs-CZ" sz="2400" b="1" dirty="0">
              <a:solidFill>
                <a:srgbClr val="000000"/>
              </a:solidFill>
            </a:endParaRP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dirty="0">
                <a:solidFill>
                  <a:srgbClr val="000000"/>
                </a:solidFill>
              </a:rPr>
              <a:t>Je to </a:t>
            </a:r>
            <a:r>
              <a:rPr lang="cs-CZ" sz="2800" b="1" dirty="0">
                <a:solidFill>
                  <a:srgbClr val="000000"/>
                </a:solidFill>
              </a:rPr>
              <a:t>krok na cestě </a:t>
            </a:r>
            <a:r>
              <a:rPr lang="cs-CZ" sz="2800" dirty="0">
                <a:solidFill>
                  <a:srgbClr val="000000"/>
                </a:solidFill>
              </a:rPr>
              <a:t>k vyšší transparentnosti</a:t>
            </a: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b="1" dirty="0">
                <a:solidFill>
                  <a:srgbClr val="000000"/>
                </a:solidFill>
              </a:rPr>
              <a:t>Je novinka</a:t>
            </a:r>
            <a:r>
              <a:rPr lang="cs-CZ" sz="2800" dirty="0">
                <a:solidFill>
                  <a:srgbClr val="000000"/>
                </a:solidFill>
              </a:rPr>
              <a:t>, dílčí věci je možné vylepšovat</a:t>
            </a:r>
          </a:p>
          <a:p>
            <a:pPr marL="50800" indent="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None/>
            </a:pPr>
            <a:r>
              <a:rPr lang="cs-CZ" sz="4000" dirty="0">
                <a:solidFill>
                  <a:srgbClr val="000000"/>
                </a:solidFill>
              </a:rPr>
              <a:t>	</a:t>
            </a:r>
            <a:r>
              <a:rPr lang="cs-CZ" sz="4000" b="1" dirty="0">
                <a:solidFill>
                  <a:srgbClr val="000000"/>
                </a:solidFill>
              </a:rPr>
              <a:t>Jak začít?</a:t>
            </a: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endParaRPr lang="cs-CZ" sz="28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Dobrometr | Info o projektu">
            <a:extLst>
              <a:ext uri="{FF2B5EF4-FFF2-40B4-BE49-F238E27FC236}">
                <a16:creationId xmlns:a16="http://schemas.microsoft.com/office/drawing/2014/main" id="{DB48DA90-8EB7-470D-B6DA-E14D04913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7" y="393700"/>
            <a:ext cx="50387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26464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AEF059-00CB-46E4-8564-DB5FBB7BB3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D2BDAEA-BAC9-4AAA-8AF3-9ACA9AE3D8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143FED-319F-4A38-840E-FA0AB6287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1358" y="25040"/>
            <a:ext cx="12712569" cy="7150820"/>
          </a:xfrm>
          <a:prstGeom prst="rect">
            <a:avLst/>
          </a:prstGeom>
        </p:spPr>
      </p:pic>
      <p:sp>
        <p:nvSpPr>
          <p:cNvPr id="6" name="Šipka doprava 4">
            <a:extLst>
              <a:ext uri="{FF2B5EF4-FFF2-40B4-BE49-F238E27FC236}">
                <a16:creationId xmlns:a16="http://schemas.microsoft.com/office/drawing/2014/main" id="{123CC131-903A-44E4-8034-C168F38E51B8}"/>
              </a:ext>
            </a:extLst>
          </p:cNvPr>
          <p:cNvSpPr/>
          <p:nvPr/>
        </p:nvSpPr>
        <p:spPr>
          <a:xfrm rot="11511797">
            <a:off x="5454209" y="1557684"/>
            <a:ext cx="1365909" cy="36081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33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11700" y="41615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" sz="3800" dirty="0">
                <a:solidFill>
                  <a:srgbClr val="DA0000"/>
                </a:solidFill>
              </a:rPr>
              <a:t>Co je a není ekonomická hodnota dobrovolnictví?</a:t>
            </a:r>
            <a:endParaRPr sz="3800" dirty="0">
              <a:solidFill>
                <a:srgbClr val="DA0000"/>
              </a:solidFill>
            </a:endParaRPr>
          </a:p>
        </p:txBody>
      </p:sp>
      <p:sp>
        <p:nvSpPr>
          <p:cNvPr id="81" name="Google Shape;81;p15"/>
          <p:cNvSpPr txBox="1">
            <a:spLocks noGrp="1"/>
          </p:cNvSpPr>
          <p:nvPr>
            <p:ph type="body" idx="1"/>
          </p:nvPr>
        </p:nvSpPr>
        <p:spPr>
          <a:xfrm>
            <a:off x="311700" y="18596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381000">
              <a:buClr>
                <a:srgbClr val="000000"/>
              </a:buClr>
              <a:buSzPts val="2400"/>
              <a:buFont typeface="Calibri"/>
              <a:buChar char="●"/>
            </a:pPr>
            <a:r>
              <a:rPr lang="cs" sz="2400" b="1" dirty="0">
                <a:solidFill>
                  <a:srgbClr val="5A544F"/>
                </a:solidFill>
              </a:rPr>
              <a:t>Ekonomická hodnota dobrovolnictví </a:t>
            </a:r>
            <a:r>
              <a:rPr lang="cs" sz="2400" b="1" u="sng" dirty="0">
                <a:solidFill>
                  <a:srgbClr val="5A544F"/>
                </a:solidFill>
              </a:rPr>
              <a:t>není</a:t>
            </a:r>
            <a:r>
              <a:rPr lang="cs" sz="2400" b="1" dirty="0">
                <a:solidFill>
                  <a:srgbClr val="5A544F"/>
                </a:solidFill>
              </a:rPr>
              <a:t>:</a:t>
            </a:r>
            <a:endParaRPr sz="2400" dirty="0">
              <a:solidFill>
                <a:srgbClr val="5A544F"/>
              </a:solidFill>
              <a:latin typeface="Arial"/>
              <a:ea typeface="Arial"/>
              <a:cs typeface="Arial"/>
              <a:sym typeface="Arial"/>
            </a:endParaRPr>
          </a:p>
          <a:p>
            <a:pPr lvl="1" indent="-381000">
              <a:spcBef>
                <a:spcPts val="0"/>
              </a:spcBef>
              <a:buClr>
                <a:srgbClr val="000000"/>
              </a:buClr>
              <a:buSzPts val="2400"/>
              <a:buFont typeface="Calibri"/>
              <a:buAutoNum type="alphaLcPeriod"/>
            </a:pPr>
            <a:r>
              <a:rPr lang="cs" sz="2400" dirty="0">
                <a:solidFill>
                  <a:srgbClr val="5A544F"/>
                </a:solidFill>
              </a:rPr>
              <a:t>Vyčerpávající přehled </a:t>
            </a:r>
            <a:r>
              <a:rPr lang="cs" sz="2400" b="1" dirty="0">
                <a:solidFill>
                  <a:srgbClr val="5A544F"/>
                </a:solidFill>
              </a:rPr>
              <a:t>všech dimenzí </a:t>
            </a:r>
            <a:r>
              <a:rPr lang="cs" sz="2400" dirty="0">
                <a:solidFill>
                  <a:srgbClr val="5A544F"/>
                </a:solidFill>
              </a:rPr>
              <a:t>hodnoty dobrovolnictví</a:t>
            </a:r>
            <a:endParaRPr sz="2400" dirty="0">
              <a:solidFill>
                <a:srgbClr val="5A544F"/>
              </a:solidFill>
            </a:endParaRPr>
          </a:p>
          <a:p>
            <a:pPr lvl="1" indent="-381000">
              <a:spcBef>
                <a:spcPts val="0"/>
              </a:spcBef>
              <a:buClr>
                <a:srgbClr val="000000"/>
              </a:buClr>
              <a:buSzPts val="2400"/>
              <a:buFont typeface="Calibri"/>
              <a:buAutoNum type="alphaLcPeriod"/>
            </a:pPr>
            <a:r>
              <a:rPr lang="cs" sz="2400" dirty="0">
                <a:solidFill>
                  <a:srgbClr val="5A544F"/>
                </a:solidFill>
              </a:rPr>
              <a:t>Popření </a:t>
            </a:r>
            <a:r>
              <a:rPr lang="cs" sz="2400" b="1" dirty="0">
                <a:solidFill>
                  <a:srgbClr val="5A544F"/>
                </a:solidFill>
              </a:rPr>
              <a:t>neekonomického charakteru </a:t>
            </a:r>
            <a:r>
              <a:rPr lang="cs" sz="2400" dirty="0">
                <a:solidFill>
                  <a:srgbClr val="5A544F"/>
                </a:solidFill>
              </a:rPr>
              <a:t>dobrovolnictví (</a:t>
            </a:r>
            <a:r>
              <a:rPr lang="cs-CZ" sz="2400" dirty="0">
                <a:solidFill>
                  <a:srgbClr val="5A544F"/>
                </a:solidFill>
              </a:rPr>
              <a:t>dar)</a:t>
            </a:r>
            <a:endParaRPr sz="2400" dirty="0">
              <a:solidFill>
                <a:srgbClr val="5A544F"/>
              </a:solidFill>
            </a:endParaRPr>
          </a:p>
          <a:p>
            <a:pPr lvl="1" indent="-381000">
              <a:spcBef>
                <a:spcPts val="0"/>
              </a:spcBef>
              <a:buClr>
                <a:srgbClr val="000000"/>
              </a:buClr>
              <a:buSzPts val="2400"/>
              <a:buFont typeface="Calibri"/>
              <a:buAutoNum type="alphaLcPeriod"/>
            </a:pPr>
            <a:r>
              <a:rPr lang="cs-CZ" sz="2400" b="1" dirty="0">
                <a:solidFill>
                  <a:srgbClr val="5A544F"/>
                </a:solidFill>
              </a:rPr>
              <a:t>P</a:t>
            </a:r>
            <a:r>
              <a:rPr lang="cs" sz="2400" b="1" dirty="0">
                <a:solidFill>
                  <a:srgbClr val="5A544F"/>
                </a:solidFill>
              </a:rPr>
              <a:t>řesná hodnota </a:t>
            </a:r>
            <a:r>
              <a:rPr lang="cs" sz="2400" dirty="0">
                <a:solidFill>
                  <a:srgbClr val="5A544F"/>
                </a:solidFill>
              </a:rPr>
              <a:t>(jde o odhad)</a:t>
            </a:r>
            <a:endParaRPr sz="2400" dirty="0">
              <a:solidFill>
                <a:srgbClr val="5A544F"/>
              </a:solidFill>
            </a:endParaRPr>
          </a:p>
          <a:p>
            <a:pPr lvl="1" indent="-381000">
              <a:spcBef>
                <a:spcPts val="0"/>
              </a:spcBef>
              <a:buClr>
                <a:srgbClr val="000000"/>
              </a:buClr>
              <a:buSzPts val="2400"/>
              <a:buFont typeface="Calibri"/>
              <a:buAutoNum type="alphaLcPeriod"/>
            </a:pPr>
            <a:r>
              <a:rPr lang="cs" sz="2400" dirty="0">
                <a:solidFill>
                  <a:srgbClr val="5A544F"/>
                </a:solidFill>
              </a:rPr>
              <a:t>Pouze </a:t>
            </a:r>
            <a:r>
              <a:rPr lang="cs" sz="2400" b="1" dirty="0">
                <a:solidFill>
                  <a:srgbClr val="5A544F"/>
                </a:solidFill>
              </a:rPr>
              <a:t>teoretický ukazatel </a:t>
            </a:r>
            <a:r>
              <a:rPr lang="cs" sz="2400" dirty="0">
                <a:solidFill>
                  <a:srgbClr val="5A544F"/>
                </a:solidFill>
              </a:rPr>
              <a:t>(vstupuje do kofinancování projektů, apod.)</a:t>
            </a:r>
            <a:endParaRPr sz="2400" b="1" dirty="0">
              <a:solidFill>
                <a:srgbClr val="5A544F"/>
              </a:solidFill>
            </a:endParaRPr>
          </a:p>
        </p:txBody>
      </p:sp>
      <p:pic>
        <p:nvPicPr>
          <p:cNvPr id="4" name="Picture 2" descr="Dobrometr | Info o projektu">
            <a:extLst>
              <a:ext uri="{FF2B5EF4-FFF2-40B4-BE49-F238E27FC236}">
                <a16:creationId xmlns:a16="http://schemas.microsoft.com/office/drawing/2014/main" id="{E0B0D520-9CCF-42BC-91C8-CFFDA9D37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293" y="5162325"/>
            <a:ext cx="50387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254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>
            <a:spLocks noGrp="1"/>
          </p:cNvSpPr>
          <p:nvPr>
            <p:ph type="title"/>
          </p:nvPr>
        </p:nvSpPr>
        <p:spPr>
          <a:xfrm>
            <a:off x="457200" y="379720"/>
            <a:ext cx="82296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K čemu slouží Dobrometr</a:t>
            </a:r>
            <a:endParaRPr sz="36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457200" y="1222409"/>
            <a:ext cx="8229600" cy="472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425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rabicParenR"/>
            </a:pPr>
            <a:r>
              <a:rPr lang="cs-CZ" sz="2800" b="1" dirty="0">
                <a:solidFill>
                  <a:srgbClr val="000000"/>
                </a:solidFill>
              </a:rPr>
              <a:t>Evidence dobrovolnických hodin</a:t>
            </a:r>
            <a:endParaRPr sz="2800" b="1" dirty="0">
              <a:solidFill>
                <a:srgbClr val="000000"/>
              </a:solidFill>
            </a:endParaRPr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rabicParenR"/>
            </a:pPr>
            <a:r>
              <a:rPr lang="cs-CZ" sz="2800" b="1" dirty="0">
                <a:solidFill>
                  <a:srgbClr val="000000"/>
                </a:solidFill>
              </a:rPr>
              <a:t>Vyčíslení hodnoty času dobrovolníků:</a:t>
            </a:r>
            <a:endParaRPr sz="2800" b="1" dirty="0">
              <a:solidFill>
                <a:srgbClr val="000000"/>
              </a:solidFill>
            </a:endParaRPr>
          </a:p>
          <a:p>
            <a:pPr marL="914400" lvl="1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lphaLcParenR"/>
            </a:pPr>
            <a:r>
              <a:rPr lang="cs-CZ" b="1" dirty="0"/>
              <a:t>Kofinancování projektů</a:t>
            </a:r>
            <a:endParaRPr b="1" dirty="0">
              <a:solidFill>
                <a:srgbClr val="000000"/>
              </a:solidFill>
            </a:endParaRPr>
          </a:p>
          <a:p>
            <a:pPr marL="914400" lvl="1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lphaLcParenR"/>
            </a:pPr>
            <a:r>
              <a:rPr lang="cs-CZ" b="1" dirty="0" err="1">
                <a:solidFill>
                  <a:srgbClr val="000000"/>
                </a:solidFill>
              </a:rPr>
              <a:t>Fundraising</a:t>
            </a:r>
            <a:endParaRPr b="1" dirty="0">
              <a:solidFill>
                <a:srgbClr val="000000"/>
              </a:solidFill>
            </a:endParaRPr>
          </a:p>
          <a:p>
            <a:pPr marL="914400" lvl="1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lphaLcParenR"/>
            </a:pPr>
            <a:r>
              <a:rPr lang="cs-CZ" b="1" dirty="0">
                <a:solidFill>
                  <a:srgbClr val="000000"/>
                </a:solidFill>
              </a:rPr>
              <a:t>PR</a:t>
            </a:r>
            <a:endParaRPr b="1" dirty="0">
              <a:solidFill>
                <a:srgbClr val="000000"/>
              </a:solidFill>
            </a:endParaRPr>
          </a:p>
          <a:p>
            <a:pPr marL="914400" lvl="1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AutoNum type="alphaLcParenR"/>
            </a:pPr>
            <a:r>
              <a:rPr lang="cs-CZ" b="1" dirty="0">
                <a:solidFill>
                  <a:srgbClr val="000000"/>
                </a:solidFill>
              </a:rPr>
              <a:t>Motivaci dobrovolníků</a:t>
            </a:r>
            <a:endParaRPr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46772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3D026-C2F8-4EEC-8CE1-1A0D13D76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Evidence dobrovolnických hodin</a:t>
            </a:r>
            <a:endParaRPr lang="cs-CZ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0743FB-6A8E-4BA6-948A-2E13BE27BA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Jeden ze </a:t>
            </a:r>
            <a:r>
              <a:rPr lang="cs-CZ" b="1" dirty="0"/>
              <a:t>základních ukazatelů dobrovolnictví</a:t>
            </a:r>
          </a:p>
          <a:p>
            <a:r>
              <a:rPr lang="cs-CZ" b="1" dirty="0"/>
              <a:t>Vstupní údaj</a:t>
            </a:r>
            <a:r>
              <a:rPr lang="cs-CZ" dirty="0"/>
              <a:t> pro vyčíslení hodnoty v aplikaci Dobrometr</a:t>
            </a:r>
          </a:p>
          <a:p>
            <a:r>
              <a:rPr lang="cs-CZ" dirty="0"/>
              <a:t>Trend je ve zdravotní a sociální oblasti toto </a:t>
            </a:r>
            <a:r>
              <a:rPr lang="cs-CZ" b="1" dirty="0"/>
              <a:t>evidovat</a:t>
            </a:r>
          </a:p>
          <a:p>
            <a:r>
              <a:rPr lang="cs-CZ" dirty="0"/>
              <a:t>Různé metody evidence (docházkové knihy, elektronická evidence, apod.)</a:t>
            </a:r>
          </a:p>
          <a:p>
            <a:r>
              <a:rPr lang="cs-CZ" dirty="0"/>
              <a:t>Často je to možné </a:t>
            </a:r>
            <a:r>
              <a:rPr lang="cs-CZ" b="1" dirty="0"/>
              <a:t>odhadnout</a:t>
            </a:r>
          </a:p>
          <a:p>
            <a:pPr marL="11430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18727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3D026-C2F8-4EEC-8CE1-1A0D13D76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/>
          <a:lstStyle/>
          <a:p>
            <a:r>
              <a:rPr lang="cs-CZ" sz="3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Hodnota dobrovolnictví jakou součást povinného kofinancování projektů</a:t>
            </a:r>
            <a:endParaRPr lang="cs-CZ" sz="3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0743FB-6A8E-4BA6-948A-2E13BE27B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83384"/>
            <a:ext cx="8229600" cy="4525963"/>
          </a:xfrm>
        </p:spPr>
        <p:txBody>
          <a:bodyPr/>
          <a:lstStyle/>
          <a:p>
            <a:r>
              <a:rPr lang="cs-CZ" dirty="0"/>
              <a:t>Řada grantových výzev vyžaduje </a:t>
            </a:r>
            <a:r>
              <a:rPr lang="cs-CZ" b="1" dirty="0"/>
              <a:t>spolufinancování</a:t>
            </a:r>
            <a:r>
              <a:rPr lang="cs-CZ" dirty="0"/>
              <a:t>, poskytovatel může umožnit </a:t>
            </a:r>
            <a:r>
              <a:rPr lang="cs-CZ" b="1" dirty="0"/>
              <a:t>pokrytí části dotace hodnotou dobrovolnictví</a:t>
            </a:r>
          </a:p>
          <a:p>
            <a:r>
              <a:rPr lang="cs-CZ" dirty="0"/>
              <a:t>Neřeší to problém obecného </a:t>
            </a:r>
            <a:r>
              <a:rPr lang="cs-CZ" b="1" dirty="0"/>
              <a:t>podfinancování dobrovolnictví</a:t>
            </a:r>
            <a:r>
              <a:rPr lang="cs-CZ" dirty="0"/>
              <a:t>, ale </a:t>
            </a:r>
            <a:r>
              <a:rPr lang="cs-CZ" b="1" dirty="0"/>
              <a:t>pokud to výzva umožňuje</a:t>
            </a:r>
            <a:r>
              <a:rPr lang="cs-CZ" dirty="0"/>
              <a:t>, může to pomoci</a:t>
            </a:r>
          </a:p>
          <a:p>
            <a:r>
              <a:rPr lang="cs-CZ" dirty="0"/>
              <a:t>V ČR se toto </a:t>
            </a:r>
            <a:r>
              <a:rPr lang="cs-CZ" b="1" dirty="0"/>
              <a:t>stále rozvíjí</a:t>
            </a:r>
            <a:r>
              <a:rPr lang="cs-CZ" dirty="0"/>
              <a:t>, nicméně není zde zcela jasná legislativa</a:t>
            </a:r>
          </a:p>
        </p:txBody>
      </p:sp>
    </p:spTree>
    <p:extLst>
      <p:ext uri="{BB962C8B-B14F-4D97-AF65-F5344CB8AC3E}">
        <p14:creationId xmlns:p14="http://schemas.microsoft.com/office/powerpoint/2010/main" val="362950955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3D026-C2F8-4EEC-8CE1-1A0D13D76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8650"/>
            <a:ext cx="8229600" cy="969700"/>
          </a:xfrm>
        </p:spPr>
        <p:txBody>
          <a:bodyPr/>
          <a:lstStyle/>
          <a:p>
            <a:r>
              <a:rPr lang="cs-CZ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Hodnota a dobrovolnictví a </a:t>
            </a:r>
            <a:r>
              <a:rPr lang="cs-CZ" sz="44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PR</a:t>
            </a:r>
            <a:endParaRPr lang="cs-CZ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0743FB-6A8E-4BA6-948A-2E13BE27B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44338"/>
            <a:ext cx="8229600" cy="5203596"/>
          </a:xfrm>
        </p:spPr>
        <p:txBody>
          <a:bodyPr/>
          <a:lstStyle/>
          <a:p>
            <a:r>
              <a:rPr lang="cs-CZ" b="1" dirty="0"/>
              <a:t>Různí</a:t>
            </a:r>
            <a:r>
              <a:rPr lang="cs-CZ" dirty="0"/>
              <a:t> </a:t>
            </a:r>
            <a:r>
              <a:rPr lang="cs-CZ" b="1" dirty="0"/>
              <a:t>stakeholdeři</a:t>
            </a:r>
            <a:r>
              <a:rPr lang="cs-CZ" dirty="0"/>
              <a:t> vnímají výstupy naší práce </a:t>
            </a:r>
            <a:r>
              <a:rPr lang="cs-CZ" b="1" dirty="0"/>
              <a:t>různou optikou</a:t>
            </a:r>
            <a:r>
              <a:rPr lang="cs-CZ" dirty="0"/>
              <a:t>, spatřují hodnotu toho, co děláme v různých věcech</a:t>
            </a:r>
          </a:p>
          <a:p>
            <a:r>
              <a:rPr lang="cs-CZ" dirty="0"/>
              <a:t>Ideál je </a:t>
            </a:r>
            <a:r>
              <a:rPr lang="cs-CZ" b="1" dirty="0"/>
              <a:t>doplňovat příběhy „tvrdými daty“</a:t>
            </a:r>
          </a:p>
          <a:p>
            <a:r>
              <a:rPr lang="cs-CZ" dirty="0"/>
              <a:t>Cílem zahrnutí hodnoty dobrovolnictví do PR výstupů je </a:t>
            </a:r>
            <a:r>
              <a:rPr lang="cs-CZ" b="1" dirty="0"/>
              <a:t>přispět ke určitému „zhmotnění“</a:t>
            </a:r>
            <a:r>
              <a:rPr lang="cs-CZ" dirty="0"/>
              <a:t> toho, co </a:t>
            </a:r>
            <a:r>
              <a:rPr lang="cs-CZ" b="1" dirty="0"/>
              <a:t>dobrovolníci dělají</a:t>
            </a:r>
          </a:p>
          <a:p>
            <a:r>
              <a:rPr lang="cs-CZ" dirty="0"/>
              <a:t>Je třeba s tím zacházet </a:t>
            </a:r>
            <a:r>
              <a:rPr lang="cs-CZ" b="1" dirty="0"/>
              <a:t>citlivě</a:t>
            </a:r>
            <a:r>
              <a:rPr lang="cs-CZ" dirty="0"/>
              <a:t> a vždy vnímat </a:t>
            </a:r>
            <a:r>
              <a:rPr lang="cs-CZ" b="1" dirty="0"/>
              <a:t>co, jak a komu chceme sdělit</a:t>
            </a:r>
          </a:p>
        </p:txBody>
      </p:sp>
    </p:spTree>
    <p:extLst>
      <p:ext uri="{BB962C8B-B14F-4D97-AF65-F5344CB8AC3E}">
        <p14:creationId xmlns:p14="http://schemas.microsoft.com/office/powerpoint/2010/main" val="16813750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3D026-C2F8-4EEC-8CE1-1A0D13D76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Hodnota dobrovolnictví a fundraising</a:t>
            </a:r>
            <a:endParaRPr lang="cs-CZ" sz="3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0743FB-6A8E-4BA6-948A-2E13BE27BA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/>
              <a:t>Střípek skládačky</a:t>
            </a:r>
            <a:r>
              <a:rPr lang="cs-CZ" dirty="0"/>
              <a:t>, která vytváří </a:t>
            </a:r>
            <a:r>
              <a:rPr lang="cs-CZ" b="1" dirty="0"/>
              <a:t>komplexní obraz toho, co děláme</a:t>
            </a:r>
          </a:p>
          <a:p>
            <a:r>
              <a:rPr lang="cs-CZ" dirty="0"/>
              <a:t>„</a:t>
            </a:r>
            <a:r>
              <a:rPr lang="cs-CZ" i="1" dirty="0"/>
              <a:t>Beru si tu zprávu vždy, když jdu na radnici jednat o penězích, když jednáme s firmami</a:t>
            </a:r>
            <a:r>
              <a:rPr lang="cs-CZ" dirty="0"/>
              <a:t>“ Vedoucí dobrovolnického centra o tematickém výzkumu</a:t>
            </a:r>
          </a:p>
          <a:p>
            <a:r>
              <a:rPr lang="cs-CZ" dirty="0"/>
              <a:t>Je důležité </a:t>
            </a:r>
            <a:r>
              <a:rPr lang="cs-CZ" b="1" dirty="0"/>
              <a:t>vhodně to komunikovat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0550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73D026-C2F8-4EEC-8CE1-1A0D13D76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8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Hodnota dobrovolnictví a motivace dobrovolníků</a:t>
            </a:r>
            <a:endParaRPr lang="cs-CZ" sz="38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0743FB-6A8E-4BA6-948A-2E13BE27BA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Jeden z možných </a:t>
            </a:r>
            <a:r>
              <a:rPr lang="cs-CZ" b="1" dirty="0"/>
              <a:t>střípků mozaiky jak motivovat dobrovolníky</a:t>
            </a:r>
          </a:p>
          <a:p>
            <a:r>
              <a:rPr lang="cs-CZ" dirty="0"/>
              <a:t>Je nutné brát v úvahu, že </a:t>
            </a:r>
            <a:r>
              <a:rPr lang="cs-CZ" b="1" dirty="0"/>
              <a:t>různí lidé jsou motivováni různými způsoby</a:t>
            </a:r>
          </a:p>
          <a:p>
            <a:r>
              <a:rPr lang="cs-CZ" dirty="0"/>
              <a:t>Možný příklad je při výročních setkáních či supervizích dobrovolníků </a:t>
            </a:r>
            <a:r>
              <a:rPr lang="cs-CZ" b="1" dirty="0"/>
              <a:t>doplnit příběhy a dopady právě touto hodnotou</a:t>
            </a:r>
          </a:p>
          <a:p>
            <a:r>
              <a:rPr lang="cs-CZ" dirty="0"/>
              <a:t>Je možné sledovat </a:t>
            </a:r>
            <a:r>
              <a:rPr lang="cs-CZ" b="1" dirty="0"/>
              <a:t>individuálně za každého dobrovolníka</a:t>
            </a:r>
            <a:r>
              <a:rPr lang="cs-CZ" dirty="0"/>
              <a:t> (klub milionářů, atd).</a:t>
            </a:r>
          </a:p>
        </p:txBody>
      </p:sp>
    </p:spTree>
    <p:extLst>
      <p:ext uri="{BB962C8B-B14F-4D97-AF65-F5344CB8AC3E}">
        <p14:creationId xmlns:p14="http://schemas.microsoft.com/office/powerpoint/2010/main" val="30582604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>
            <a:spLocks noGrp="1"/>
          </p:cNvSpPr>
          <p:nvPr>
            <p:ph type="title"/>
          </p:nvPr>
        </p:nvSpPr>
        <p:spPr>
          <a:xfrm>
            <a:off x="457200" y="379720"/>
            <a:ext cx="8517118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-CZ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Využití údajů z aplikace Dobrometr</a:t>
            </a:r>
            <a:endParaRPr sz="36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457200" y="1222409"/>
            <a:ext cx="8229600" cy="472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cs-CZ" b="1" dirty="0">
                <a:solidFill>
                  <a:srgbClr val="000000"/>
                </a:solidFill>
              </a:rPr>
              <a:t>Práce ve skupinách: mohou mi údaje o hodnotě dobrovolnictví pomoci v mé práci? Jak konkrétně?</a:t>
            </a:r>
            <a:endParaRPr lang="cs-CZ" dirty="0">
              <a:solidFill>
                <a:srgbClr val="000000"/>
              </a:solidFill>
            </a:endParaRPr>
          </a:p>
          <a:p>
            <a:pPr marL="50800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endParaRPr lang="cs-CZ" sz="1400" dirty="0">
              <a:solidFill>
                <a:srgbClr val="000000"/>
              </a:solidFill>
            </a:endParaRPr>
          </a:p>
          <a:p>
            <a:pPr marL="50800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cs-CZ" i="1" dirty="0">
                <a:solidFill>
                  <a:srgbClr val="000000"/>
                </a:solidFill>
              </a:rPr>
              <a:t>Obecné oblasti využití:</a:t>
            </a:r>
          </a:p>
          <a:p>
            <a:pPr lvl="1" indent="-406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  <a:buAutoNum type="alphaLcParenR"/>
            </a:pPr>
            <a:r>
              <a:rPr lang="cs-CZ" i="1" dirty="0"/>
              <a:t>Kofinancování projektů</a:t>
            </a:r>
            <a:endParaRPr lang="cs-CZ" i="1" dirty="0">
              <a:solidFill>
                <a:srgbClr val="000000"/>
              </a:solidFill>
            </a:endParaRPr>
          </a:p>
          <a:p>
            <a:pPr lvl="1" indent="-406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  <a:buAutoNum type="alphaLcParenR"/>
            </a:pPr>
            <a:r>
              <a:rPr lang="cs-CZ" i="1" dirty="0">
                <a:solidFill>
                  <a:srgbClr val="000000"/>
                </a:solidFill>
              </a:rPr>
              <a:t>Fundraising</a:t>
            </a:r>
          </a:p>
          <a:p>
            <a:pPr lvl="1" indent="-406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  <a:buAutoNum type="alphaLcParenR"/>
            </a:pPr>
            <a:r>
              <a:rPr lang="cs-CZ" i="1" dirty="0">
                <a:solidFill>
                  <a:srgbClr val="000000"/>
                </a:solidFill>
              </a:rPr>
              <a:t>PR</a:t>
            </a:r>
          </a:p>
          <a:p>
            <a:pPr lvl="1" indent="-40640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2800"/>
              <a:buAutoNum type="alphaLcParenR"/>
            </a:pPr>
            <a:r>
              <a:rPr lang="cs-CZ" i="1" dirty="0">
                <a:solidFill>
                  <a:srgbClr val="000000"/>
                </a:solidFill>
              </a:rPr>
              <a:t>Motivaci dobrovolníků</a:t>
            </a:r>
          </a:p>
        </p:txBody>
      </p:sp>
    </p:spTree>
    <p:extLst>
      <p:ext uri="{BB962C8B-B14F-4D97-AF65-F5344CB8AC3E}">
        <p14:creationId xmlns:p14="http://schemas.microsoft.com/office/powerpoint/2010/main" val="66098354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>
            <a:spLocks noGrp="1"/>
          </p:cNvSpPr>
          <p:nvPr>
            <p:ph type="body" idx="1"/>
          </p:nvPr>
        </p:nvSpPr>
        <p:spPr>
          <a:xfrm>
            <a:off x="505325" y="900600"/>
            <a:ext cx="5077800" cy="10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cs-CZ" sz="3400" b="1">
                <a:solidFill>
                  <a:srgbClr val="FF0000"/>
                </a:solidFill>
              </a:rPr>
              <a:t>Děkuji za pozornost!</a:t>
            </a:r>
            <a:endParaRPr sz="3400"/>
          </a:p>
        </p:txBody>
      </p:sp>
      <p:pic>
        <p:nvPicPr>
          <p:cNvPr id="239" name="Google Shape;23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44900" y="3107150"/>
            <a:ext cx="4716950" cy="77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2"/>
          <p:cNvSpPr txBox="1"/>
          <p:nvPr/>
        </p:nvSpPr>
        <p:spPr>
          <a:xfrm>
            <a:off x="549800" y="1615250"/>
            <a:ext cx="3188400" cy="7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jakub.dostal@vspj.cz</a:t>
            </a:r>
            <a:r>
              <a:rPr lang="cs-CZ" sz="24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441024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311700" y="585839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" sz="3800" dirty="0">
                <a:solidFill>
                  <a:srgbClr val="DA0000"/>
                </a:solidFill>
              </a:rPr>
              <a:t>Ekonomická hodnota dobrovolnictví </a:t>
            </a:r>
            <a:r>
              <a:rPr lang="cs" sz="3800" u="sng" dirty="0">
                <a:solidFill>
                  <a:srgbClr val="DA0000"/>
                </a:solidFill>
              </a:rPr>
              <a:t>je</a:t>
            </a:r>
            <a:r>
              <a:rPr lang="cs" sz="3800" dirty="0">
                <a:solidFill>
                  <a:srgbClr val="DA0000"/>
                </a:solidFill>
              </a:rPr>
              <a:t>:</a:t>
            </a:r>
            <a:endParaRPr sz="3800" dirty="0">
              <a:solidFill>
                <a:srgbClr val="DA0000"/>
              </a:solidFill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311700" y="1671137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700"/>
              </a:spcBef>
              <a:buNone/>
            </a:pPr>
            <a:r>
              <a:rPr lang="cs" sz="2400" dirty="0">
                <a:solidFill>
                  <a:srgbClr val="5A544F"/>
                </a:solidFill>
                <a:latin typeface="Arial"/>
                <a:ea typeface="Arial"/>
                <a:cs typeface="Arial"/>
                <a:sym typeface="Arial"/>
              </a:rPr>
              <a:t>1) </a:t>
            </a:r>
            <a:r>
              <a:rPr lang="cs" sz="2400" dirty="0">
                <a:solidFill>
                  <a:srgbClr val="5A544F"/>
                </a:solidFill>
              </a:rPr>
              <a:t>Prostředek </a:t>
            </a:r>
            <a:r>
              <a:rPr lang="cs" sz="2400" b="1" dirty="0">
                <a:solidFill>
                  <a:srgbClr val="5A544F"/>
                </a:solidFill>
              </a:rPr>
              <a:t>kvantifikace</a:t>
            </a:r>
            <a:r>
              <a:rPr lang="cs" sz="2400" dirty="0">
                <a:solidFill>
                  <a:srgbClr val="5A544F"/>
                </a:solidFill>
              </a:rPr>
              <a:t> hodnoty dobrovolnictví</a:t>
            </a:r>
            <a:endParaRPr sz="2400" dirty="0">
              <a:solidFill>
                <a:srgbClr val="5A544F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700"/>
              </a:spcBef>
              <a:buNone/>
            </a:pPr>
            <a:r>
              <a:rPr lang="cs" sz="2400" dirty="0">
                <a:solidFill>
                  <a:srgbClr val="5A544F"/>
                </a:solidFill>
                <a:latin typeface="Arial"/>
                <a:ea typeface="Arial"/>
                <a:cs typeface="Arial"/>
                <a:sym typeface="Arial"/>
              </a:rPr>
              <a:t>2) </a:t>
            </a:r>
            <a:r>
              <a:rPr lang="cs" sz="2400" dirty="0">
                <a:solidFill>
                  <a:srgbClr val="5A544F"/>
                </a:solidFill>
              </a:rPr>
              <a:t>Ukazatel, vstupující do </a:t>
            </a:r>
            <a:r>
              <a:rPr lang="cs" sz="2400" b="1" dirty="0">
                <a:solidFill>
                  <a:srgbClr val="5A544F"/>
                </a:solidFill>
              </a:rPr>
              <a:t>satelitních účtů </a:t>
            </a:r>
            <a:r>
              <a:rPr lang="cs" sz="2400" dirty="0">
                <a:solidFill>
                  <a:srgbClr val="5A544F"/>
                </a:solidFill>
              </a:rPr>
              <a:t>neziskových organizací</a:t>
            </a:r>
            <a:endParaRPr sz="2400" dirty="0">
              <a:solidFill>
                <a:srgbClr val="5A544F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700"/>
              </a:spcBef>
              <a:buNone/>
            </a:pPr>
            <a:r>
              <a:rPr lang="cs" sz="2400" dirty="0">
                <a:solidFill>
                  <a:srgbClr val="5A544F"/>
                </a:solidFill>
                <a:latin typeface="Arial"/>
                <a:ea typeface="Arial"/>
                <a:cs typeface="Arial"/>
                <a:sym typeface="Arial"/>
              </a:rPr>
              <a:t>3) </a:t>
            </a:r>
            <a:r>
              <a:rPr lang="cs" sz="2400" dirty="0">
                <a:solidFill>
                  <a:srgbClr val="5A544F"/>
                </a:solidFill>
              </a:rPr>
              <a:t>Reálná hodnota, vstupující do povinného </a:t>
            </a:r>
            <a:r>
              <a:rPr lang="cs" sz="2400" b="1" dirty="0">
                <a:solidFill>
                  <a:srgbClr val="5A544F"/>
                </a:solidFill>
              </a:rPr>
              <a:t>kofinancování</a:t>
            </a:r>
            <a:r>
              <a:rPr lang="cs" sz="2400" dirty="0">
                <a:solidFill>
                  <a:srgbClr val="5A544F"/>
                </a:solidFill>
              </a:rPr>
              <a:t> veřejných projektů</a:t>
            </a:r>
            <a:endParaRPr sz="2400" dirty="0">
              <a:solidFill>
                <a:srgbClr val="5A544F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700"/>
              </a:spcBef>
              <a:buNone/>
            </a:pPr>
            <a:r>
              <a:rPr lang="cs" sz="2400" dirty="0">
                <a:solidFill>
                  <a:srgbClr val="5A544F"/>
                </a:solidFill>
                <a:latin typeface="Arial"/>
                <a:ea typeface="Arial"/>
                <a:cs typeface="Arial"/>
                <a:sym typeface="Arial"/>
              </a:rPr>
              <a:t>4) </a:t>
            </a:r>
            <a:r>
              <a:rPr lang="cs" sz="2400" dirty="0">
                <a:solidFill>
                  <a:srgbClr val="5A544F"/>
                </a:solidFill>
                <a:ea typeface="Arial"/>
              </a:rPr>
              <a:t>Kvalifikovaný</a:t>
            </a:r>
            <a:r>
              <a:rPr lang="cs" sz="2400" dirty="0">
                <a:solidFill>
                  <a:srgbClr val="5A544F"/>
                </a:solidFill>
              </a:rPr>
              <a:t> </a:t>
            </a:r>
            <a:r>
              <a:rPr lang="cs" sz="2400" b="1" dirty="0">
                <a:solidFill>
                  <a:srgbClr val="5A544F"/>
                </a:solidFill>
              </a:rPr>
              <a:t>odhad</a:t>
            </a:r>
            <a:r>
              <a:rPr lang="cs" sz="2400" dirty="0">
                <a:solidFill>
                  <a:srgbClr val="5A544F"/>
                </a:solidFill>
              </a:rPr>
              <a:t> jedné dimenze hodnoty dobrovolnictví</a:t>
            </a:r>
            <a:endParaRPr sz="2400" dirty="0">
              <a:solidFill>
                <a:srgbClr val="5A544F"/>
              </a:solidFill>
            </a:endParaRPr>
          </a:p>
        </p:txBody>
      </p:sp>
      <p:pic>
        <p:nvPicPr>
          <p:cNvPr id="4" name="Picture 2" descr="Dobrometr | Info o projektu">
            <a:extLst>
              <a:ext uri="{FF2B5EF4-FFF2-40B4-BE49-F238E27FC236}">
                <a16:creationId xmlns:a16="http://schemas.microsoft.com/office/drawing/2014/main" id="{C5C84D44-7A4F-4B9C-9912-545E60E84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77" y="5549700"/>
            <a:ext cx="50387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36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61" y="921332"/>
            <a:ext cx="7553325" cy="234315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 anchor="b" anchorCtr="0">
            <a:normAutofit fontScale="90000"/>
          </a:bodyPr>
          <a:lstStyle/>
          <a:p>
            <a:pPr algn="l"/>
            <a:r>
              <a:rPr lang="cs-CZ" sz="3200" b="1" dirty="0">
                <a:solidFill>
                  <a:srgbClr val="FF0000"/>
                </a:solidFill>
              </a:rPr>
              <a:t>Přístupy k ekonomickému hodnocení dobrovolnictví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type="body" idx="1"/>
          </p:nvPr>
        </p:nvSpPr>
        <p:spPr>
          <a:xfrm>
            <a:off x="401053" y="3160148"/>
            <a:ext cx="8229600" cy="482677"/>
          </a:xfrm>
        </p:spPr>
        <p:txBody>
          <a:bodyPr numCol="1">
            <a:no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cs-CZ" sz="1800" dirty="0"/>
              <a:t>Zdroj: Salamon, Sokolowski a </a:t>
            </a:r>
            <a:r>
              <a:rPr lang="cs-CZ" sz="1800" dirty="0" err="1"/>
              <a:t>Haddock</a:t>
            </a:r>
            <a:r>
              <a:rPr lang="cs-CZ" sz="1800" dirty="0"/>
              <a:t>, 2011, s. 226.</a:t>
            </a:r>
          </a:p>
        </p:txBody>
      </p:sp>
      <p:sp>
        <p:nvSpPr>
          <p:cNvPr id="3" name="Ovál 2"/>
          <p:cNvSpPr/>
          <p:nvPr/>
        </p:nvSpPr>
        <p:spPr>
          <a:xfrm>
            <a:off x="3285753" y="1416311"/>
            <a:ext cx="2150343" cy="932569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97152"/>
            <a:ext cx="39909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753" y="3918116"/>
            <a:ext cx="2078335" cy="75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04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4522FD-0AAE-4F0D-BC24-94A2E0A38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DA0000"/>
                </a:solidFill>
              </a:rPr>
              <a:t>Z čeho jsme vycházeli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EB48922-F38A-4F75-8A45-7CFFEC39A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Široký výzkum odborných zdrojů především zahraničních</a:t>
            </a: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Dotazníkový průzkum s více než 100 respondenty z organizací a neformálních skupin pracujících s dobrovolníky</a:t>
            </a:r>
          </a:p>
          <a:p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Série polo-strukturovaných rozhovorů</a:t>
            </a:r>
          </a:p>
          <a:p>
            <a:endParaRPr 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		Snažili jsme se reagovat na skutečné potřeby a 			vytvořit užitečný a pohodlný nástroj podporující 			rozvoj dobrovolnictví</a:t>
            </a:r>
          </a:p>
        </p:txBody>
      </p:sp>
      <p:sp>
        <p:nvSpPr>
          <p:cNvPr id="4" name="Šipka: doprava 3">
            <a:extLst>
              <a:ext uri="{FF2B5EF4-FFF2-40B4-BE49-F238E27FC236}">
                <a16:creationId xmlns:a16="http://schemas.microsoft.com/office/drawing/2014/main" id="{4A5AC135-627C-49BD-B0D0-920F8242152B}"/>
              </a:ext>
            </a:extLst>
          </p:cNvPr>
          <p:cNvSpPr/>
          <p:nvPr/>
        </p:nvSpPr>
        <p:spPr>
          <a:xfrm>
            <a:off x="1232286" y="3869357"/>
            <a:ext cx="497712" cy="243068"/>
          </a:xfrm>
          <a:prstGeom prst="rightArrow">
            <a:avLst/>
          </a:prstGeom>
          <a:solidFill>
            <a:srgbClr val="DA0000"/>
          </a:solidFill>
          <a:ln>
            <a:solidFill>
              <a:srgbClr val="C733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Picture 2" descr="Dobrometr | Info o projektu">
            <a:extLst>
              <a:ext uri="{FF2B5EF4-FFF2-40B4-BE49-F238E27FC236}">
                <a16:creationId xmlns:a16="http://schemas.microsoft.com/office/drawing/2014/main" id="{63A0799F-4AC9-41FE-ABD0-E9EE96D5F9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377" y="5359758"/>
            <a:ext cx="50387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20613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457200" y="1222409"/>
            <a:ext cx="8229600" cy="4722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dirty="0">
                <a:solidFill>
                  <a:srgbClr val="000000"/>
                </a:solidFill>
              </a:rPr>
              <a:t>Aplikace k </a:t>
            </a:r>
            <a:r>
              <a:rPr lang="cs-CZ" sz="2800" b="1" dirty="0">
                <a:solidFill>
                  <a:srgbClr val="000000"/>
                </a:solidFill>
              </a:rPr>
              <a:t>vyčíslení hodnoty dobrovolnictví </a:t>
            </a:r>
            <a:r>
              <a:rPr lang="cs-CZ" sz="2800" dirty="0">
                <a:solidFill>
                  <a:srgbClr val="000000"/>
                </a:solidFill>
              </a:rPr>
              <a:t>a </a:t>
            </a:r>
            <a:r>
              <a:rPr lang="cs-CZ" sz="2800" b="1" dirty="0">
                <a:solidFill>
                  <a:srgbClr val="000000"/>
                </a:solidFill>
              </a:rPr>
              <a:t>evidenci</a:t>
            </a:r>
            <a:r>
              <a:rPr lang="cs-CZ" sz="2800" dirty="0">
                <a:solidFill>
                  <a:srgbClr val="000000"/>
                </a:solidFill>
              </a:rPr>
              <a:t> </a:t>
            </a:r>
            <a:r>
              <a:rPr lang="cs-CZ" sz="2800" b="1" dirty="0">
                <a:solidFill>
                  <a:srgbClr val="000000"/>
                </a:solidFill>
              </a:rPr>
              <a:t>dobrovolnických hodin</a:t>
            </a: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dirty="0">
                <a:solidFill>
                  <a:srgbClr val="000000"/>
                </a:solidFill>
              </a:rPr>
              <a:t>Online </a:t>
            </a:r>
            <a:r>
              <a:rPr lang="cs-CZ" sz="2800" b="1" dirty="0">
                <a:solidFill>
                  <a:srgbClr val="000000"/>
                </a:solidFill>
              </a:rPr>
              <a:t>webová aplikace </a:t>
            </a:r>
            <a:r>
              <a:rPr lang="cs-CZ" sz="2800" dirty="0">
                <a:solidFill>
                  <a:srgbClr val="000000"/>
                </a:solidFill>
              </a:rPr>
              <a:t>a </a:t>
            </a:r>
            <a:r>
              <a:rPr lang="cs-CZ" sz="2800" b="1" dirty="0">
                <a:solidFill>
                  <a:srgbClr val="000000"/>
                </a:solidFill>
              </a:rPr>
              <a:t>aplikace pro android</a:t>
            </a: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dirty="0">
                <a:solidFill>
                  <a:srgbClr val="000000"/>
                </a:solidFill>
              </a:rPr>
              <a:t>Pro koho je </a:t>
            </a:r>
            <a:r>
              <a:rPr lang="cs-CZ" sz="2800" dirty="0" err="1">
                <a:solidFill>
                  <a:srgbClr val="000000"/>
                </a:solidFill>
              </a:rPr>
              <a:t>dobrometr</a:t>
            </a:r>
            <a:r>
              <a:rPr lang="cs-CZ" sz="2800" dirty="0">
                <a:solidFill>
                  <a:srgbClr val="000000"/>
                </a:solidFill>
              </a:rPr>
              <a:t>:</a:t>
            </a:r>
            <a:r>
              <a:rPr lang="cs-CZ" sz="2800" b="1" dirty="0">
                <a:solidFill>
                  <a:srgbClr val="000000"/>
                </a:solidFill>
              </a:rPr>
              <a:t> organizace pracující s dobrovolníky</a:t>
            </a:r>
          </a:p>
          <a:p>
            <a:pPr marL="508000" indent="-457200">
              <a:lnSpc>
                <a:spcPct val="150000"/>
              </a:lnSpc>
              <a:spcBef>
                <a:spcPts val="425"/>
              </a:spcBef>
              <a:buClr>
                <a:srgbClr val="000000"/>
              </a:buClr>
              <a:buSzPts val="2800"/>
              <a:buFont typeface="Wingdings" panose="05000000000000000000" pitchFamily="2" charset="2"/>
              <a:buChar char="q"/>
            </a:pPr>
            <a:r>
              <a:rPr lang="cs-CZ" sz="2800" b="1" u="sng" dirty="0">
                <a:solidFill>
                  <a:srgbClr val="000000"/>
                </a:solidFill>
              </a:rPr>
              <a:t>Proč využívat</a:t>
            </a:r>
            <a:r>
              <a:rPr lang="cs-CZ" sz="2800" dirty="0">
                <a:solidFill>
                  <a:srgbClr val="000000"/>
                </a:solidFill>
              </a:rPr>
              <a:t>: zdarma nástroj k </a:t>
            </a:r>
            <a:r>
              <a:rPr lang="cs-CZ" sz="2800" b="1" dirty="0">
                <a:solidFill>
                  <a:srgbClr val="000000"/>
                </a:solidFill>
              </a:rPr>
              <a:t>evidenci dobrovolnických hodin</a:t>
            </a:r>
            <a:r>
              <a:rPr lang="cs-CZ" sz="2800" dirty="0">
                <a:solidFill>
                  <a:srgbClr val="000000"/>
                </a:solidFill>
              </a:rPr>
              <a:t> a </a:t>
            </a:r>
            <a:r>
              <a:rPr lang="cs-CZ" sz="2800" b="1" dirty="0">
                <a:solidFill>
                  <a:srgbClr val="000000"/>
                </a:solidFill>
              </a:rPr>
              <a:t>vyčíslení hodnoty dobrovolnictví</a:t>
            </a:r>
            <a:endParaRPr b="1" dirty="0">
              <a:solidFill>
                <a:srgbClr val="000000"/>
              </a:solidFill>
            </a:endParaRPr>
          </a:p>
        </p:txBody>
      </p:sp>
      <p:pic>
        <p:nvPicPr>
          <p:cNvPr id="1026" name="Picture 2" descr="Dobrometr | Info o projektu">
            <a:extLst>
              <a:ext uri="{FF2B5EF4-FFF2-40B4-BE49-F238E27FC236}">
                <a16:creationId xmlns:a16="http://schemas.microsoft.com/office/drawing/2014/main" id="{DB48DA90-8EB7-470D-B6DA-E14D04913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7" y="393700"/>
            <a:ext cx="503872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335993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Kancelář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2BB12090685341A8E15D48D5BCABDE" ma:contentTypeVersion="9" ma:contentTypeDescription="Vytvoří nový dokument" ma:contentTypeScope="" ma:versionID="1c5c93f315817717d7b36566f30b212b">
  <xsd:schema xmlns:xsd="http://www.w3.org/2001/XMLSchema" xmlns:xs="http://www.w3.org/2001/XMLSchema" xmlns:p="http://schemas.microsoft.com/office/2006/metadata/properties" xmlns:ns3="0ce8349e-5bd8-4034-aba5-0ab22afea016" targetNamespace="http://schemas.microsoft.com/office/2006/metadata/properties" ma:root="true" ma:fieldsID="66dc54a29a5aa602483e42831003e168" ns3:_="">
    <xsd:import namespace="0ce8349e-5bd8-4034-aba5-0ab22afea01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8349e-5bd8-4034-aba5-0ab22afea0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F5A346C-1B18-4893-A517-24C2B1E645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e8349e-5bd8-4034-aba5-0ab22afea0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CFFDA8D-9CE5-4A81-999A-998B735713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5404E4-AEDD-4C35-B248-CB42C0F334E8}">
  <ds:schemaRefs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0ce8349e-5bd8-4034-aba5-0ab22afea016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</TotalTime>
  <Words>1216</Words>
  <Application>Microsoft Office PowerPoint</Application>
  <PresentationFormat>Předvádění na obrazovce (4:3)</PresentationFormat>
  <Paragraphs>175</Paragraphs>
  <Slides>57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1" baseType="lpstr">
      <vt:lpstr>Arial</vt:lpstr>
      <vt:lpstr>Calibri</vt:lpstr>
      <vt:lpstr>Wingdings</vt:lpstr>
      <vt:lpstr>Motiv systému Office</vt:lpstr>
      <vt:lpstr>Prezentace aplikace PowerPoint</vt:lpstr>
      <vt:lpstr>Prezentace aplikace PowerPoint</vt:lpstr>
      <vt:lpstr>Představení projektu Česko s dobrovolnictvím počítá</vt:lpstr>
      <vt:lpstr>Kvantifikace hodnoty dobrovolnictví</vt:lpstr>
      <vt:lpstr>Co je a není ekonomická hodnota dobrovolnictví?</vt:lpstr>
      <vt:lpstr>Ekonomická hodnota dobrovolnictví je:</vt:lpstr>
      <vt:lpstr>Přístupy k ekonomickému hodnocení dobrovolnictví</vt:lpstr>
      <vt:lpstr>Z čeho jsme vycházeli</vt:lpstr>
      <vt:lpstr>Prezentace aplikace PowerPoint</vt:lpstr>
      <vt:lpstr>Prezentace aplikace PowerPoint</vt:lpstr>
      <vt:lpstr>Volba hlavní oblasti dobrovolnického programu</vt:lpstr>
      <vt:lpstr>Volba primární dobrovolnické činnosti</vt:lpstr>
      <vt:lpstr>K čemu je to dobré</vt:lpstr>
      <vt:lpstr>Výhody aplikace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 čemu slouží Dobrometr</vt:lpstr>
      <vt:lpstr>Evidence dobrovolnických hodin</vt:lpstr>
      <vt:lpstr>Hodnota dobrovolnictví jakou součást povinného kofinancování projektů</vt:lpstr>
      <vt:lpstr>Hodnota a dobrovolnictví a PR</vt:lpstr>
      <vt:lpstr>Hodnota dobrovolnictví a fundraising</vt:lpstr>
      <vt:lpstr>Hodnota dobrovolnictví a motivace dobrovolníků</vt:lpstr>
      <vt:lpstr>Využití údajů z aplikace Dobrometr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Moje</dc:creator>
  <cp:lastModifiedBy>Mgr. Martina Černá, Ph.D.</cp:lastModifiedBy>
  <cp:revision>39</cp:revision>
  <dcterms:modified xsi:type="dcterms:W3CDTF">2021-10-13T11:44:49Z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0x010100412BB12090685341A8E15D48D5BCABDE</vt:lpwstr>
  </property>
</Properties>
</file>