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9" r:id="rId5"/>
    <p:sldId id="271" r:id="rId6"/>
    <p:sldId id="272" r:id="rId7"/>
    <p:sldId id="273" r:id="rId8"/>
    <p:sldId id="262" r:id="rId9"/>
    <p:sldId id="267" r:id="rId10"/>
    <p:sldId id="261" r:id="rId11"/>
    <p:sldId id="263" r:id="rId12"/>
    <p:sldId id="266" r:id="rId13"/>
    <p:sldId id="268" r:id="rId14"/>
    <p:sldId id="275" r:id="rId15"/>
    <p:sldId id="258" r:id="rId16"/>
  </p:sldIdLst>
  <p:sldSz cx="9144000" cy="5143500" type="screen16x9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A00"/>
    <a:srgbClr val="00C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>
        <p:scale>
          <a:sx n="129" d="100"/>
          <a:sy n="129" d="100"/>
        </p:scale>
        <p:origin x="63" y="60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25761"/>
            <a:ext cx="7772400" cy="616465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rgbClr val="FBBA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273828"/>
            <a:ext cx="6400800" cy="48605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BBA00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1C8D4-DE92-4A01-AD20-B9CAA1B3C662}" type="datetimeFigureOut">
              <a:rPr lang="cs-CZ"/>
              <a:pPr>
                <a:defRPr/>
              </a:pPr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06969-EFD3-44BA-807E-FEFC93DD3EC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044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11511"/>
            <a:ext cx="7067128" cy="7200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FFC000"/>
              </a:buClr>
              <a:defRPr>
                <a:latin typeface="Helvetica" pitchFamily="2" charset="0"/>
              </a:defRPr>
            </a:lvl1pPr>
            <a:lvl2pPr>
              <a:buClr>
                <a:srgbClr val="FFC000"/>
              </a:buClr>
              <a:defRPr>
                <a:latin typeface="Helvetica" pitchFamily="2" charset="0"/>
              </a:defRPr>
            </a:lvl2pPr>
            <a:lvl3pPr>
              <a:buClr>
                <a:srgbClr val="FFC000"/>
              </a:buClr>
              <a:defRPr>
                <a:latin typeface="Helvetica" pitchFamily="2" charset="0"/>
              </a:defRPr>
            </a:lvl3pPr>
            <a:lvl4pPr>
              <a:buClr>
                <a:srgbClr val="FFC000"/>
              </a:buClr>
              <a:defRPr>
                <a:latin typeface="Helvetica" pitchFamily="2" charset="0"/>
              </a:defRPr>
            </a:lvl4pPr>
            <a:lvl5pPr>
              <a:buClr>
                <a:srgbClr val="FFC000"/>
              </a:buCl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D66D-B6A8-42FA-B8AA-F9ACA42BD3D1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9C29F6-A901-4E00-AE1D-83755F60931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41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03598"/>
            <a:ext cx="2057400" cy="3391026"/>
          </a:xfrm>
        </p:spPr>
        <p:txBody>
          <a:bodyPr vert="eaVert">
            <a:normAutofit/>
          </a:bodyPr>
          <a:lstStyle>
            <a:lvl1pPr algn="ctr">
              <a:defRPr sz="2800">
                <a:solidFill>
                  <a:srgbClr val="FFC0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3598"/>
            <a:ext cx="6019800" cy="3391026"/>
          </a:xfrm>
        </p:spPr>
        <p:txBody>
          <a:bodyPr vert="eaVert"/>
          <a:lstStyle>
            <a:lvl1pPr>
              <a:buClr>
                <a:srgbClr val="FFC000"/>
              </a:buClr>
              <a:defRPr>
                <a:latin typeface="Helvetica" pitchFamily="2" charset="0"/>
              </a:defRPr>
            </a:lvl1pPr>
            <a:lvl2pPr>
              <a:buClr>
                <a:srgbClr val="FFC000"/>
              </a:buClr>
              <a:defRPr>
                <a:latin typeface="Helvetica" pitchFamily="2" charset="0"/>
              </a:defRPr>
            </a:lvl2pPr>
            <a:lvl3pPr>
              <a:buClr>
                <a:srgbClr val="FFC000"/>
              </a:buClr>
              <a:defRPr>
                <a:latin typeface="Helvetica" pitchFamily="2" charset="0"/>
              </a:defRPr>
            </a:lvl3pPr>
            <a:lvl4pPr>
              <a:buClr>
                <a:srgbClr val="FFC000"/>
              </a:buClr>
              <a:defRPr>
                <a:latin typeface="Helvetica" pitchFamily="2" charset="0"/>
              </a:defRPr>
            </a:lvl4pPr>
            <a:lvl5pPr>
              <a:buClr>
                <a:srgbClr val="FFC000"/>
              </a:buCl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E7722-B28D-4D9B-B479-179262AD52F3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DE3B-5E34-416A-B799-37FD2C890C2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47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11510"/>
            <a:ext cx="7067128" cy="785242"/>
          </a:xfrm>
        </p:spPr>
        <p:txBody>
          <a:bodyPr>
            <a:normAutofit/>
          </a:bodyPr>
          <a:lstStyle>
            <a:lvl1pPr algn="l">
              <a:defRPr sz="3600" b="0" baseline="0">
                <a:solidFill>
                  <a:srgbClr val="FFC0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91968" y="1203598"/>
            <a:ext cx="8207375" cy="338455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F1713-350C-4175-BD52-CBC2402AEEB1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48126ED-B98C-43BA-85DD-516F364DE873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68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Autofit/>
          </a:bodyPr>
          <a:lstStyle>
            <a:lvl1pPr algn="l">
              <a:defRPr sz="3200" b="1" cap="all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5079-3B84-477C-BCBA-23A4F9DBBE56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55F8B-6362-4098-AC85-76AE5C94037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75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11510"/>
            <a:ext cx="7067128" cy="78524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BBA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buClr>
                <a:srgbClr val="FFC000"/>
              </a:buClr>
              <a:defRPr sz="2800">
                <a:latin typeface="Helvetica" pitchFamily="2" charset="0"/>
              </a:defRPr>
            </a:lvl1pPr>
            <a:lvl2pPr>
              <a:buClr>
                <a:srgbClr val="FFC000"/>
              </a:buClr>
              <a:defRPr sz="2400">
                <a:latin typeface="Helvetica" pitchFamily="2" charset="0"/>
              </a:defRPr>
            </a:lvl2pPr>
            <a:lvl3pPr>
              <a:buClr>
                <a:srgbClr val="FFC000"/>
              </a:buClr>
              <a:defRPr sz="2000">
                <a:latin typeface="Helvetica" pitchFamily="2" charset="0"/>
              </a:defRPr>
            </a:lvl3pPr>
            <a:lvl4pPr>
              <a:buClr>
                <a:srgbClr val="FFC000"/>
              </a:buClr>
              <a:defRPr sz="1800">
                <a:latin typeface="Helvetica" pitchFamily="2" charset="0"/>
              </a:defRPr>
            </a:lvl4pPr>
            <a:lvl5pPr>
              <a:buClr>
                <a:srgbClr val="FFC000"/>
              </a:buClr>
              <a:defRPr sz="18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buClr>
                <a:srgbClr val="FFC000"/>
              </a:buClr>
              <a:defRPr sz="2800">
                <a:latin typeface="Helvetica" pitchFamily="2" charset="0"/>
              </a:defRPr>
            </a:lvl1pPr>
            <a:lvl2pPr>
              <a:buClr>
                <a:srgbClr val="FFC000"/>
              </a:buClr>
              <a:defRPr sz="2400">
                <a:latin typeface="Helvetica" pitchFamily="2" charset="0"/>
              </a:defRPr>
            </a:lvl2pPr>
            <a:lvl3pPr>
              <a:buClr>
                <a:srgbClr val="FFC000"/>
              </a:buClr>
              <a:defRPr sz="2000">
                <a:latin typeface="Helvetica" pitchFamily="2" charset="0"/>
              </a:defRPr>
            </a:lvl3pPr>
            <a:lvl4pPr>
              <a:buClr>
                <a:srgbClr val="FFC000"/>
              </a:buClr>
              <a:defRPr sz="1800">
                <a:latin typeface="Helvetica" pitchFamily="2" charset="0"/>
              </a:defRPr>
            </a:lvl4pPr>
            <a:lvl5pPr>
              <a:buClr>
                <a:srgbClr val="FFC000"/>
              </a:buClr>
              <a:defRPr sz="18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0364D-79EA-4DBC-8B99-33D0561AC9A9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29682-CC15-478D-AC39-39936001270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89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11509"/>
            <a:ext cx="7067128" cy="720081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BBA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buClr>
                <a:srgbClr val="FFC000"/>
              </a:buClr>
              <a:defRPr sz="2400">
                <a:latin typeface="Helvetica" pitchFamily="2" charset="0"/>
              </a:defRPr>
            </a:lvl1pPr>
            <a:lvl2pPr>
              <a:buClr>
                <a:srgbClr val="FFC000"/>
              </a:buClr>
              <a:defRPr sz="2000">
                <a:latin typeface="Helvetica" pitchFamily="2" charset="0"/>
              </a:defRPr>
            </a:lvl2pPr>
            <a:lvl3pPr>
              <a:buClr>
                <a:srgbClr val="FFC000"/>
              </a:buClr>
              <a:defRPr sz="1800">
                <a:latin typeface="Helvetica" pitchFamily="2" charset="0"/>
              </a:defRPr>
            </a:lvl3pPr>
            <a:lvl4pPr>
              <a:buClr>
                <a:srgbClr val="FFC000"/>
              </a:buClr>
              <a:defRPr sz="1600">
                <a:latin typeface="Helvetica" pitchFamily="2" charset="0"/>
              </a:defRPr>
            </a:lvl4pPr>
            <a:lvl5pPr>
              <a:buClr>
                <a:srgbClr val="FFC000"/>
              </a:buClr>
              <a:defRPr sz="1600">
                <a:latin typeface="Helvetica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buClr>
                <a:srgbClr val="FFC000"/>
              </a:buClr>
              <a:defRPr sz="2400">
                <a:latin typeface="Helvetica" pitchFamily="2" charset="0"/>
              </a:defRPr>
            </a:lvl1pPr>
            <a:lvl2pPr>
              <a:buClr>
                <a:srgbClr val="FFC000"/>
              </a:buClr>
              <a:defRPr sz="2000">
                <a:latin typeface="Helvetica" pitchFamily="2" charset="0"/>
              </a:defRPr>
            </a:lvl2pPr>
            <a:lvl3pPr>
              <a:buClr>
                <a:srgbClr val="FFC000"/>
              </a:buClr>
              <a:defRPr sz="1800">
                <a:latin typeface="Helvetica" pitchFamily="2" charset="0"/>
              </a:defRPr>
            </a:lvl3pPr>
            <a:lvl4pPr>
              <a:buClr>
                <a:srgbClr val="FFC000"/>
              </a:buClr>
              <a:defRPr sz="1600">
                <a:latin typeface="Helvetica" pitchFamily="2" charset="0"/>
              </a:defRPr>
            </a:lvl4pPr>
            <a:lvl5pPr>
              <a:buClr>
                <a:srgbClr val="FFC000"/>
              </a:buClr>
              <a:defRPr sz="1600">
                <a:latin typeface="Helvetica" pitchFamily="2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831A-6CE2-453C-873F-145B8E55076C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51440-367D-47D5-8B1E-82B023FCC1B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51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11510"/>
            <a:ext cx="7067128" cy="72008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2469B-1726-424E-BF9D-F80DE53FB7A6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43F8A-D74F-4451-B0D8-5E13C83C8C5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9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5FB62-BBC3-4513-AF1F-3394B29FD64D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3F586-00CB-4FAC-974F-1381062B3A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54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699542"/>
            <a:ext cx="4834880" cy="3895087"/>
          </a:xfrm>
        </p:spPr>
        <p:txBody>
          <a:bodyPr/>
          <a:lstStyle>
            <a:lvl1pPr>
              <a:buClr>
                <a:srgbClr val="FFC000"/>
              </a:buClr>
              <a:defRPr sz="3200">
                <a:solidFill>
                  <a:schemeClr val="bg1"/>
                </a:solidFill>
              </a:defRPr>
            </a:lvl1pPr>
            <a:lvl2pPr>
              <a:buClr>
                <a:srgbClr val="FFC000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rgbClr val="FFC000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rgbClr val="FFC000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rgbClr val="FFC000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ECC02-1088-4FB6-82CC-3EECADC40DE3}" type="datetimeFigureOut">
              <a:rPr lang="cs-CZ"/>
              <a:pPr>
                <a:defRPr/>
              </a:pPr>
              <a:t>24.05.2023</a:t>
            </a:fld>
            <a:endParaRPr lang="cs-CZ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B189E-3F06-4288-980D-C8E97658F97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97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11510"/>
            <a:ext cx="5486400" cy="3134171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>
                <a:latin typeface="Helvetica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142A6-413D-4533-9D55-75EFACA7CD4D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74D03-1E0C-4207-A668-19DAEC2654C1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17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331913" y="411163"/>
            <a:ext cx="7354887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65138" y="123825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>
              <a:defRPr/>
            </a:pPr>
            <a:fld id="{2B9124CF-CB42-4275-83AC-EE671DD2350A}" type="datetimeFigureOut">
              <a:rPr lang="cs-CZ"/>
              <a:pPr>
                <a:defRPr/>
              </a:pPr>
              <a:t>24.05.2023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32138" y="123825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cs typeface="Helvetica" pitchFamily="2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61138" y="123825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71208995-5468-4784-AE72-633A92DCED74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5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FBBA00"/>
          </a:solidFill>
          <a:latin typeface="Helvetica" pitchFamily="2" charset="0"/>
          <a:ea typeface="+mj-ea"/>
          <a:cs typeface="Helvetica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FBBA00"/>
          </a:solidFill>
          <a:latin typeface="Helvetica" panose="020B0604020202020204" pitchFamily="34" charset="0"/>
          <a:cs typeface="Helvetica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BBA00"/>
        </a:buClr>
        <a:buFont typeface="Arial" charset="0"/>
        <a:buChar char="•"/>
        <a:defRPr sz="32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BBA00"/>
        </a:buClr>
        <a:buFont typeface="Arial" charset="0"/>
        <a:buChar char="–"/>
        <a:defRPr sz="28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BBA00"/>
        </a:buClr>
        <a:buFont typeface="Arial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BBA00"/>
        </a:buClr>
        <a:buFont typeface="Arial" charset="0"/>
        <a:buChar char="–"/>
        <a:defRPr sz="20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BBA00"/>
        </a:buClr>
        <a:buFont typeface="Arial" charset="0"/>
        <a:buChar char="»"/>
        <a:defRPr sz="2000" kern="1200">
          <a:solidFill>
            <a:schemeClr val="tx1"/>
          </a:solidFill>
          <a:latin typeface="Helvetica" pitchFamily="2" charset="0"/>
          <a:ea typeface="+mn-ea"/>
          <a:cs typeface="Helvetica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ctrTitle"/>
          </p:nvPr>
        </p:nvSpPr>
        <p:spPr>
          <a:xfrm>
            <a:off x="684213" y="2625724"/>
            <a:ext cx="7772400" cy="738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dirty="0">
                <a:latin typeface="Helvetica" pitchFamily="34" charset="0"/>
                <a:cs typeface="Helvetica" pitchFamily="34" charset="0"/>
              </a:rPr>
              <a:t>Spolupráce s experty se zkušeností na Fakultě sociálních studií  v Ostravě</a:t>
            </a:r>
            <a:endParaRPr lang="en-GB" altLang="cs-CZ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0013" y="3579862"/>
            <a:ext cx="6400800" cy="48577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Markéta Čtvrtečková, Evžen Vojkůvka, Robin Štoček,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Výuka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1800" dirty="0"/>
              <a:t>V </a:t>
            </a:r>
            <a:r>
              <a:rPr lang="cs-CZ" sz="1800" dirty="0" smtClean="0"/>
              <a:t>aktuálně jsou konzultanti zapojeni ve </a:t>
            </a:r>
            <a:r>
              <a:rPr lang="en-GB" sz="1800" dirty="0"/>
              <a:t>13 </a:t>
            </a:r>
            <a:r>
              <a:rPr lang="cs-CZ" sz="1800" dirty="0"/>
              <a:t>kurzech</a:t>
            </a:r>
            <a:r>
              <a:rPr lang="en-GB" sz="1800" dirty="0"/>
              <a:t>.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cs-CZ" sz="1800" dirty="0"/>
              <a:t>V roce</a:t>
            </a:r>
            <a:r>
              <a:rPr lang="en-GB" sz="1800" dirty="0"/>
              <a:t> </a:t>
            </a:r>
            <a:r>
              <a:rPr lang="en-GB" sz="1800" dirty="0" smtClean="0"/>
              <a:t>2021-2022</a:t>
            </a:r>
            <a:r>
              <a:rPr lang="cs-CZ" sz="1800" dirty="0" smtClean="0"/>
              <a:t> odučili</a:t>
            </a:r>
            <a:r>
              <a:rPr lang="en-GB" sz="1800" dirty="0" smtClean="0"/>
              <a:t> 88</a:t>
            </a:r>
            <a:r>
              <a:rPr lang="cs-CZ" sz="1800" dirty="0" smtClean="0"/>
              <a:t> </a:t>
            </a:r>
            <a:r>
              <a:rPr lang="cs-CZ" sz="1800" dirty="0"/>
              <a:t>hodin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cs-CZ" sz="1800" dirty="0" smtClean="0"/>
              <a:t>Spolupracujeme s</a:t>
            </a:r>
            <a:r>
              <a:rPr lang="en-GB" sz="1800" dirty="0" smtClean="0"/>
              <a:t> </a:t>
            </a:r>
            <a:r>
              <a:rPr lang="en-GB" sz="1800" dirty="0"/>
              <a:t>9 </a:t>
            </a:r>
            <a:r>
              <a:rPr lang="en-GB" sz="1800" dirty="0" err="1"/>
              <a:t>expe</a:t>
            </a:r>
            <a:r>
              <a:rPr lang="cs-CZ" sz="1800" dirty="0" smtClean="0"/>
              <a:t>rty </a:t>
            </a:r>
            <a:r>
              <a:rPr lang="cs-CZ" sz="1800" dirty="0"/>
              <a:t>se zkušeností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cs-CZ" sz="1800" dirty="0"/>
              <a:t>Pravidelná zářijová setkání vyučujících a konzultantů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3933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Online form</a:t>
            </a:r>
            <a:r>
              <a:rPr lang="cs-CZ" sz="2400" dirty="0" err="1"/>
              <a:t>át</a:t>
            </a:r>
            <a:r>
              <a:rPr lang="en-GB" sz="2400" dirty="0"/>
              <a:t> - vide</a:t>
            </a:r>
            <a:r>
              <a:rPr lang="cs-CZ" sz="2400" dirty="0"/>
              <a:t>a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1600" dirty="0"/>
              <a:t>Vzniklo 27 výukových videí v době covid pandemie.</a:t>
            </a:r>
          </a:p>
          <a:p>
            <a:endParaRPr lang="cs-CZ" sz="1600" dirty="0"/>
          </a:p>
          <a:p>
            <a:r>
              <a:rPr lang="cs-CZ" sz="1600" dirty="0"/>
              <a:t>Způsob jak zachovat příběhy konzultantů i poté, co svoji činnost na FSS ukončí</a:t>
            </a:r>
          </a:p>
          <a:p>
            <a:endParaRPr lang="cs-CZ" sz="1600" dirty="0"/>
          </a:p>
          <a:p>
            <a:r>
              <a:rPr lang="cs-CZ" sz="1600" dirty="0"/>
              <a:t>Skvěle se osvědčila v době distanční výuky.</a:t>
            </a:r>
          </a:p>
          <a:p>
            <a:endParaRPr lang="cs-CZ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676" y="2103764"/>
            <a:ext cx="2188080" cy="1995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7774"/>
            <a:ext cx="2165450" cy="170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536" y="319015"/>
            <a:ext cx="2627784" cy="12341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87774"/>
            <a:ext cx="1638834" cy="18516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4" y="2853494"/>
            <a:ext cx="2155715" cy="1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Workshopy pro obce </a:t>
            </a:r>
            <a:r>
              <a:rPr lang="en-GB" sz="2400" dirty="0"/>
              <a:t>(2020</a:t>
            </a:r>
            <a:r>
              <a:rPr lang="cs-CZ" sz="2400" dirty="0"/>
              <a:t> - 2021</a:t>
            </a:r>
            <a:r>
              <a:rPr lang="en-GB" sz="2400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7544" y="1203598"/>
            <a:ext cx="8207375" cy="3385837"/>
          </a:xfrm>
        </p:spPr>
        <p:txBody>
          <a:bodyPr/>
          <a:lstStyle/>
          <a:p>
            <a:r>
              <a:rPr lang="cs-CZ" sz="1500" dirty="0"/>
              <a:t>9 workshopů v 9ti obcích Moravskoslezského kraje.</a:t>
            </a:r>
            <a:endParaRPr lang="en-GB" sz="1500" dirty="0"/>
          </a:p>
          <a:p>
            <a:r>
              <a:rPr lang="cs-CZ" sz="1500" dirty="0"/>
              <a:t>Zaměřeno na sociální pracovníky obcí.</a:t>
            </a:r>
            <a:endParaRPr lang="en-GB" sz="1500" dirty="0"/>
          </a:p>
          <a:p>
            <a:r>
              <a:rPr lang="cs-CZ" sz="1500" dirty="0"/>
              <a:t>Cíl</a:t>
            </a:r>
            <a:r>
              <a:rPr lang="en-GB" sz="1500" dirty="0"/>
              <a:t>: </a:t>
            </a:r>
            <a:r>
              <a:rPr lang="cs-CZ" sz="1500" dirty="0"/>
              <a:t>změnit proces komunitního plánování v obcích.</a:t>
            </a:r>
            <a:endParaRPr lang="en-GB" sz="1500" dirty="0"/>
          </a:p>
          <a:p>
            <a:r>
              <a:rPr lang="cs-CZ" sz="1500" dirty="0"/>
              <a:t>Formát živé knihovny + diskuse kolem potřeb vybraných cílových skupin.</a:t>
            </a:r>
            <a:endParaRPr lang="en-GB" sz="1500" dirty="0"/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55727"/>
            <a:ext cx="1666630" cy="2096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63867"/>
            <a:ext cx="1656184" cy="2088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3" y="2351500"/>
            <a:ext cx="1524000" cy="2088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04" y="2355726"/>
            <a:ext cx="152400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11510"/>
            <a:ext cx="7067128" cy="785242"/>
          </a:xfrm>
        </p:spPr>
        <p:txBody>
          <a:bodyPr wrap="square" anchor="ctr">
            <a:normAutofit/>
          </a:bodyPr>
          <a:lstStyle/>
          <a:p>
            <a:r>
              <a:rPr lang="cs-CZ" sz="2400" dirty="0"/>
              <a:t>Fungování skupiny</a:t>
            </a:r>
            <a:endParaRPr lang="en-GB" sz="2400" dirty="0"/>
          </a:p>
        </p:txBody>
      </p:sp>
      <p:pic>
        <p:nvPicPr>
          <p:cNvPr id="5" name="Obrázek 33" descr="Obsah obrázku interiér, zeď, patro, konferenční místnost&#10;&#10;Popis se vygeneroval automaticky.">
            <a:extLst>
              <a:ext uri="{FF2B5EF4-FFF2-40B4-BE49-F238E27FC236}">
                <a16:creationId xmlns:a16="http://schemas.microsoft.com/office/drawing/2014/main" xmlns="" id="{5AF8F80E-7854-A1F5-3D13-E5D6CD66E4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8" b="2"/>
          <a:stretch/>
        </p:blipFill>
        <p:spPr>
          <a:xfrm>
            <a:off x="457200" y="1200151"/>
            <a:ext cx="4038600" cy="3394472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FEF86B5-B0FC-A959-7A84-0B5C8C12C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 dirty="0"/>
              <a:t>Setkání expertů a koordinátorů skupiny </a:t>
            </a:r>
            <a:r>
              <a:rPr lang="en-GB" sz="1500" dirty="0"/>
              <a:t>1x/</a:t>
            </a:r>
            <a:r>
              <a:rPr lang="cs-CZ" sz="1500" dirty="0"/>
              <a:t>měsíc</a:t>
            </a:r>
            <a:endParaRPr lang="en-GB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Koordinace</a:t>
            </a:r>
            <a:r>
              <a:rPr lang="en-GB" sz="1500" dirty="0"/>
              <a:t>: 2 </a:t>
            </a:r>
            <a:r>
              <a:rPr lang="cs-CZ" sz="1500" dirty="0"/>
              <a:t>studenti a</a:t>
            </a:r>
            <a:r>
              <a:rPr lang="en-GB" sz="1500" dirty="0"/>
              <a:t> 2 </a:t>
            </a:r>
            <a:r>
              <a:rPr lang="cs-CZ" sz="1500" dirty="0"/>
              <a:t>akademici</a:t>
            </a:r>
            <a:r>
              <a:rPr lang="en-GB" sz="1500" dirty="0"/>
              <a:t> </a:t>
            </a:r>
          </a:p>
          <a:p>
            <a:pPr>
              <a:lnSpc>
                <a:spcPct val="90000"/>
              </a:lnSpc>
            </a:pPr>
            <a:r>
              <a:rPr lang="en-GB" sz="1500" dirty="0"/>
              <a:t>Strategic</a:t>
            </a:r>
            <a:r>
              <a:rPr lang="cs-CZ" sz="1500" dirty="0" err="1"/>
              <a:t>ké</a:t>
            </a:r>
            <a:r>
              <a:rPr lang="en-GB" sz="1500" dirty="0"/>
              <a:t> pl</a:t>
            </a:r>
            <a:r>
              <a:rPr lang="cs-CZ" sz="1500" dirty="0" err="1"/>
              <a:t>ánování</a:t>
            </a:r>
            <a:r>
              <a:rPr lang="en-GB" sz="1500" dirty="0"/>
              <a:t> 1x/</a:t>
            </a:r>
            <a:r>
              <a:rPr lang="cs-CZ" sz="1500" dirty="0"/>
              <a:t>rok</a:t>
            </a:r>
            <a:endParaRPr lang="en-GB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Pravidelné</a:t>
            </a:r>
            <a:r>
              <a:rPr lang="en-GB" sz="1500" dirty="0"/>
              <a:t> </a:t>
            </a:r>
            <a:r>
              <a:rPr lang="en-GB" sz="1500" dirty="0" err="1"/>
              <a:t>supervi</a:t>
            </a:r>
            <a:r>
              <a:rPr lang="cs-CZ" sz="1500" dirty="0"/>
              <a:t>ze</a:t>
            </a:r>
            <a:endParaRPr lang="en-GB" sz="1500" dirty="0"/>
          </a:p>
          <a:p>
            <a:pPr>
              <a:lnSpc>
                <a:spcPct val="90000"/>
              </a:lnSpc>
            </a:pPr>
            <a:r>
              <a:rPr lang="en-GB" sz="1500" dirty="0"/>
              <a:t>4 </a:t>
            </a:r>
            <a:r>
              <a:rPr lang="cs-CZ" sz="1500" dirty="0"/>
              <a:t>na trauma zaměřené</a:t>
            </a:r>
            <a:r>
              <a:rPr lang="en-GB" sz="1500" dirty="0"/>
              <a:t> workshop</a:t>
            </a:r>
            <a:r>
              <a:rPr lang="cs-CZ" sz="1500" dirty="0"/>
              <a:t>y pro experty</a:t>
            </a:r>
            <a:r>
              <a:rPr lang="en-GB" sz="1500" dirty="0"/>
              <a:t>, 1 </a:t>
            </a:r>
            <a:r>
              <a:rPr lang="cs-CZ" sz="1500" dirty="0"/>
              <a:t>pro učitele</a:t>
            </a:r>
            <a:r>
              <a:rPr lang="en-GB" sz="1500" dirty="0"/>
              <a:t> (</a:t>
            </a:r>
            <a:r>
              <a:rPr lang="cs-CZ" sz="1500" dirty="0"/>
              <a:t>v roce</a:t>
            </a:r>
            <a:r>
              <a:rPr lang="en-GB" sz="1500" dirty="0"/>
              <a:t> 2022)</a:t>
            </a:r>
          </a:p>
          <a:p>
            <a:pPr marL="0" indent="0">
              <a:lnSpc>
                <a:spcPct val="90000"/>
              </a:lnSpc>
              <a:buNone/>
            </a:pPr>
            <a:endParaRPr lang="en-GB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V roce</a:t>
            </a:r>
            <a:r>
              <a:rPr lang="en-GB" sz="1500" dirty="0"/>
              <a:t> 2020 – </a:t>
            </a:r>
            <a:r>
              <a:rPr lang="en-GB" sz="1500" dirty="0" err="1"/>
              <a:t>finali</a:t>
            </a:r>
            <a:r>
              <a:rPr lang="cs-CZ" sz="1500" dirty="0"/>
              <a:t>sté ceny</a:t>
            </a:r>
            <a:r>
              <a:rPr lang="en-GB" sz="1500" dirty="0"/>
              <a:t> </a:t>
            </a:r>
            <a:r>
              <a:rPr lang="en-GB" sz="1500" dirty="0" err="1"/>
              <a:t>Sozial</a:t>
            </a:r>
            <a:r>
              <a:rPr lang="en-GB" sz="1500" dirty="0"/>
              <a:t> Marie Award (</a:t>
            </a:r>
            <a:r>
              <a:rPr lang="cs-CZ" sz="1500" dirty="0"/>
              <a:t>cena pro sociální inovace ve Střední </a:t>
            </a:r>
            <a:r>
              <a:rPr lang="cs-CZ" sz="1500" dirty="0" err="1"/>
              <a:t>Evrpě</a:t>
            </a:r>
            <a:r>
              <a:rPr lang="en-GB" sz="1500" dirty="0"/>
              <a:t>) (</a:t>
            </a:r>
            <a:r>
              <a:rPr lang="cs-CZ" sz="1500" dirty="0"/>
              <a:t>mezi</a:t>
            </a:r>
            <a:r>
              <a:rPr lang="en-GB" sz="1500" dirty="0"/>
              <a:t> 30 </a:t>
            </a:r>
            <a:r>
              <a:rPr lang="en-GB" sz="1500" dirty="0" err="1"/>
              <a:t>proje</a:t>
            </a:r>
            <a:r>
              <a:rPr lang="cs-CZ" sz="1500" dirty="0" err="1"/>
              <a:t>kty</a:t>
            </a:r>
            <a:r>
              <a:rPr lang="cs-CZ" sz="1500" dirty="0"/>
              <a:t> z</a:t>
            </a:r>
            <a:r>
              <a:rPr lang="en-GB" sz="1500" dirty="0"/>
              <a:t> 300)</a:t>
            </a:r>
            <a:endParaRPr lang="cs-CZ" sz="1500" dirty="0"/>
          </a:p>
          <a:p>
            <a:pPr>
              <a:lnSpc>
                <a:spcPct val="90000"/>
              </a:lnSpc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Erasmus+ projekt </a:t>
            </a:r>
            <a:r>
              <a:rPr lang="en-GB" sz="1500" dirty="0"/>
              <a:t>2022</a:t>
            </a:r>
            <a:r>
              <a:rPr lang="cs-CZ" sz="1500" dirty="0"/>
              <a:t> – </a:t>
            </a:r>
            <a:r>
              <a:rPr lang="en-GB" sz="1500" dirty="0"/>
              <a:t>202</a:t>
            </a:r>
            <a:r>
              <a:rPr lang="cs-CZ" sz="1500" dirty="0"/>
              <a:t>4 – Strukturální zapojování žité zkušenosti do vzdělávání v sociální práci.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73334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C6784F-B5BB-A22B-7B9D-356B9871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411509"/>
            <a:ext cx="7067128" cy="720081"/>
          </a:xfrm>
        </p:spPr>
        <p:txBody>
          <a:bodyPr wrap="square" anchor="ctr">
            <a:normAutofit/>
          </a:bodyPr>
          <a:lstStyle/>
          <a:p>
            <a:r>
              <a:rPr lang="cs-CZ" sz="2400" dirty="0"/>
              <a:t>Další aktivity</a:t>
            </a:r>
            <a:endParaRPr lang="en-GB" sz="2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C9FD9B19-D567-6766-8223-ADC2A626F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529" y="961442"/>
            <a:ext cx="4040188" cy="1106252"/>
          </a:xfrm>
        </p:spPr>
        <p:txBody>
          <a:bodyPr>
            <a:normAutofit fontScale="70000" lnSpcReduction="20000"/>
          </a:bodyPr>
          <a:lstStyle/>
          <a:p>
            <a:endParaRPr lang="cs-CZ" b="0" dirty="0"/>
          </a:p>
          <a:p>
            <a:r>
              <a:rPr lang="en-GB" b="0" dirty="0"/>
              <a:t>Workshop</a:t>
            </a:r>
            <a:r>
              <a:rPr lang="cs-CZ" b="0" dirty="0"/>
              <a:t>y pro studenty</a:t>
            </a:r>
            <a:r>
              <a:rPr lang="en-GB" b="0" dirty="0"/>
              <a:t> Pedagogic</a:t>
            </a:r>
            <a:r>
              <a:rPr lang="cs-CZ" b="0" dirty="0" err="1"/>
              <a:t>ké</a:t>
            </a:r>
            <a:r>
              <a:rPr lang="en-GB" b="0" dirty="0"/>
              <a:t> fa</a:t>
            </a:r>
            <a:r>
              <a:rPr lang="cs-CZ" b="0" dirty="0"/>
              <a:t>k</a:t>
            </a:r>
            <a:r>
              <a:rPr lang="en-GB" b="0" dirty="0" err="1"/>
              <a:t>ulty</a:t>
            </a:r>
            <a:r>
              <a:rPr lang="en-GB" b="0" dirty="0"/>
              <a:t> (Masaryk</a:t>
            </a:r>
            <a:r>
              <a:rPr lang="cs-CZ" b="0" dirty="0"/>
              <a:t>ova</a:t>
            </a:r>
            <a:r>
              <a:rPr lang="en-GB" b="0" dirty="0"/>
              <a:t> Uni</a:t>
            </a:r>
            <a:r>
              <a:rPr lang="cs-CZ" b="0" dirty="0" err="1"/>
              <a:t>verzita</a:t>
            </a:r>
            <a:r>
              <a:rPr lang="en-GB" b="0" dirty="0"/>
              <a:t>, Brno) (2022</a:t>
            </a:r>
            <a:r>
              <a:rPr lang="cs-CZ" b="0" dirty="0"/>
              <a:t>, </a:t>
            </a:r>
            <a:r>
              <a:rPr lang="en-GB" b="0" dirty="0"/>
              <a:t>202</a:t>
            </a:r>
            <a:r>
              <a:rPr lang="cs-CZ" b="0" dirty="0"/>
              <a:t>3</a:t>
            </a:r>
            <a:r>
              <a:rPr lang="en-GB" b="0" dirty="0"/>
              <a:t>)</a:t>
            </a:r>
          </a:p>
          <a:p>
            <a:r>
              <a:rPr lang="en-GB" b="0" dirty="0"/>
              <a:t>- </a:t>
            </a:r>
            <a:r>
              <a:rPr lang="cs-CZ" b="0" dirty="0"/>
              <a:t>Formát živé knihovny</a:t>
            </a:r>
            <a:endParaRPr lang="en-GB" b="0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50BDDEA0-41EA-C81C-47DE-D722952C1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33" y="915566"/>
            <a:ext cx="4041775" cy="955849"/>
          </a:xfrm>
        </p:spPr>
        <p:txBody>
          <a:bodyPr>
            <a:normAutofit fontScale="92500" lnSpcReduction="20000"/>
          </a:bodyPr>
          <a:lstStyle/>
          <a:p>
            <a:endParaRPr lang="en-GB" b="0" dirty="0"/>
          </a:p>
          <a:p>
            <a:r>
              <a:rPr lang="cs-CZ" b="0" dirty="0"/>
              <a:t>Veřejná akce</a:t>
            </a:r>
            <a:r>
              <a:rPr lang="en-GB" b="0" dirty="0"/>
              <a:t> „</a:t>
            </a:r>
            <a:r>
              <a:rPr lang="cs-CZ" b="0" dirty="0"/>
              <a:t>Lidé lidem</a:t>
            </a:r>
            <a:r>
              <a:rPr lang="en-GB" b="0" dirty="0"/>
              <a:t>“ (2022)</a:t>
            </a:r>
            <a:endParaRPr lang="cs-CZ" b="0" dirty="0"/>
          </a:p>
          <a:p>
            <a:r>
              <a:rPr lang="cs-CZ" b="0" dirty="0"/>
              <a:t>- Formát živé knihovny</a:t>
            </a:r>
            <a:endParaRPr lang="en-GB" b="0" dirty="0"/>
          </a:p>
          <a:p>
            <a:endParaRPr lang="en-GB" b="0" dirty="0"/>
          </a:p>
        </p:txBody>
      </p:sp>
      <p:pic>
        <p:nvPicPr>
          <p:cNvPr id="4" name="Obrázek 4" descr="Obsah obrázku tráva, strom, exteriér, park&#10;&#10;Popis se vygeneroval automaticky.">
            <a:extLst>
              <a:ext uri="{FF2B5EF4-FFF2-40B4-BE49-F238E27FC236}">
                <a16:creationId xmlns:a16="http://schemas.microsoft.com/office/drawing/2014/main" xmlns="" id="{2F1F20C6-5540-591D-EBB7-E0A817EB4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83" r="3" b="23828"/>
          <a:stretch/>
        </p:blipFill>
        <p:spPr>
          <a:xfrm>
            <a:off x="4788024" y="1934369"/>
            <a:ext cx="3648938" cy="2675434"/>
          </a:xfrm>
          <a:prstGeom prst="rect">
            <a:avLst/>
          </a:prstGeom>
          <a:noFill/>
        </p:spPr>
      </p:pic>
      <p:pic>
        <p:nvPicPr>
          <p:cNvPr id="5" name="Obrázek 46" descr="Obsah obrázku osoba, interiér, zeď, strop&#10;&#10;Popis se vygeneroval automaticky.">
            <a:extLst>
              <a:ext uri="{FF2B5EF4-FFF2-40B4-BE49-F238E27FC236}">
                <a16:creationId xmlns:a16="http://schemas.microsoft.com/office/drawing/2014/main" xmlns="" id="{364C81D3-B42E-F84F-86D4-316523681C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4405" b="1513"/>
          <a:stretch/>
        </p:blipFill>
        <p:spPr>
          <a:xfrm>
            <a:off x="448072" y="2283718"/>
            <a:ext cx="4040188" cy="22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1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08400" y="268288"/>
            <a:ext cx="4978400" cy="43259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5400" dirty="0">
                <a:solidFill>
                  <a:srgbClr val="FFC000"/>
                </a:solidFill>
              </a:rPr>
              <a:t>Kontakt: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400" dirty="0">
                <a:solidFill>
                  <a:srgbClr val="FFC000"/>
                </a:solidFill>
              </a:rPr>
              <a:t>Katedra Sociální práce</a:t>
            </a:r>
            <a:endParaRPr lang="en-GB" sz="1400" dirty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400" dirty="0">
                <a:solidFill>
                  <a:srgbClr val="FFC000"/>
                </a:solidFill>
              </a:rPr>
              <a:t>Eliška Černá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400" dirty="0">
                <a:solidFill>
                  <a:srgbClr val="FFC000"/>
                </a:solidFill>
              </a:rPr>
              <a:t>Českobratrská 16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400" dirty="0">
                <a:solidFill>
                  <a:srgbClr val="FFC000"/>
                </a:solidFill>
              </a:rPr>
              <a:t>701 03 Ostrava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1400" dirty="0">
                <a:solidFill>
                  <a:srgbClr val="FFC000"/>
                </a:solidFill>
              </a:rPr>
              <a:t>e-mail: eliska.cerna@osu.cz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1619250" y="411163"/>
            <a:ext cx="7067550" cy="78581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smtClean="0">
                <a:latin typeface="Helvetica" pitchFamily="34" charset="0"/>
                <a:cs typeface="Helvetica" pitchFamily="34" charset="0"/>
              </a:rPr>
              <a:t>Kdo </a:t>
            </a:r>
            <a:r>
              <a:rPr lang="cs-CZ" altLang="cs-CZ" sz="2400" dirty="0">
                <a:latin typeface="Helvetica" pitchFamily="34" charset="0"/>
                <a:cs typeface="Helvetica" pitchFamily="34" charset="0"/>
              </a:rPr>
              <a:t>jsou konzultanti z praxe?</a:t>
            </a:r>
            <a:endParaRPr lang="en-GB" altLang="cs-CZ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999034"/>
            <a:ext cx="8229600" cy="3948980"/>
          </a:xfrm>
        </p:spPr>
        <p:txBody>
          <a:bodyPr/>
          <a:lstStyle/>
          <a:p>
            <a:endParaRPr lang="cs-CZ" sz="1600" dirty="0" smtClean="0"/>
          </a:p>
          <a:p>
            <a:r>
              <a:rPr lang="cs-CZ" sz="1400" dirty="0" smtClean="0"/>
              <a:t>Konzultanti </a:t>
            </a:r>
            <a:r>
              <a:rPr lang="cs-CZ" sz="1400" dirty="0"/>
              <a:t>z praxe působí na Fakultě sociálních studií v Ostravě od června 2018. </a:t>
            </a:r>
          </a:p>
          <a:p>
            <a:endParaRPr lang="cs-CZ" sz="1400" dirty="0" smtClean="0"/>
          </a:p>
          <a:p>
            <a:r>
              <a:rPr lang="cs-CZ" sz="1400" dirty="0" smtClean="0"/>
              <a:t>Jde </a:t>
            </a:r>
            <a:r>
              <a:rPr lang="cs-CZ" sz="1400" dirty="0"/>
              <a:t>o skupinu lidí se zkušeností složité životní situace, kteří v současnosti nebo v minulosti využívali služby sociální práce. </a:t>
            </a:r>
          </a:p>
          <a:p>
            <a:endParaRPr lang="cs-CZ" sz="1400" dirty="0" smtClean="0"/>
          </a:p>
          <a:p>
            <a:r>
              <a:rPr lang="cs-CZ" sz="1400" dirty="0" smtClean="0"/>
              <a:t>Konzultanti </a:t>
            </a:r>
            <a:r>
              <a:rPr lang="cs-CZ" sz="1400" dirty="0"/>
              <a:t>z praxe působí ve výuce jako spolu-lektoři. </a:t>
            </a:r>
          </a:p>
          <a:p>
            <a:endParaRPr lang="cs-CZ" sz="1400" dirty="0" smtClean="0"/>
          </a:p>
          <a:p>
            <a:r>
              <a:rPr lang="cs-CZ" sz="1400" dirty="0" smtClean="0"/>
              <a:t>Se</a:t>
            </a:r>
            <a:r>
              <a:rPr lang="cs-CZ" sz="1400" dirty="0"/>
              <a:t> studenty sdílí své životní příběhy pomocí metody </a:t>
            </a:r>
            <a:r>
              <a:rPr lang="cs-CZ" sz="1400" b="1" dirty="0"/>
              <a:t>storytellingu, živé knihovny, imaginativních persón či skrze techniky divadla utlačovaných</a:t>
            </a:r>
            <a:r>
              <a:rPr lang="cs-CZ" sz="1400" dirty="0"/>
              <a:t>. </a:t>
            </a:r>
          </a:p>
          <a:p>
            <a:endParaRPr lang="cs-CZ" sz="1400" dirty="0" smtClean="0"/>
          </a:p>
          <a:p>
            <a:r>
              <a:rPr lang="cs-CZ" sz="1400" dirty="0" smtClean="0"/>
              <a:t>Ve</a:t>
            </a:r>
            <a:r>
              <a:rPr lang="cs-CZ" sz="1400" dirty="0"/>
              <a:t> společných diskusích pomáhají studentům identifikovat potřeby lidí v těžké životní situaci, se kterými se studenti ve své praxi setkají a překonávat stereotypní představy o určitých cílových skupinách</a:t>
            </a:r>
            <a:r>
              <a:rPr lang="cs-CZ" sz="1600" dirty="0"/>
              <a:t>.</a:t>
            </a:r>
            <a:endParaRPr lang="cs-CZ" altLang="cs-CZ" sz="1600" dirty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</a:pPr>
            <a:endParaRPr lang="cs-CZ" altLang="cs-CZ" sz="18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Konzultanti přinášejí zkušenosti z oblasti</a:t>
            </a:r>
            <a:r>
              <a:rPr lang="cs-CZ" sz="2800" dirty="0"/>
              <a:t>: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1968" y="1419622"/>
            <a:ext cx="8207375" cy="3168526"/>
          </a:xfrm>
        </p:spPr>
        <p:txBody>
          <a:bodyPr/>
          <a:lstStyle/>
          <a:p>
            <a:r>
              <a:rPr lang="cs-CZ" sz="1600" dirty="0"/>
              <a:t>duševního zdraví,</a:t>
            </a:r>
          </a:p>
          <a:p>
            <a:r>
              <a:rPr lang="cs-CZ" sz="1600" dirty="0"/>
              <a:t>závislostí,</a:t>
            </a:r>
          </a:p>
          <a:p>
            <a:r>
              <a:rPr lang="cs-CZ" sz="1600" dirty="0"/>
              <a:t>života s mentální anorexií,</a:t>
            </a:r>
          </a:p>
          <a:p>
            <a:r>
              <a:rPr lang="cs-CZ" sz="1600" dirty="0"/>
              <a:t>sexbyznysu,</a:t>
            </a:r>
          </a:p>
          <a:p>
            <a:r>
              <a:rPr lang="cs-CZ" sz="1600" dirty="0"/>
              <a:t>pěstounské péče,</a:t>
            </a:r>
          </a:p>
          <a:p>
            <a:r>
              <a:rPr lang="cs-CZ" sz="1600" dirty="0"/>
              <a:t>institucionální péče,</a:t>
            </a:r>
          </a:p>
          <a:p>
            <a:r>
              <a:rPr lang="cs-CZ" sz="1600" dirty="0"/>
              <a:t>bezdomovectví,</a:t>
            </a:r>
          </a:p>
          <a:p>
            <a:r>
              <a:rPr lang="cs-CZ" sz="1600" dirty="0"/>
              <a:t>výkonu trestu odnětí svobody,</a:t>
            </a:r>
          </a:p>
          <a:p>
            <a:r>
              <a:rPr lang="cs-CZ" sz="1600" dirty="0"/>
              <a:t>života chudých seniorů,</a:t>
            </a:r>
          </a:p>
          <a:p>
            <a:r>
              <a:rPr lang="cs-CZ" sz="1600" dirty="0"/>
              <a:t>atd.</a:t>
            </a:r>
            <a:endParaRPr lang="en-GB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1173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Teoretická </a:t>
            </a:r>
            <a:r>
              <a:rPr lang="cs-CZ" sz="2400" dirty="0"/>
              <a:t>východiska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1968" y="1203598"/>
            <a:ext cx="8207375" cy="3672408"/>
          </a:xfrm>
        </p:spPr>
        <p:txBody>
          <a:bodyPr/>
          <a:lstStyle/>
          <a:p>
            <a:r>
              <a:rPr lang="cs-CZ" sz="2000" dirty="0"/>
              <a:t>Zdroje vědění v sociální práci</a:t>
            </a:r>
          </a:p>
          <a:p>
            <a:pPr lvl="1"/>
            <a:r>
              <a:rPr lang="cs-CZ" sz="1600" dirty="0"/>
              <a:t>Výzkum, uživatelé služeb, sociální pracovníci (</a:t>
            </a:r>
            <a:r>
              <a:rPr lang="cs-CZ" sz="1600" dirty="0" err="1"/>
              <a:t>Humphreys</a:t>
            </a:r>
            <a:r>
              <a:rPr lang="cs-CZ" sz="1600" dirty="0"/>
              <a:t> a kol., 2003) </a:t>
            </a:r>
          </a:p>
          <a:p>
            <a:pPr marL="457200" lvl="1" indent="0">
              <a:buNone/>
            </a:pPr>
            <a:r>
              <a:rPr lang="cs-CZ" sz="1600" dirty="0"/>
              <a:t>=&gt; </a:t>
            </a:r>
            <a:r>
              <a:rPr lang="cs-CZ" sz="1600" i="1" dirty="0"/>
              <a:t>co-</a:t>
            </a:r>
            <a:r>
              <a:rPr lang="cs-CZ" sz="1600" i="1" dirty="0" err="1"/>
              <a:t>production</a:t>
            </a:r>
            <a:endParaRPr lang="cs-CZ" sz="1600" i="1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cs-CZ" sz="1600" dirty="0"/>
              <a:t>Vycházíme z kritické pedagogiky </a:t>
            </a:r>
            <a:r>
              <a:rPr lang="en-GB" sz="1600" dirty="0"/>
              <a:t>(P. Freire), </a:t>
            </a:r>
            <a:r>
              <a:rPr lang="cs-CZ" sz="1600" dirty="0"/>
              <a:t>kritické sociální práce </a:t>
            </a:r>
            <a:r>
              <a:rPr lang="en-GB" sz="1600" dirty="0"/>
              <a:t>(K. Healey, M. </a:t>
            </a:r>
            <a:r>
              <a:rPr lang="en-GB" sz="1600" dirty="0" err="1"/>
              <a:t>Ledwith</a:t>
            </a:r>
            <a:r>
              <a:rPr lang="en-GB" sz="1600" dirty="0"/>
              <a:t>), </a:t>
            </a:r>
            <a:r>
              <a:rPr lang="en-GB" sz="1600" dirty="0" err="1"/>
              <a:t>poststru</a:t>
            </a:r>
            <a:r>
              <a:rPr lang="cs-CZ" sz="1600" dirty="0"/>
              <a:t>k</a:t>
            </a:r>
            <a:r>
              <a:rPr lang="en-GB" sz="1600" dirty="0" err="1"/>
              <a:t>turalism</a:t>
            </a:r>
            <a:r>
              <a:rPr lang="cs-CZ" sz="1600" dirty="0"/>
              <a:t>u</a:t>
            </a:r>
            <a:r>
              <a:rPr lang="en-GB" sz="1600" dirty="0"/>
              <a:t> (M. Foucault), </a:t>
            </a:r>
            <a:r>
              <a:rPr lang="cs-CZ" sz="1600" dirty="0"/>
              <a:t>a</a:t>
            </a:r>
            <a:r>
              <a:rPr lang="en-GB" sz="1600" dirty="0"/>
              <a:t> </a:t>
            </a:r>
            <a:r>
              <a:rPr lang="cs-CZ" sz="1600" dirty="0"/>
              <a:t>kritického</a:t>
            </a:r>
            <a:r>
              <a:rPr lang="en-GB" sz="1600" dirty="0"/>
              <a:t> realism</a:t>
            </a:r>
            <a:r>
              <a:rPr lang="cs-CZ" sz="1600" dirty="0"/>
              <a:t>u</a:t>
            </a:r>
            <a:r>
              <a:rPr lang="en-GB" sz="1600" dirty="0"/>
              <a:t> (</a:t>
            </a:r>
            <a:r>
              <a:rPr lang="en-GB" sz="1600" dirty="0">
                <a:effectLst/>
                <a:ea typeface="Calibri" panose="020F0502020204030204" pitchFamily="34" charset="0"/>
              </a:rPr>
              <a:t>M. Archer, A. Giddens, P. Berger, T. </a:t>
            </a:r>
            <a:r>
              <a:rPr lang="en-GB" sz="1600" dirty="0" err="1">
                <a:effectLst/>
                <a:ea typeface="Calibri" panose="020F0502020204030204" pitchFamily="34" charset="0"/>
              </a:rPr>
              <a:t>Luckmann</a:t>
            </a:r>
            <a:r>
              <a:rPr lang="en-GB" sz="1600" dirty="0">
                <a:ea typeface="Calibri" panose="020F0502020204030204" pitchFamily="34" charset="0"/>
              </a:rPr>
              <a:t>)</a:t>
            </a:r>
            <a:endParaRPr lang="en-GB" sz="1600" i="1" dirty="0"/>
          </a:p>
          <a:p>
            <a:r>
              <a:rPr lang="cs-CZ" sz="2000" dirty="0"/>
              <a:t>Spoluvytváření skrze participaci</a:t>
            </a:r>
          </a:p>
          <a:p>
            <a:pPr lvl="1"/>
            <a:r>
              <a:rPr lang="cs-CZ" sz="1600" dirty="0"/>
              <a:t>Občanský model participace dle Johnson (Adams, 2008)</a:t>
            </a:r>
          </a:p>
          <a:p>
            <a:pPr lvl="2"/>
            <a:r>
              <a:rPr lang="cs-CZ" sz="1200" dirty="0"/>
              <a:t>Prosazování lidských práv a demokracie </a:t>
            </a:r>
          </a:p>
          <a:p>
            <a:pPr lvl="2"/>
            <a:r>
              <a:rPr lang="cs-CZ" sz="1200" dirty="0"/>
              <a:t>Dosahování posunu moci/ zplnomocnění </a:t>
            </a:r>
          </a:p>
          <a:p>
            <a:pPr lvl="2"/>
            <a:r>
              <a:rPr lang="cs-CZ" sz="1200" dirty="0"/>
              <a:t>Dosahování rovnosti </a:t>
            </a:r>
          </a:p>
          <a:p>
            <a:pPr lvl="2"/>
            <a:r>
              <a:rPr lang="cs-CZ" sz="1200" dirty="0"/>
              <a:t>Posilování občanství </a:t>
            </a:r>
          </a:p>
          <a:p>
            <a:pPr lvl="2"/>
            <a:r>
              <a:rPr lang="cs-CZ" sz="1200" dirty="0"/>
              <a:t>Udržování veřejné odpovědnosti</a:t>
            </a:r>
          </a:p>
        </p:txBody>
      </p:sp>
    </p:spTree>
    <p:extLst>
      <p:ext uri="{BB962C8B-B14F-4D97-AF65-F5344CB8AC3E}">
        <p14:creationId xmlns:p14="http://schemas.microsoft.com/office/powerpoint/2010/main" val="3117832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dirty="0" smtClean="0"/>
              <a:t>Přínosy </a:t>
            </a:r>
            <a:r>
              <a:rPr lang="cs-CZ" sz="2400" dirty="0"/>
              <a:t>spolupráce s konzultanty z praxe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2000" dirty="0"/>
              <a:t>Pro studující:</a:t>
            </a:r>
          </a:p>
          <a:p>
            <a:pPr lvl="1"/>
            <a:r>
              <a:rPr lang="cs-CZ" sz="1600" dirty="0"/>
              <a:t>Hlubší porozumění perspektivně klientů</a:t>
            </a:r>
          </a:p>
          <a:p>
            <a:pPr lvl="1"/>
            <a:r>
              <a:rPr lang="cs-CZ" sz="1600" dirty="0"/>
              <a:t>Nabourávání zažitých stereotypů</a:t>
            </a:r>
          </a:p>
          <a:p>
            <a:pPr lvl="1"/>
            <a:r>
              <a:rPr lang="cs-CZ" sz="1600" dirty="0"/>
              <a:t>Rozvoj respektu vůči různým životním cestám a rozhodnutím</a:t>
            </a:r>
          </a:p>
          <a:p>
            <a:pPr lvl="1"/>
            <a:r>
              <a:rPr lang="cs-CZ" sz="1600" dirty="0"/>
              <a:t>Budování profesní identity</a:t>
            </a:r>
          </a:p>
          <a:p>
            <a:pPr lvl="1"/>
            <a:r>
              <a:rPr lang="cs-CZ" sz="1600" dirty="0"/>
              <a:t>Přijetí hlasu „klientů“ jako rovnocenných partnerů a zdroje vědění</a:t>
            </a:r>
          </a:p>
          <a:p>
            <a:pPr marL="400050"/>
            <a:r>
              <a:rPr lang="cs-CZ" sz="2000" dirty="0"/>
              <a:t>Pro vyučující:</a:t>
            </a:r>
          </a:p>
          <a:p>
            <a:pPr marL="800100" lvl="1"/>
            <a:r>
              <a:rPr lang="cs-CZ" sz="1600" dirty="0"/>
              <a:t>Možnost pracovat s reálnými a autentickými příběhy</a:t>
            </a:r>
          </a:p>
          <a:p>
            <a:pPr marL="800100" lvl="1"/>
            <a:r>
              <a:rPr lang="cs-CZ" sz="1600" dirty="0"/>
              <a:t>Nové možnosti, jak si získat pozornost studentů</a:t>
            </a:r>
          </a:p>
          <a:p>
            <a:pPr marL="800100" lvl="1"/>
            <a:r>
              <a:rPr lang="cs-CZ" sz="1600" dirty="0"/>
              <a:t>Inspirace k reflexi vlastní praxe</a:t>
            </a:r>
          </a:p>
        </p:txBody>
      </p:sp>
    </p:spTree>
    <p:extLst>
      <p:ext uri="{BB962C8B-B14F-4D97-AF65-F5344CB8AC3E}">
        <p14:creationId xmlns:p14="http://schemas.microsoft.com/office/powerpoint/2010/main" val="1363051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2000" dirty="0"/>
              <a:t>Pro experty se zkušeností</a:t>
            </a:r>
          </a:p>
          <a:p>
            <a:pPr lvl="1"/>
            <a:r>
              <a:rPr lang="cs-CZ" sz="1600" dirty="0"/>
              <a:t>Rozvoj sociálních kontaktů,</a:t>
            </a:r>
          </a:p>
          <a:p>
            <a:pPr lvl="1"/>
            <a:r>
              <a:rPr lang="cs-CZ" sz="1600" dirty="0"/>
              <a:t>zvýšení sociálního statusu,</a:t>
            </a:r>
          </a:p>
          <a:p>
            <a:pPr lvl="1"/>
            <a:r>
              <a:rPr lang="cs-CZ" sz="1600" dirty="0"/>
              <a:t>získání placené práce,</a:t>
            </a:r>
          </a:p>
          <a:p>
            <a:pPr lvl="1"/>
            <a:r>
              <a:rPr lang="cs-CZ" sz="1600" dirty="0"/>
              <a:t>seberozvoj a individuální zplnomocnění,</a:t>
            </a:r>
          </a:p>
          <a:p>
            <a:pPr lvl="1"/>
            <a:r>
              <a:rPr lang="cs-CZ" sz="1600" dirty="0"/>
              <a:t>získání pocitu smysluplnosti vlastní činnosti,</a:t>
            </a:r>
          </a:p>
          <a:p>
            <a:pPr lvl="1"/>
            <a:r>
              <a:rPr lang="cs-CZ" sz="1600" dirty="0"/>
              <a:t>změna pohledu na univerzitní prostředí,</a:t>
            </a:r>
          </a:p>
          <a:p>
            <a:pPr lvl="1"/>
            <a:r>
              <a:rPr lang="cs-CZ" sz="1600" dirty="0"/>
              <a:t>práce na zpracování vlastních zkušeností.</a:t>
            </a:r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34230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/>
              <a:t>Rizika spolupráce s experty se zkušeností a jak jim předcházíme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1968" y="1347614"/>
            <a:ext cx="8207375" cy="3528392"/>
          </a:xfrm>
        </p:spPr>
        <p:txBody>
          <a:bodyPr/>
          <a:lstStyle/>
          <a:p>
            <a:r>
              <a:rPr lang="cs-CZ" sz="1400" dirty="0"/>
              <a:t>Posilování stereotypů</a:t>
            </a:r>
            <a:r>
              <a:rPr lang="cs-CZ" sz="1400" dirty="0" smtClean="0"/>
              <a:t>,</a:t>
            </a:r>
          </a:p>
          <a:p>
            <a:endParaRPr lang="cs-CZ" sz="1400" dirty="0"/>
          </a:p>
          <a:p>
            <a:r>
              <a:rPr lang="cs-CZ" sz="1400" dirty="0"/>
              <a:t>retraumatizace experta se zkušeností či sekundární traumatizace studentů</a:t>
            </a:r>
            <a:r>
              <a:rPr lang="cs-CZ" sz="1400" dirty="0" smtClean="0"/>
              <a:t>,</a:t>
            </a:r>
          </a:p>
          <a:p>
            <a:endParaRPr lang="cs-CZ" sz="1400" dirty="0"/>
          </a:p>
          <a:p>
            <a:r>
              <a:rPr lang="cs-CZ" sz="1400" dirty="0"/>
              <a:t>„poučování“ studentů namísto sdílení vlastní zkušenosti</a:t>
            </a:r>
            <a:r>
              <a:rPr lang="cs-CZ" sz="1400" dirty="0" smtClean="0"/>
              <a:t>.</a:t>
            </a:r>
          </a:p>
          <a:p>
            <a:endParaRPr lang="cs-CZ" sz="1400" dirty="0"/>
          </a:p>
          <a:p>
            <a:r>
              <a:rPr lang="cs-CZ" sz="1400" dirty="0"/>
              <a:t>Co pomáhá?</a:t>
            </a:r>
          </a:p>
          <a:p>
            <a:pPr lvl="1"/>
            <a:r>
              <a:rPr lang="cs-CZ" sz="1400" dirty="0"/>
              <a:t>Důkladná příprava konzultantů do výuky – zpracování příběhu, seznámení s vyučujícím a obsahem přednášky, příprava vyučujících na spolupráci s konzultantem, příprava studentů na přítomnost konzultanta ve výuce, reflexe se studenty, reflexe hodiny s konzultantem, supervize pro konzultanty...</a:t>
            </a:r>
          </a:p>
          <a:p>
            <a:pPr lvl="1"/>
            <a:r>
              <a:rPr lang="cs-CZ" sz="1400" dirty="0"/>
              <a:t>Chystáme </a:t>
            </a:r>
            <a:r>
              <a:rPr lang="cs-CZ" sz="1400" dirty="0" err="1"/>
              <a:t>sebepodpůrnou</a:t>
            </a:r>
            <a:r>
              <a:rPr lang="cs-CZ" sz="1400" dirty="0"/>
              <a:t> skupinu pro studenty se zapojením expertů se zkušeností.</a:t>
            </a:r>
          </a:p>
        </p:txBody>
      </p:sp>
    </p:spTree>
    <p:extLst>
      <p:ext uri="{BB962C8B-B14F-4D97-AF65-F5344CB8AC3E}">
        <p14:creationId xmlns:p14="http://schemas.microsoft.com/office/powerpoint/2010/main" val="251766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411510"/>
            <a:ext cx="7067128" cy="785242"/>
          </a:xfrm>
        </p:spPr>
        <p:txBody>
          <a:bodyPr wrap="square" anchor="ctr">
            <a:normAutofit/>
          </a:bodyPr>
          <a:lstStyle/>
          <a:p>
            <a:r>
              <a:rPr lang="cs-CZ" sz="2800" dirty="0" smtClean="0"/>
              <a:t>Činnosti </a:t>
            </a:r>
            <a:r>
              <a:rPr lang="cs-CZ" sz="2800" dirty="0"/>
              <a:t>expertů na FSS OU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600" dirty="0" smtClean="0"/>
              <a:t>Výuka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 smtClean="0"/>
          </a:p>
          <a:p>
            <a:pPr>
              <a:lnSpc>
                <a:spcPct val="90000"/>
              </a:lnSpc>
            </a:pPr>
            <a:r>
              <a:rPr lang="cs-CZ" sz="1600" dirty="0"/>
              <a:t>Vzdělávací </a:t>
            </a:r>
            <a:r>
              <a:rPr lang="cs-CZ" sz="1600" dirty="0" smtClean="0"/>
              <a:t>víkendy</a:t>
            </a:r>
            <a:endParaRPr lang="cs-CZ" sz="1600" dirty="0" smtClean="0"/>
          </a:p>
          <a:p>
            <a:pPr>
              <a:lnSpc>
                <a:spcPct val="90000"/>
              </a:lnSpc>
            </a:pPr>
            <a:endParaRPr lang="en-GB" sz="1600" dirty="0"/>
          </a:p>
          <a:p>
            <a:pPr>
              <a:lnSpc>
                <a:spcPct val="90000"/>
              </a:lnSpc>
            </a:pPr>
            <a:r>
              <a:rPr lang="en-GB" sz="1600" dirty="0"/>
              <a:t>Online form</a:t>
            </a:r>
            <a:r>
              <a:rPr lang="cs-CZ" sz="1600" dirty="0"/>
              <a:t>át</a:t>
            </a:r>
            <a:r>
              <a:rPr lang="en-GB" sz="1600" dirty="0"/>
              <a:t> </a:t>
            </a:r>
            <a:r>
              <a:rPr lang="en-GB" sz="1600" dirty="0" smtClean="0"/>
              <a:t>– </a:t>
            </a:r>
            <a:r>
              <a:rPr lang="en-GB" sz="1600" dirty="0"/>
              <a:t>vide</a:t>
            </a:r>
            <a:r>
              <a:rPr lang="cs-CZ" sz="1600" dirty="0" smtClean="0"/>
              <a:t>a</a:t>
            </a:r>
          </a:p>
          <a:p>
            <a:pPr>
              <a:lnSpc>
                <a:spcPct val="90000"/>
              </a:lnSpc>
            </a:pPr>
            <a:endParaRPr lang="en-GB" sz="1600" dirty="0"/>
          </a:p>
          <a:p>
            <a:pPr>
              <a:lnSpc>
                <a:spcPct val="90000"/>
              </a:lnSpc>
            </a:pPr>
            <a:r>
              <a:rPr lang="en-GB" sz="1600" dirty="0"/>
              <a:t>Workshop</a:t>
            </a:r>
            <a:r>
              <a:rPr lang="cs-CZ" sz="1600" dirty="0"/>
              <a:t>y pro </a:t>
            </a:r>
            <a:r>
              <a:rPr lang="cs-CZ" sz="1600" dirty="0" smtClean="0"/>
              <a:t>obce</a:t>
            </a:r>
          </a:p>
          <a:p>
            <a:pPr>
              <a:lnSpc>
                <a:spcPct val="90000"/>
              </a:lnSpc>
            </a:pPr>
            <a:endParaRPr lang="en-GB" sz="1600" dirty="0"/>
          </a:p>
          <a:p>
            <a:r>
              <a:rPr lang="cs-CZ" sz="1600" dirty="0"/>
              <a:t>Pravidelná setkávání skupiny na </a:t>
            </a:r>
            <a:r>
              <a:rPr lang="cs-CZ" sz="1600" dirty="0" smtClean="0"/>
              <a:t>fakultě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>
              <a:lnSpc>
                <a:spcPct val="90000"/>
              </a:lnSpc>
            </a:pPr>
            <a:r>
              <a:rPr lang="cs-CZ" sz="1600" dirty="0"/>
              <a:t>Aktivity pro veřejnost</a:t>
            </a:r>
            <a:endParaRPr lang="en-GB" sz="1600" dirty="0"/>
          </a:p>
          <a:p>
            <a:pPr>
              <a:lnSpc>
                <a:spcPct val="90000"/>
              </a:lnSpc>
            </a:pPr>
            <a:endParaRPr lang="en-GB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A545DE0-485F-E14F-CECB-617C8B696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14675" b="-3"/>
          <a:stretch/>
        </p:blipFill>
        <p:spPr bwMode="auto">
          <a:xfrm>
            <a:off x="4648200" y="1200151"/>
            <a:ext cx="4038600" cy="339447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62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Výjezdy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sz="1400" dirty="0"/>
              <a:t>Červen</a:t>
            </a:r>
            <a:r>
              <a:rPr lang="en-GB" sz="1400" dirty="0"/>
              <a:t> 2018 </a:t>
            </a:r>
            <a:r>
              <a:rPr lang="en-GB" sz="1400" dirty="0" err="1"/>
              <a:t>Horní</a:t>
            </a:r>
            <a:r>
              <a:rPr lang="en-GB" sz="1400" dirty="0"/>
              <a:t> </a:t>
            </a:r>
            <a:r>
              <a:rPr lang="en-GB" sz="1400" dirty="0" err="1"/>
              <a:t>Bečva</a:t>
            </a:r>
            <a:r>
              <a:rPr lang="en-GB" sz="1400" dirty="0"/>
              <a:t> – </a:t>
            </a:r>
            <a:r>
              <a:rPr lang="cs-CZ" sz="1400" dirty="0"/>
              <a:t>týdenní výcvik ve storytellingu</a:t>
            </a:r>
            <a:r>
              <a:rPr lang="en-GB" sz="1400" dirty="0"/>
              <a:t>.</a:t>
            </a:r>
          </a:p>
          <a:p>
            <a:r>
              <a:rPr lang="cs-CZ" sz="1400" dirty="0"/>
              <a:t>Červenec</a:t>
            </a:r>
            <a:r>
              <a:rPr lang="en-GB" sz="1400" dirty="0"/>
              <a:t> 2019 – </a:t>
            </a:r>
            <a:r>
              <a:rPr lang="en-GB" sz="1400" dirty="0" err="1"/>
              <a:t>Visalajka</a:t>
            </a:r>
            <a:r>
              <a:rPr lang="en-GB" sz="1400" dirty="0"/>
              <a:t> – </a:t>
            </a:r>
            <a:r>
              <a:rPr lang="cs-CZ" sz="1400" dirty="0"/>
              <a:t>víkendový</a:t>
            </a:r>
            <a:r>
              <a:rPr lang="en-GB" sz="1400" dirty="0"/>
              <a:t> storytelling</a:t>
            </a:r>
            <a:r>
              <a:rPr lang="cs-CZ" sz="1400" dirty="0" err="1"/>
              <a:t>ový</a:t>
            </a:r>
            <a:r>
              <a:rPr lang="en-GB" sz="1400" dirty="0"/>
              <a:t> refresh</a:t>
            </a:r>
            <a:r>
              <a:rPr lang="cs-CZ" sz="1400" dirty="0"/>
              <a:t>.</a:t>
            </a:r>
            <a:endParaRPr lang="en-GB" sz="1400" dirty="0"/>
          </a:p>
          <a:p>
            <a:r>
              <a:rPr lang="cs-CZ" sz="1400" dirty="0"/>
              <a:t>Leden</a:t>
            </a:r>
            <a:r>
              <a:rPr lang="en-GB" sz="1400" dirty="0"/>
              <a:t> 2020 </a:t>
            </a:r>
            <a:r>
              <a:rPr lang="en-GB" sz="1400" dirty="0" err="1"/>
              <a:t>Horní</a:t>
            </a:r>
            <a:r>
              <a:rPr lang="en-GB" sz="1400" dirty="0"/>
              <a:t> </a:t>
            </a:r>
            <a:r>
              <a:rPr lang="en-GB" sz="1400" dirty="0" err="1"/>
              <a:t>Bečva</a:t>
            </a:r>
            <a:r>
              <a:rPr lang="en-GB" sz="1400" dirty="0"/>
              <a:t> – </a:t>
            </a:r>
            <a:r>
              <a:rPr lang="cs-CZ" sz="1400" dirty="0"/>
              <a:t>víkendový výcvik ve formátu živé knihovny.</a:t>
            </a:r>
            <a:endParaRPr lang="en-GB" sz="1400" dirty="0"/>
          </a:p>
          <a:p>
            <a:r>
              <a:rPr lang="cs-CZ" sz="1400" dirty="0"/>
              <a:t>Říjen</a:t>
            </a:r>
            <a:r>
              <a:rPr lang="en-GB" sz="1400" dirty="0"/>
              <a:t> 2021 </a:t>
            </a:r>
            <a:r>
              <a:rPr lang="en-GB" sz="1400" dirty="0" err="1"/>
              <a:t>Dolní</a:t>
            </a:r>
            <a:r>
              <a:rPr lang="en-GB" sz="1400" dirty="0"/>
              <a:t> </a:t>
            </a:r>
            <a:r>
              <a:rPr lang="en-GB" sz="1400" dirty="0" err="1"/>
              <a:t>Moravice</a:t>
            </a:r>
            <a:r>
              <a:rPr lang="en-GB" sz="1400" dirty="0"/>
              <a:t> – </a:t>
            </a:r>
            <a:r>
              <a:rPr lang="cs-CZ" sz="1400" dirty="0"/>
              <a:t>víkendový</a:t>
            </a:r>
            <a:r>
              <a:rPr lang="en-GB" sz="1400" dirty="0"/>
              <a:t> storytelling</a:t>
            </a:r>
            <a:r>
              <a:rPr lang="cs-CZ" sz="1400" dirty="0" err="1"/>
              <a:t>ový</a:t>
            </a:r>
            <a:r>
              <a:rPr lang="en-GB" sz="1400" dirty="0"/>
              <a:t> refresh</a:t>
            </a:r>
            <a:r>
              <a:rPr lang="cs-CZ" sz="1400" dirty="0"/>
              <a:t> a strategické plánování,</a:t>
            </a:r>
            <a:endParaRPr lang="en-GB" sz="1400" dirty="0"/>
          </a:p>
          <a:p>
            <a:r>
              <a:rPr lang="cs-CZ" sz="1400" dirty="0"/>
              <a:t>Leden</a:t>
            </a:r>
            <a:r>
              <a:rPr lang="en-GB" sz="1400" dirty="0"/>
              <a:t> 2023 </a:t>
            </a:r>
            <a:r>
              <a:rPr lang="en-GB" sz="1400" dirty="0" err="1"/>
              <a:t>Dolní</a:t>
            </a:r>
            <a:r>
              <a:rPr lang="en-GB" sz="1400" dirty="0"/>
              <a:t> </a:t>
            </a:r>
            <a:r>
              <a:rPr lang="en-GB" sz="1400" dirty="0" err="1"/>
              <a:t>Bečva</a:t>
            </a:r>
            <a:r>
              <a:rPr lang="en-GB" sz="1400" dirty="0"/>
              <a:t> – </a:t>
            </a:r>
            <a:r>
              <a:rPr lang="en-GB" sz="1400" dirty="0" err="1"/>
              <a:t>evalua</a:t>
            </a:r>
            <a:r>
              <a:rPr lang="cs-CZ" sz="1400" dirty="0" err="1"/>
              <a:t>ce</a:t>
            </a:r>
            <a:r>
              <a:rPr lang="cs-CZ" sz="1400" dirty="0"/>
              <a:t> fungování skupiny</a:t>
            </a:r>
            <a:r>
              <a:rPr lang="en-GB" sz="1400" dirty="0"/>
              <a:t>, </a:t>
            </a:r>
            <a:r>
              <a:rPr lang="en-GB" sz="1400" dirty="0" err="1"/>
              <a:t>i</a:t>
            </a:r>
            <a:r>
              <a:rPr lang="cs-CZ" sz="1400" dirty="0"/>
              <a:t>novace dvou předmětů</a:t>
            </a:r>
            <a:endParaRPr lang="en-GB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73" y="2508847"/>
            <a:ext cx="1872208" cy="2496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2092" y="2920764"/>
            <a:ext cx="2471498" cy="1647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6" y="2592469"/>
            <a:ext cx="3140968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7494"/>
            <a:ext cx="1985417" cy="13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1883"/>
      </p:ext>
    </p:extLst>
  </p:cSld>
  <p:clrMapOvr>
    <a:masterClrMapping/>
  </p:clrMapOvr>
</p:sld>
</file>

<file path=ppt/theme/theme1.xml><?xml version="1.0" encoding="utf-8"?>
<a:theme xmlns:a="http://schemas.openxmlformats.org/drawingml/2006/main" name="_prezentace_FSS_16_9_cz (2)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lvetica OSU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FSS_16_9_cz.ppt [režim kompatibility]" id="{21E1532C-FE41-485D-8BB9-CF3312407184}" vid="{6D02F916-1D14-4987-9917-5E7D0F40787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_prezentace_FSS_16_9_cz (2)</Template>
  <TotalTime>2178</TotalTime>
  <Words>675</Words>
  <Application>Microsoft Office PowerPoint</Application>
  <PresentationFormat>On-screen Show (16:9)</PresentationFormat>
  <Paragraphs>132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Symbol</vt:lpstr>
      <vt:lpstr>_prezentace_FSS_16_9_cz (2)</vt:lpstr>
      <vt:lpstr>Spolupráce s experty se zkušeností na Fakultě sociálních studií  v Ostravě</vt:lpstr>
      <vt:lpstr>Kdo jsou konzultanti z praxe?</vt:lpstr>
      <vt:lpstr>Konzultanti přinášejí zkušenosti z oblasti:</vt:lpstr>
      <vt:lpstr>Teoretická východiska</vt:lpstr>
      <vt:lpstr>Přínosy spolupráce s konzultanty z praxe</vt:lpstr>
      <vt:lpstr>PowerPoint Presentation</vt:lpstr>
      <vt:lpstr>Rizika spolupráce s experty se zkušeností a jak jim předcházíme</vt:lpstr>
      <vt:lpstr>Činnosti expertů na FSS OU</vt:lpstr>
      <vt:lpstr>Výjezdy</vt:lpstr>
      <vt:lpstr>Výuka</vt:lpstr>
      <vt:lpstr>Online formát - videa</vt:lpstr>
      <vt:lpstr>Workshopy pro obce (2020 - 2021)</vt:lpstr>
      <vt:lpstr>Fungování skupiny</vt:lpstr>
      <vt:lpstr>Další aktivity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 – Konzultanti z praxe</dc:title>
  <dc:creator>Markéta Čtvrtečková</dc:creator>
  <cp:lastModifiedBy>Markéta Čtvrtečková</cp:lastModifiedBy>
  <cp:revision>62</cp:revision>
  <dcterms:created xsi:type="dcterms:W3CDTF">2021-11-09T16:00:10Z</dcterms:created>
  <dcterms:modified xsi:type="dcterms:W3CDTF">2023-05-24T11:14:22Z</dcterms:modified>
</cp:coreProperties>
</file>