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6" r:id="rId9"/>
    <p:sldId id="267" r:id="rId10"/>
    <p:sldId id="257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0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3697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38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99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13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9406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64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97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88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90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83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274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2A416783-66F6-427F-B750-DE01989CBA00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1D91FE2F-6911-489F-B28B-960ED39F194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396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6346" y="2492896"/>
            <a:ext cx="6270922" cy="2098226"/>
          </a:xfrm>
        </p:spPr>
        <p:txBody>
          <a:bodyPr>
            <a:normAutofit/>
          </a:bodyPr>
          <a:lstStyle/>
          <a:p>
            <a:r>
              <a:rPr lang="cs-CZ" sz="2700" b="1" dirty="0"/>
              <a:t> </a:t>
            </a:r>
            <a:br>
              <a:rPr lang="cs-CZ" sz="2700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09930" y="3789040"/>
            <a:ext cx="5123755" cy="1800200"/>
          </a:xfrm>
        </p:spPr>
        <p:txBody>
          <a:bodyPr>
            <a:normAutofit lnSpcReduction="10000"/>
          </a:bodyPr>
          <a:lstStyle/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</a:rPr>
              <a:t>doc. PhDr. Jiří Tůma, PhD.</a:t>
            </a:r>
          </a:p>
          <a:p>
            <a:r>
              <a:rPr lang="cs-CZ" b="1" dirty="0">
                <a:solidFill>
                  <a:srgbClr val="FF0000"/>
                </a:solidFill>
              </a:rPr>
              <a:t>Mgr. Jiří Růžička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VŠZaSP</a:t>
            </a:r>
            <a:r>
              <a:rPr lang="cs-CZ" b="1" dirty="0">
                <a:solidFill>
                  <a:srgbClr val="FF0000"/>
                </a:solidFill>
              </a:rPr>
              <a:t> sv. </a:t>
            </a:r>
            <a:r>
              <a:rPr lang="cs-CZ" b="1" dirty="0" err="1">
                <a:solidFill>
                  <a:srgbClr val="FF0000"/>
                </a:solidFill>
              </a:rPr>
              <a:t>Alžbety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</a:rPr>
              <a:t>Detašované pracoviště Praha</a:t>
            </a:r>
          </a:p>
          <a:p>
            <a:r>
              <a:rPr lang="cs-CZ" b="1" dirty="0">
                <a:solidFill>
                  <a:srgbClr val="FF0000"/>
                </a:solidFill>
              </a:rPr>
              <a:t>SOŠ a SOU Kaplice</a:t>
            </a:r>
          </a:p>
        </p:txBody>
      </p:sp>
      <p:sp>
        <p:nvSpPr>
          <p:cNvPr id="4" name="Obdélník 3"/>
          <p:cNvSpPr/>
          <p:nvPr/>
        </p:nvSpPr>
        <p:spPr>
          <a:xfrm>
            <a:off x="2195736" y="1221262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Vliv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sociálního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prostředí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seberealizaci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dospívající</a:t>
            </a: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mládeže</a:t>
            </a:r>
            <a:endParaRPr lang="cs-CZ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cs-CZ" b="1" dirty="0"/>
          </a:p>
          <a:p>
            <a:pPr algn="ctr"/>
            <a:r>
              <a:rPr lang="en-GB" sz="2400" b="1" dirty="0"/>
              <a:t>Influence of social environment on self-fulfilment of adolescents</a:t>
            </a:r>
            <a:endParaRPr lang="cs-CZ" sz="2400" dirty="0"/>
          </a:p>
          <a:p>
            <a:pPr algn="ctr">
              <a:spcAft>
                <a:spcPts val="0"/>
              </a:spcAft>
            </a:pP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Celkově se snažit zlepšit školní klima, například experimentální snahou, aby administrátoři ve své škole identifikovali oblasti, které je třeba zlepšit, a vypracovali strategie pro zlepšení klimatu.</a:t>
            </a:r>
          </a:p>
          <a:p>
            <a:r>
              <a:rPr lang="cs-CZ" dirty="0"/>
              <a:t>Problémové chování a agresivita vyplývá </a:t>
            </a:r>
            <a:r>
              <a:rPr lang="cs-CZ"/>
              <a:t>z neschopnosti dospívající </a:t>
            </a:r>
            <a:r>
              <a:rPr lang="cs-CZ" dirty="0"/>
              <a:t>mládeže náležitě se vypořádat s intenzitou emocí a nepochopením okolí.</a:t>
            </a:r>
          </a:p>
          <a:p>
            <a:r>
              <a:rPr lang="cs-CZ" dirty="0"/>
              <a:t>Na způsob seberealizace dospívající mládeže je nutné nahlížet jako na prvek a výsledek hodnotového systému a výchovy celé společnosti.</a:t>
            </a:r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8890" y="1480930"/>
            <a:ext cx="4313653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sz="5700" cap="all"/>
              <a:t>Děkuji za pozornost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56223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31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Cíl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b="1" dirty="0"/>
              <a:t>Cílem výzkumu bylo zjištění vlivu sociálního prostředí na seberealizaci u dospívající mládeže.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Metodologie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cs-CZ" i="1" dirty="0"/>
              <a:t>Za pomoci</a:t>
            </a:r>
            <a:r>
              <a:rPr lang="cs-CZ" b="1" i="1" dirty="0"/>
              <a:t> </a:t>
            </a:r>
            <a:r>
              <a:rPr lang="cs-CZ" i="1" dirty="0"/>
              <a:t>kvantitativního výzkumu metodou</a:t>
            </a:r>
            <a:r>
              <a:rPr lang="cs-CZ" b="1" i="1" dirty="0"/>
              <a:t> </a:t>
            </a:r>
            <a:r>
              <a:rPr lang="cs-CZ" i="1" dirty="0"/>
              <a:t>dotazníkového šetření byl proveden sběr dat, kdy </a:t>
            </a:r>
            <a:r>
              <a:rPr lang="cs-CZ" i="1" dirty="0" err="1"/>
              <a:t>polostandardizovaný</a:t>
            </a:r>
            <a:r>
              <a:rPr lang="cs-CZ" i="1" dirty="0"/>
              <a:t> dotazník měl 25 otázek. </a:t>
            </a:r>
            <a:endParaRPr lang="cs-CZ" b="1" i="1" dirty="0">
              <a:solidFill>
                <a:srgbClr val="FF0000"/>
              </a:solidFill>
            </a:endParaRPr>
          </a:p>
          <a:p>
            <a:pPr algn="ctr"/>
            <a:r>
              <a:rPr lang="cs-CZ" b="1" i="1" dirty="0">
                <a:solidFill>
                  <a:srgbClr val="FF0000"/>
                </a:solidFill>
              </a:rPr>
              <a:t>Výběrový soubor</a:t>
            </a:r>
          </a:p>
          <a:p>
            <a:pPr algn="ctr"/>
            <a:r>
              <a:rPr lang="cs-CZ" i="1" dirty="0"/>
              <a:t>Výběrový soubor tvořilo 268 respondentů ve věku 15-20 let různého druhu vzdělání SOŠ a SOU Kaplice v okrese Český Krumlov. Výzkum probíhal v období roku 2021, kterému předcházel předvýzkum.</a:t>
            </a:r>
            <a:endParaRPr lang="cs-CZ" b="1" i="1" dirty="0">
              <a:solidFill>
                <a:srgbClr val="FF0000"/>
              </a:solidFill>
            </a:endParaRPr>
          </a:p>
          <a:p>
            <a:pPr algn="ctr"/>
            <a:r>
              <a:rPr lang="cs-CZ" b="1" i="1" dirty="0">
                <a:solidFill>
                  <a:srgbClr val="FF0000"/>
                </a:solidFill>
              </a:rPr>
              <a:t>Statistické zpracování dat</a:t>
            </a:r>
          </a:p>
          <a:p>
            <a:r>
              <a:rPr lang="cs-CZ" dirty="0"/>
              <a:t> K ověření potvrzení či vyvrácení předem stanovených hypotéz bylo použito statistického paketu vyhodnocení v </a:t>
            </a:r>
            <a:r>
              <a:rPr lang="cs-CZ" dirty="0" err="1"/>
              <a:t>chi</a:t>
            </a:r>
            <a:r>
              <a:rPr lang="cs-CZ" dirty="0"/>
              <a:t>-kvadrát testu s 95%, kdy je (α = 0,05) spolehlivostí. </a:t>
            </a:r>
          </a:p>
          <a:p>
            <a:r>
              <a:rPr lang="cs-CZ" dirty="0"/>
              <a:t>Dále byl použit </a:t>
            </a:r>
            <a:r>
              <a:rPr lang="cs-CZ" dirty="0" err="1"/>
              <a:t>Cramerův</a:t>
            </a:r>
            <a:r>
              <a:rPr lang="cs-CZ" dirty="0"/>
              <a:t> kontingenční koeficient na posouzení závislosti dvou slovních proměnných na jejich míru těsnosti.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Hypotézy a výzkumné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Hypotézy:</a:t>
            </a:r>
          </a:p>
          <a:p>
            <a:r>
              <a:rPr lang="cs-CZ" dirty="0"/>
              <a:t>H1 Vliv sociálního prostředí souvisí se seberealizací dospívající mládeže. </a:t>
            </a:r>
          </a:p>
          <a:p>
            <a:r>
              <a:rPr lang="cs-CZ" dirty="0"/>
              <a:t>H2 Vzdělání souvisí se seberealizací dospívající mládeže. </a:t>
            </a:r>
          </a:p>
          <a:p>
            <a:pPr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Výzkumné otázky:</a:t>
            </a:r>
          </a:p>
          <a:p>
            <a:r>
              <a:rPr lang="cs-CZ" dirty="0"/>
              <a:t>VO 1 S kým trávíte nejvíce volného času?</a:t>
            </a:r>
          </a:p>
          <a:p>
            <a:r>
              <a:rPr lang="cs-CZ" dirty="0"/>
              <a:t>VO 2 Z jakého zdroje se nejčastěji informujete o nabídce volnočasových aktivit? </a:t>
            </a:r>
          </a:p>
          <a:p>
            <a:r>
              <a:rPr lang="cs-CZ" dirty="0"/>
              <a:t>VO 3 Za jakým účelem používáte internet?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8700" y="188640"/>
            <a:ext cx="7200900" cy="19830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1600" dirty="0"/>
              <a:t>Z grafu 1 plyne, že ovlivňujícím sociálním činitelem při seberealizaci dospívající mládeže jsou nejvíce přátelé. Takto odpovědělo 57 % </a:t>
            </a:r>
            <a:r>
              <a:rPr lang="cs-CZ" sz="1600"/>
              <a:t>studentů SOŠ </a:t>
            </a:r>
            <a:r>
              <a:rPr lang="cs-CZ" sz="1600" dirty="0"/>
              <a:t>a 59 % studentů odborných učilišť. Dále výsledky výzkumu ukazují, že škola se podílí svým vlivem při volbě volnočasových aktivit pouhými 3 – 7%. </a:t>
            </a:r>
            <a:br>
              <a:rPr lang="cs-CZ" sz="1600" dirty="0"/>
            </a:br>
            <a:r>
              <a:rPr lang="cs-CZ" sz="1600" dirty="0"/>
              <a:t>Hypotéza H1 byla verifikována. Provedeným </a:t>
            </a:r>
            <a:r>
              <a:rPr lang="cs-CZ" sz="1600" dirty="0" err="1"/>
              <a:t>Cremérovým</a:t>
            </a:r>
            <a:r>
              <a:rPr lang="cs-CZ" sz="1600" dirty="0"/>
              <a:t> kontingenčním koeficientem při hodnotě 0,1553, lze tedy zároveň říci, že se jedná o slabou asociační vazbu. </a:t>
            </a:r>
            <a:br>
              <a:rPr lang="cs-CZ" sz="1600" dirty="0"/>
            </a:br>
            <a:endParaRPr lang="cs-CZ" sz="1600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1" y="2420888"/>
            <a:ext cx="6768752" cy="403244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1400" dirty="0"/>
              <a:t>Jak můžeme vidět na výše uvedené prezentaci výsledků výzkumu, nejčastější vítanou nabídkou skupiny studentů SOŠ je činnost z kulturně estetické oblasti, a to 36%. Studenti SOU by vítali více volnočasové aktivity sportovní, a to 60%. Nabídku volnočasových aktivit ze sportovní oblasti by oproti předchozím výsledkům preferovalo pouhých 47% u SOŠ.</a:t>
            </a:r>
            <a:br>
              <a:rPr lang="cs-CZ" sz="1400" dirty="0"/>
            </a:br>
            <a:r>
              <a:rPr lang="cs-CZ" sz="1400" dirty="0"/>
              <a:t>Hypotéza H2 byla falsifikována. Provedeným </a:t>
            </a:r>
            <a:r>
              <a:rPr lang="cs-CZ" sz="1400" dirty="0" err="1"/>
              <a:t>Cremérovým</a:t>
            </a:r>
            <a:r>
              <a:rPr lang="cs-CZ" sz="1400" dirty="0"/>
              <a:t> kontingenčním koeficientem při hodnotě 0,0126, lze tedy zároveň říci, že se jedná o slabou asociační vazbu.</a:t>
            </a:r>
          </a:p>
        </p:txBody>
      </p:sp>
      <p:pic>
        <p:nvPicPr>
          <p:cNvPr id="11" name="Zástupný symbol pro obsah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171700"/>
            <a:ext cx="7330007" cy="399360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98984"/>
          </a:xfrm>
        </p:spPr>
        <p:txBody>
          <a:bodyPr/>
          <a:lstStyle/>
          <a:p>
            <a:pPr algn="ctr"/>
            <a:r>
              <a:rPr lang="cs-CZ" dirty="0"/>
              <a:t>VO1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1844824"/>
            <a:ext cx="7488832" cy="4769708"/>
          </a:xfrm>
        </p:spPr>
      </p:pic>
    </p:spTree>
    <p:extLst>
      <p:ext uri="{BB962C8B-B14F-4D97-AF65-F5344CB8AC3E}">
        <p14:creationId xmlns:p14="http://schemas.microsoft.com/office/powerpoint/2010/main" val="277381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26976"/>
          </a:xfrm>
        </p:spPr>
        <p:txBody>
          <a:bodyPr/>
          <a:lstStyle/>
          <a:p>
            <a:pPr algn="ctr"/>
            <a:r>
              <a:rPr lang="cs-CZ" dirty="0"/>
              <a:t>VO2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7416823" cy="4680521"/>
          </a:xfrm>
        </p:spPr>
      </p:pic>
    </p:spTree>
    <p:extLst>
      <p:ext uri="{BB962C8B-B14F-4D97-AF65-F5344CB8AC3E}">
        <p14:creationId xmlns:p14="http://schemas.microsoft.com/office/powerpoint/2010/main" val="2953077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26976"/>
          </a:xfrm>
        </p:spPr>
        <p:txBody>
          <a:bodyPr/>
          <a:lstStyle/>
          <a:p>
            <a:pPr algn="ctr"/>
            <a:r>
              <a:rPr lang="cs-CZ" dirty="0"/>
              <a:t>VO3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294" y="1628800"/>
            <a:ext cx="6486525" cy="4680520"/>
          </a:xfrm>
        </p:spPr>
      </p:pic>
    </p:spTree>
    <p:extLst>
      <p:ext uri="{BB962C8B-B14F-4D97-AF65-F5344CB8AC3E}">
        <p14:creationId xmlns:p14="http://schemas.microsoft.com/office/powerpoint/2010/main" val="371779970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TM10001105[[fn=Oříznutí]]</Template>
  <TotalTime>2605</TotalTime>
  <Words>295</Words>
  <Application>Microsoft Office PowerPoint</Application>
  <PresentationFormat>Předvádění na obrazovce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Calibri</vt:lpstr>
      <vt:lpstr>Franklin Gothic Book</vt:lpstr>
      <vt:lpstr>Times New Roman</vt:lpstr>
      <vt:lpstr>Crop</vt:lpstr>
      <vt:lpstr>   </vt:lpstr>
      <vt:lpstr>Cíl výzkumu</vt:lpstr>
      <vt:lpstr>Metodologie</vt:lpstr>
      <vt:lpstr>Hypotézy a výzkumné otázky</vt:lpstr>
      <vt:lpstr>Z grafu 1 plyne, že ovlivňujícím sociálním činitelem při seberealizaci dospívající mládeže jsou nejvíce přátelé. Takto odpovědělo 57 % studentů SOŠ a 59 % studentů odborných učilišť. Dále výsledky výzkumu ukazují, že škola se podílí svým vlivem při volbě volnočasových aktivit pouhými 3 – 7%.  Hypotéza H1 byla verifikována. Provedeným Cremérovým kontingenčním koeficientem při hodnotě 0,1553, lze tedy zároveň říci, že se jedná o slabou asociační vazbu.  </vt:lpstr>
      <vt:lpstr>Jak můžeme vidět na výše uvedené prezentaci výsledků výzkumu, nejčastější vítanou nabídkou skupiny studentů SOŠ je činnost z kulturně estetické oblasti, a to 36%. Studenti SOU by vítali více volnočasové aktivity sportovní, a to 60%. Nabídku volnočasových aktivit ze sportovní oblasti by oproti předchozím výsledkům preferovalo pouhých 47% u SOŠ. Hypotéza H2 byla falsifikována. Provedeným Cremérovým kontingenčním koeficientem při hodnotě 0,0126, lze tedy zároveň říci, že se jedná o slabou asociační vazbu.</vt:lpstr>
      <vt:lpstr>VO1</vt:lpstr>
      <vt:lpstr>VO2</vt:lpstr>
      <vt:lpstr>VO3</vt:lpstr>
      <vt:lpstr>Závěr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Problematika negativního chování a prevence u dětí v dětských domovech   Issues of negative behavior and prevention  in children in children's homes</dc:title>
  <dc:creator>Alena</dc:creator>
  <cp:lastModifiedBy>Alena</cp:lastModifiedBy>
  <cp:revision>40</cp:revision>
  <dcterms:created xsi:type="dcterms:W3CDTF">2021-10-09T15:54:13Z</dcterms:created>
  <dcterms:modified xsi:type="dcterms:W3CDTF">2021-10-11T22:23:02Z</dcterms:modified>
</cp:coreProperties>
</file>