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/>
          <p:nvPr/>
        </p:nvPicPr>
        <p:blipFill>
          <a:blip r:embed="rId14"/>
          <a:stretch/>
        </p:blipFill>
        <p:spPr>
          <a:xfrm>
            <a:off x="360" y="360"/>
            <a:ext cx="9142560" cy="685656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ázek 38"/>
          <p:cNvPicPr/>
          <p:nvPr/>
        </p:nvPicPr>
        <p:blipFill>
          <a:blip r:embed="rId14"/>
          <a:stretch/>
        </p:blipFill>
        <p:spPr>
          <a:xfrm>
            <a:off x="360" y="360"/>
            <a:ext cx="9142560" cy="685656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755640" y="2618280"/>
            <a:ext cx="7913160" cy="152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just">
              <a:lnSpc>
                <a:spcPct val="100000"/>
              </a:lnSpc>
            </a:pPr>
            <a:r>
              <a:rPr lang="cs-CZ" sz="3100" b="1" strike="noStrike" spc="-1">
                <a:solidFill>
                  <a:srgbClr val="000000"/>
                </a:solidFill>
                <a:latin typeface="Trebuchet MS"/>
                <a:ea typeface="Tahoma"/>
              </a:rPr>
              <a:t>Využití dotazníku INSPIRE pro hodnocení konceptu Recovery (zotavení) v sociální práci s klientem – možnosti a limity (pilotní studie)</a:t>
            </a:r>
            <a:endParaRPr lang="cs-CZ" sz="3100" b="0" strike="noStrike" spc="-1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810360" y="621000"/>
            <a:ext cx="6856560" cy="6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41"/>
              </a:spcBef>
            </a:pPr>
            <a:r>
              <a:rPr lang="cs-CZ" sz="2700" b="1" strike="noStrike" spc="-1">
                <a:solidFill>
                  <a:srgbClr val="333333"/>
                </a:solidFill>
                <a:latin typeface="Trebuchet MS"/>
                <a:ea typeface="Tahoma"/>
              </a:rPr>
              <a:t>Katedra sociální práce</a:t>
            </a:r>
            <a:endParaRPr lang="cs-CZ" sz="2700" b="0" strike="noStrike" spc="-1"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755640" y="4958640"/>
            <a:ext cx="23905080" cy="113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cs-CZ" sz="2000" b="0" strike="noStrike" spc="-1" dirty="0">
                <a:solidFill>
                  <a:srgbClr val="000000"/>
                </a:solidFill>
                <a:latin typeface="Trebuchet MS"/>
                <a:ea typeface="Tahoma"/>
              </a:rPr>
              <a:t>Autor práce: Bc. Monika Totková</a:t>
            </a:r>
            <a:endParaRPr lang="cs-CZ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cs-CZ" sz="2000" b="0" strike="noStrike" spc="-1" dirty="0">
                <a:solidFill>
                  <a:srgbClr val="000000"/>
                </a:solidFill>
                <a:latin typeface="Trebuchet MS"/>
                <a:ea typeface="Tahoma"/>
              </a:rPr>
              <a:t>Odborný konzultant: Mgr. </a:t>
            </a:r>
            <a:r>
              <a:rPr lang="cs-CZ" sz="2000" spc="-1" dirty="0">
                <a:solidFill>
                  <a:srgbClr val="000000"/>
                </a:solidFill>
                <a:latin typeface="Trebuchet MS"/>
                <a:ea typeface="Tahoma"/>
              </a:rPr>
              <a:t>e</a:t>
            </a:r>
            <a:r>
              <a:rPr lang="cs-CZ" sz="2000" b="0" strike="noStrike" spc="-1" dirty="0">
                <a:solidFill>
                  <a:srgbClr val="000000"/>
                </a:solidFill>
                <a:latin typeface="Trebuchet MS"/>
                <a:ea typeface="Tahoma"/>
              </a:rPr>
              <a:t>t Ing. Eva Teclová</a:t>
            </a:r>
            <a:endParaRPr lang="cs-CZ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cs-CZ" sz="2000" b="0" strike="noStrike" spc="-1" dirty="0">
                <a:solidFill>
                  <a:srgbClr val="000000"/>
                </a:solidFill>
                <a:latin typeface="Trebuchet MS"/>
                <a:ea typeface="Tahoma"/>
              </a:rPr>
              <a:t>Vedoucí práce: Mgr. Markéta Dubnová, PhD.</a:t>
            </a:r>
            <a:endParaRPr lang="cs-CZ" sz="2000" b="0" strike="noStrike" spc="-1" dirty="0">
              <a:latin typeface="Arial"/>
            </a:endParaRPr>
          </a:p>
        </p:txBody>
      </p:sp>
      <p:pic>
        <p:nvPicPr>
          <p:cNvPr id="81" name="Obrázek 80"/>
          <p:cNvPicPr/>
          <p:nvPr/>
        </p:nvPicPr>
        <p:blipFill>
          <a:blip r:embed="rId2"/>
          <a:stretch/>
        </p:blipFill>
        <p:spPr>
          <a:xfrm>
            <a:off x="7632000" y="360000"/>
            <a:ext cx="1008720" cy="1084680"/>
          </a:xfrm>
          <a:prstGeom prst="rect">
            <a:avLst/>
          </a:prstGeom>
          <a:ln>
            <a:noFill/>
          </a:ln>
        </p:spPr>
      </p:pic>
      <p:pic>
        <p:nvPicPr>
          <p:cNvPr id="82" name="Obrázek 81"/>
          <p:cNvPicPr/>
          <p:nvPr/>
        </p:nvPicPr>
        <p:blipFill>
          <a:blip r:embed="rId3"/>
          <a:stretch/>
        </p:blipFill>
        <p:spPr>
          <a:xfrm>
            <a:off x="6912000" y="4752000"/>
            <a:ext cx="1799280" cy="179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817920" y="137160"/>
            <a:ext cx="6741000" cy="115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54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1. zjištění</a:t>
            </a:r>
            <a:endParaRPr lang="cs-CZ" sz="5400" b="0" strike="noStrike" spc="-1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684000" y="1872000"/>
            <a:ext cx="6948000" cy="29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cs-CZ" sz="2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Dotazník INSPIRE není z hlediska fáze zotavení plošně využitelný u všech klientů.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cs-CZ" sz="2800" b="0" strike="noStrike" spc="-1">
              <a:latin typeface="Arial"/>
            </a:endParaRPr>
          </a:p>
          <a:p>
            <a:pPr marL="432000" indent="-322920">
              <a:lnSpc>
                <a:spcPct val="200000"/>
              </a:lnSpc>
              <a:spcBef>
                <a:spcPts val="479"/>
              </a:spcBef>
              <a:buClr>
                <a:srgbClr val="00381F"/>
              </a:buClr>
              <a:buFont typeface="Wingdings" charset="2"/>
              <a:buChar char=""/>
            </a:pPr>
            <a:r>
              <a:rPr lang="cs-CZ" sz="24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nejlépe je využitelný u klientů ve druhé fázi zotavení</a:t>
            </a:r>
            <a:endParaRPr lang="cs-CZ" sz="2400" b="0" strike="noStrike" spc="-1">
              <a:latin typeface="Arial"/>
            </a:endParaRPr>
          </a:p>
          <a:p>
            <a:pPr marL="432000" indent="-322920">
              <a:lnSpc>
                <a:spcPct val="200000"/>
              </a:lnSpc>
              <a:spcBef>
                <a:spcPts val="479"/>
              </a:spcBef>
              <a:buClr>
                <a:srgbClr val="00381F"/>
              </a:buClr>
              <a:buFont typeface="Wingdings" charset="2"/>
              <a:buChar char=""/>
            </a:pPr>
            <a:r>
              <a:rPr lang="cs-CZ" sz="24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je obtížně využitelný u klientů v první fázi zotavení</a:t>
            </a:r>
            <a:endParaRPr lang="cs-CZ" sz="2400" b="0" strike="noStrike" spc="-1">
              <a:latin typeface="Arial"/>
            </a:endParaRPr>
          </a:p>
          <a:p>
            <a:pPr marL="432000" indent="-322920">
              <a:lnSpc>
                <a:spcPct val="200000"/>
              </a:lnSpc>
              <a:spcBef>
                <a:spcPts val="479"/>
              </a:spcBef>
              <a:buClr>
                <a:srgbClr val="00381F"/>
              </a:buClr>
              <a:buFont typeface="Wingdings" charset="2"/>
              <a:buChar char=""/>
            </a:pPr>
            <a:r>
              <a:rPr lang="cs-CZ" sz="24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je obtížně využitelný u klientů ve třetí fázi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762120" y="65160"/>
            <a:ext cx="6780240" cy="122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54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2. zjištění</a:t>
            </a:r>
            <a:endParaRPr lang="cs-CZ" sz="5400" b="0" strike="noStrike" spc="-1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738000" y="2299320"/>
            <a:ext cx="7552800" cy="286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cs-CZ" sz="2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U klientů s bipolární afektivní poruchou vyplnění dotazníku ovlivňuje aktuální nálada v rámci dané fáze onemocnění.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800" b="0" strike="noStrike" spc="-1">
              <a:latin typeface="Arial"/>
            </a:endParaRPr>
          </a:p>
          <a:p>
            <a:pPr marL="432000" indent="-322920">
              <a:lnSpc>
                <a:spcPct val="200000"/>
              </a:lnSpc>
              <a:spcBef>
                <a:spcPts val="479"/>
              </a:spcBef>
              <a:buClr>
                <a:srgbClr val="00381F"/>
              </a:buClr>
              <a:buFont typeface="Wingdings" charset="2"/>
              <a:buChar char=""/>
            </a:pPr>
            <a:r>
              <a:rPr lang="cs-CZ" sz="24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klienti ve fázi mánie versus deprese</a:t>
            </a:r>
            <a:endParaRPr lang="cs-CZ" sz="2400" b="0" strike="noStrike" spc="-1">
              <a:latin typeface="Arial"/>
            </a:endParaRPr>
          </a:p>
        </p:txBody>
      </p:sp>
      <p:pic>
        <p:nvPicPr>
          <p:cNvPr id="109" name="Obrázek 108"/>
          <p:cNvPicPr/>
          <p:nvPr/>
        </p:nvPicPr>
        <p:blipFill>
          <a:blip r:embed="rId2"/>
          <a:stretch/>
        </p:blipFill>
        <p:spPr>
          <a:xfrm>
            <a:off x="6480000" y="4536000"/>
            <a:ext cx="1943280" cy="1522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792000" y="65160"/>
            <a:ext cx="6712560" cy="122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54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3. zjištění</a:t>
            </a:r>
            <a:endParaRPr lang="cs-CZ" sz="5400" b="0" strike="noStrike" spc="-1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738360" y="2061000"/>
            <a:ext cx="7109280" cy="341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672"/>
              </a:spcBef>
            </a:pPr>
            <a:r>
              <a:rPr lang="cs-CZ" sz="2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Škálování dotazníku je příliš podrobné, snižuje srozumitelnost a klientům komplikuje výběr odpovědi.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cs-CZ" sz="2800" b="0" strike="noStrike" spc="-1">
              <a:latin typeface="Arial"/>
            </a:endParaRPr>
          </a:p>
          <a:p>
            <a:pPr marL="432000" indent="-322920">
              <a:lnSpc>
                <a:spcPct val="200000"/>
              </a:lnSpc>
              <a:spcBef>
                <a:spcPts val="479"/>
              </a:spcBef>
              <a:buClr>
                <a:srgbClr val="00381F"/>
              </a:buClr>
              <a:buFont typeface="Symbol"/>
              <a:buChar char=""/>
            </a:pPr>
            <a:r>
              <a:rPr lang="cs-CZ" sz="24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varianta „ne“ a „vůbec“ jsou z pohledu klientů stejné</a:t>
            </a:r>
            <a:endParaRPr lang="cs-CZ" sz="2400" b="0" strike="noStrike" spc="-1">
              <a:latin typeface="Arial"/>
            </a:endParaRPr>
          </a:p>
          <a:p>
            <a:pPr marL="432000" indent="-322920">
              <a:lnSpc>
                <a:spcPct val="200000"/>
              </a:lnSpc>
              <a:spcBef>
                <a:spcPts val="479"/>
              </a:spcBef>
              <a:buClr>
                <a:srgbClr val="00381F"/>
              </a:buClr>
              <a:buFont typeface="Symbol"/>
              <a:buChar char=""/>
            </a:pPr>
            <a:r>
              <a:rPr lang="cs-CZ" sz="24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varianta „příliš“ a „částečně“ – klienti necítili rozdíl a byli zmatení</a:t>
            </a:r>
            <a:endParaRPr lang="cs-CZ" sz="2400" b="0" strike="noStrike" spc="-1">
              <a:latin typeface="Arial"/>
            </a:endParaRPr>
          </a:p>
          <a:p>
            <a:pPr marL="432000" indent="-322920">
              <a:lnSpc>
                <a:spcPct val="200000"/>
              </a:lnSpc>
              <a:spcBef>
                <a:spcPts val="479"/>
              </a:spcBef>
              <a:buClr>
                <a:srgbClr val="00381F"/>
              </a:buClr>
              <a:buFont typeface="Symbol"/>
              <a:buChar char=""/>
            </a:pPr>
            <a:r>
              <a:rPr lang="cs-CZ" sz="24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opačné póly – varianty „zcela souhlasím“ a „rozhodně nesouhlasím“ by měli být jednotné</a:t>
            </a:r>
            <a:r>
              <a:rPr lang="cs-CZ" sz="2400" b="0" strike="noStrike" spc="-1">
                <a:solidFill>
                  <a:srgbClr val="303030"/>
                </a:solidFill>
                <a:latin typeface="Trebuchet MS"/>
                <a:ea typeface="DejaVu Sans"/>
              </a:rPr>
              <a:t> 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738360" y="65160"/>
            <a:ext cx="6712560" cy="122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54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4. zjištění</a:t>
            </a:r>
            <a:endParaRPr lang="cs-CZ" sz="5400" b="0" strike="noStrike" spc="-1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738360" y="2061000"/>
            <a:ext cx="7542360" cy="410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274320" indent="-272880">
              <a:lnSpc>
                <a:spcPct val="110000"/>
              </a:lnSpc>
              <a:spcBef>
                <a:spcPts val="672"/>
              </a:spcBef>
              <a:buClr>
                <a:srgbClr val="00381F"/>
              </a:buClr>
              <a:buFont typeface="Arial"/>
              <a:buChar char="•"/>
            </a:pPr>
            <a:endParaRPr lang="cs-CZ" sz="2800" b="0" strike="noStrike" spc="-1" dirty="0">
              <a:solidFill>
                <a:srgbClr val="000000"/>
              </a:solidFill>
              <a:latin typeface="Trebuchet MS"/>
              <a:ea typeface="DejaVu Sans"/>
            </a:endParaRPr>
          </a:p>
          <a:p>
            <a:pPr marL="274320" indent="-272880">
              <a:lnSpc>
                <a:spcPct val="110000"/>
              </a:lnSpc>
              <a:spcBef>
                <a:spcPts val="672"/>
              </a:spcBef>
              <a:buClr>
                <a:srgbClr val="00381F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cítit podporu od pracovníků je pro respondenty klíčové</a:t>
            </a:r>
          </a:p>
          <a:p>
            <a:pPr marL="1440">
              <a:lnSpc>
                <a:spcPct val="110000"/>
              </a:lnSpc>
              <a:spcBef>
                <a:spcPts val="672"/>
              </a:spcBef>
              <a:buClr>
                <a:srgbClr val="00381F"/>
              </a:buClr>
            </a:pPr>
            <a:endParaRPr lang="cs-CZ" sz="2800" b="0" strike="noStrike" spc="-1" dirty="0">
              <a:solidFill>
                <a:srgbClr val="000000"/>
              </a:solidFill>
              <a:latin typeface="Trebuchet MS"/>
              <a:ea typeface="DejaVu Sans"/>
            </a:endParaRPr>
          </a:p>
          <a:p>
            <a:pPr marL="274320" indent="-272880">
              <a:lnSpc>
                <a:spcPct val="110000"/>
              </a:lnSpc>
              <a:spcBef>
                <a:spcPts val="672"/>
              </a:spcBef>
              <a:buClr>
                <a:srgbClr val="00381F"/>
              </a:buClr>
              <a:buFont typeface="Arial"/>
              <a:buChar char="•"/>
            </a:pPr>
            <a:r>
              <a:rPr lang="cs-CZ" sz="2800" spc="-1" dirty="0">
                <a:solidFill>
                  <a:srgbClr val="000000"/>
                </a:solidFill>
                <a:latin typeface="Trebuchet MS"/>
                <a:ea typeface="DejaVu Sans"/>
              </a:rPr>
              <a:t>klienti cítí podporu od svých pracovníků</a:t>
            </a:r>
            <a:endParaRPr lang="cs-CZ" sz="2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672"/>
              </a:spcBef>
            </a:pPr>
            <a:endParaRPr lang="cs-CZ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cs-CZ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800" b="0" strike="noStrike" spc="-1" dirty="0">
              <a:latin typeface="Arial"/>
            </a:endParaRPr>
          </a:p>
        </p:txBody>
      </p:sp>
      <p:pic>
        <p:nvPicPr>
          <p:cNvPr id="114" name="Obrázek 113"/>
          <p:cNvPicPr/>
          <p:nvPr/>
        </p:nvPicPr>
        <p:blipFill>
          <a:blip r:embed="rId2"/>
          <a:stretch/>
        </p:blipFill>
        <p:spPr>
          <a:xfrm>
            <a:off x="5427720" y="3996000"/>
            <a:ext cx="3499560" cy="262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720000" y="72000"/>
            <a:ext cx="6712560" cy="122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54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5. zjištění</a:t>
            </a:r>
            <a:endParaRPr lang="cs-CZ" sz="5400" b="0" strike="noStrike" spc="-1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738360" y="2061000"/>
            <a:ext cx="7542360" cy="410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10000"/>
              </a:lnSpc>
              <a:spcBef>
                <a:spcPts val="672"/>
              </a:spcBef>
            </a:pPr>
            <a:endParaRPr lang="cs-CZ" sz="1800" b="0" strike="noStrike" spc="-1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561"/>
              </a:spcBef>
              <a:buClr>
                <a:srgbClr val="00381F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klienti ví o Recovery málo informací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cs-CZ" sz="2800" b="0" strike="noStrike" spc="-1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561"/>
              </a:spcBef>
              <a:buClr>
                <a:srgbClr val="00381F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více než polovina tento pojem neslyšela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cs-CZ" sz="2800" b="0" strike="noStrike" spc="-1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561"/>
              </a:spcBef>
              <a:buClr>
                <a:srgbClr val="00381F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uvědomují si, že se s nimi pracuje jinak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800" b="0" strike="noStrike" spc="-1">
              <a:latin typeface="Arial"/>
            </a:endParaRPr>
          </a:p>
        </p:txBody>
      </p:sp>
      <p:pic>
        <p:nvPicPr>
          <p:cNvPr id="117" name="Obrázek 116"/>
          <p:cNvPicPr/>
          <p:nvPr/>
        </p:nvPicPr>
        <p:blipFill>
          <a:blip r:embed="rId2"/>
          <a:stretch/>
        </p:blipFill>
        <p:spPr>
          <a:xfrm>
            <a:off x="7146720" y="1944000"/>
            <a:ext cx="1564560" cy="156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850680" y="-324000"/>
            <a:ext cx="6780240" cy="159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54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Doporučení</a:t>
            </a:r>
            <a:endParaRPr lang="cs-CZ" sz="5400" b="0" strike="noStrike" spc="-1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793800" y="2269080"/>
            <a:ext cx="7542360" cy="388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274320" indent="-272880">
              <a:lnSpc>
                <a:spcPct val="100000"/>
              </a:lnSpc>
              <a:spcBef>
                <a:spcPts val="479"/>
              </a:spcBef>
              <a:buClr>
                <a:srgbClr val="00381F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Dotazník by měl s klienty vyplňovat jiný než klíčový pracovník.</a:t>
            </a:r>
            <a:endParaRPr lang="cs-CZ" sz="2400" b="0" strike="noStrike" spc="-1" dirty="0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479"/>
              </a:spcBef>
              <a:buClr>
                <a:srgbClr val="00381F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Dotazník by měli vyplňovat klienti ve druhé fázi svého procesu zotavení.</a:t>
            </a:r>
            <a:endParaRPr lang="cs-CZ" sz="2400" b="0" strike="noStrike" spc="-1" dirty="0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479"/>
              </a:spcBef>
              <a:buClr>
                <a:srgbClr val="00381F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V dotazníku by měli být upraveny škály i tvrzení, které nejsou klientům srozumitelné.</a:t>
            </a:r>
            <a:endParaRPr lang="cs-CZ" sz="2400" b="0" strike="noStrike" spc="-1" dirty="0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479"/>
              </a:spcBef>
              <a:buClr>
                <a:srgbClr val="00381F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Pracovníci by měli s klienty více komunikovat o „zotavení“.</a:t>
            </a:r>
            <a:r>
              <a:rPr lang="cs-CZ" sz="2400" b="0" strike="noStrike" spc="-1" dirty="0">
                <a:solidFill>
                  <a:srgbClr val="303030"/>
                </a:solidFill>
                <a:latin typeface="Trebuchet MS"/>
                <a:ea typeface="DejaVu Sans"/>
              </a:rPr>
              <a:t> 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400" b="0" strike="noStrike" spc="-1" dirty="0">
              <a:latin typeface="Arial"/>
            </a:endParaRPr>
          </a:p>
        </p:txBody>
      </p:sp>
      <p:pic>
        <p:nvPicPr>
          <p:cNvPr id="120" name="Obrázek 119"/>
          <p:cNvPicPr/>
          <p:nvPr/>
        </p:nvPicPr>
        <p:blipFill>
          <a:blip r:embed="rId2"/>
          <a:stretch/>
        </p:blipFill>
        <p:spPr>
          <a:xfrm>
            <a:off x="4104000" y="5112000"/>
            <a:ext cx="3599280" cy="1281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777960" y="-286200"/>
            <a:ext cx="6780240" cy="159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54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Závěr</a:t>
            </a:r>
            <a:endParaRPr lang="cs-CZ" sz="5400" b="0" strike="noStrike" spc="-1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777960" y="2629080"/>
            <a:ext cx="7542360" cy="388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432000" indent="-322920">
              <a:lnSpc>
                <a:spcPct val="100000"/>
              </a:lnSpc>
              <a:spcBef>
                <a:spcPts val="479"/>
              </a:spcBef>
              <a:buClr>
                <a:srgbClr val="00381F"/>
              </a:buClr>
              <a:buSzPct val="45000"/>
              <a:buFont typeface="Wingdings" charset="2"/>
              <a:buChar char=""/>
            </a:pPr>
            <a:r>
              <a:rPr lang="cs-CZ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Koncept Recovery není pro klienty Fokusu Vysočina srozumitelný, ale uvědomují si, že se s nimi pracuje jiným způsobem.</a:t>
            </a:r>
            <a:endParaRPr lang="cs-CZ" sz="2400" b="0" strike="noStrike" spc="-1" dirty="0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479"/>
              </a:spcBef>
              <a:buClr>
                <a:srgbClr val="00381F"/>
              </a:buClr>
              <a:buSzPct val="45000"/>
              <a:buFont typeface="Wingdings" charset="2"/>
              <a:buChar char=""/>
            </a:pPr>
            <a:r>
              <a:rPr lang="cs-CZ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Některá tvrzení obsažená v dotazníku nejsou klientům zcela zřejmé. Je potřebné problematická tvrzení pozměnit.</a:t>
            </a:r>
            <a:endParaRPr lang="cs-CZ" sz="2400" b="0" strike="noStrike" spc="-1" dirty="0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479"/>
              </a:spcBef>
              <a:buClr>
                <a:srgbClr val="00381F"/>
              </a:buClr>
              <a:buSzPct val="45000"/>
              <a:buFont typeface="Wingdings" charset="2"/>
              <a:buChar char=""/>
            </a:pPr>
            <a:r>
              <a:rPr lang="cs-CZ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Klienti cítí potřebnou podporu od svých pracovníků.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400" b="0" strike="noStrike" spc="-1" dirty="0">
              <a:latin typeface="Arial"/>
            </a:endParaRPr>
          </a:p>
        </p:txBody>
      </p:sp>
      <p:pic>
        <p:nvPicPr>
          <p:cNvPr id="123" name="Obrázek 122"/>
          <p:cNvPicPr/>
          <p:nvPr/>
        </p:nvPicPr>
        <p:blipFill>
          <a:blip r:embed="rId2"/>
          <a:stretch/>
        </p:blipFill>
        <p:spPr>
          <a:xfrm>
            <a:off x="4002120" y="67680"/>
            <a:ext cx="2909160" cy="2379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762120" y="4572000"/>
            <a:ext cx="6780240" cy="159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cs-CZ" sz="54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Děkuji za pozornost</a:t>
            </a:r>
            <a:r>
              <a:t/>
            </a:r>
            <a:br/>
            <a:r>
              <a:rPr lang="cs-CZ" sz="32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kontakt: totkova.monika@seznam.cz</a:t>
            </a:r>
            <a:endParaRPr lang="cs-CZ" sz="3200" b="0" strike="noStrike" spc="-1">
              <a:latin typeface="Arial"/>
            </a:endParaRPr>
          </a:p>
        </p:txBody>
      </p:sp>
      <p:pic>
        <p:nvPicPr>
          <p:cNvPr id="125" name="Obrázek 3"/>
          <p:cNvPicPr/>
          <p:nvPr/>
        </p:nvPicPr>
        <p:blipFill>
          <a:blip r:embed="rId2"/>
          <a:stretch/>
        </p:blipFill>
        <p:spPr>
          <a:xfrm>
            <a:off x="3705480" y="2232000"/>
            <a:ext cx="4429800" cy="2214360"/>
          </a:xfrm>
          <a:prstGeom prst="rect">
            <a:avLst/>
          </a:prstGeom>
          <a:ln w="29160">
            <a:solidFill>
              <a:srgbClr val="59C5C7"/>
            </a:solidFill>
            <a:round/>
          </a:ln>
          <a:effectLst>
            <a:softEdge rad="112500"/>
          </a:effectLst>
        </p:spPr>
      </p:pic>
      <p:pic>
        <p:nvPicPr>
          <p:cNvPr id="126" name="Obrázek 125"/>
          <p:cNvPicPr/>
          <p:nvPr/>
        </p:nvPicPr>
        <p:blipFill>
          <a:blip r:embed="rId3"/>
          <a:stretch/>
        </p:blipFill>
        <p:spPr>
          <a:xfrm>
            <a:off x="890640" y="216000"/>
            <a:ext cx="2564640" cy="2399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899640" y="296640"/>
            <a:ext cx="6780240" cy="179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0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Co je </a:t>
            </a:r>
            <a:r>
              <a:rPr lang="cs-CZ" sz="54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RECOVERY (zotavení) ?</a:t>
            </a:r>
            <a:endParaRPr lang="cs-CZ" sz="5400" b="0" strike="noStrike" spc="-1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755640" y="3177000"/>
            <a:ext cx="7542360" cy="388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274320" indent="-272880" algn="just">
              <a:lnSpc>
                <a:spcPct val="100000"/>
              </a:lnSpc>
              <a:spcBef>
                <a:spcPts val="479"/>
              </a:spcBef>
              <a:buClr>
                <a:srgbClr val="00381F"/>
              </a:buClr>
              <a:buFont typeface="Wingdings" charset="2"/>
              <a:buChar char=""/>
            </a:pP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Tahoma"/>
              </a:rPr>
              <a:t>Jedná se o </a:t>
            </a:r>
            <a:r>
              <a:rPr lang="cs-CZ" sz="2400" b="1" strike="noStrike" spc="-1" dirty="0">
                <a:solidFill>
                  <a:srgbClr val="000000"/>
                </a:solidFill>
                <a:latin typeface="Trebuchet MS"/>
                <a:ea typeface="Tahoma"/>
              </a:rPr>
              <a:t>hluboce osobní, jedinečný proces změny </a:t>
            </a: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Tahoma"/>
              </a:rPr>
              <a:t>vlastních postojů, pocitů, hodnot, cílů, dovedností a rolí. Je to </a:t>
            </a:r>
            <a:r>
              <a:rPr lang="cs-CZ" sz="2400" b="1" strike="noStrike" spc="-1" dirty="0">
                <a:solidFill>
                  <a:srgbClr val="000000"/>
                </a:solidFill>
                <a:latin typeface="Trebuchet MS"/>
                <a:ea typeface="Tahoma"/>
              </a:rPr>
              <a:t>způsob jak žít spokojený, nadějeplný a přínosný život přes všechna omezení způsobené nemocí</a:t>
            </a: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Tahoma"/>
              </a:rPr>
              <a:t>. Zotavení buduje nový význam a smysl života tím, že člověk katastrofální důsledky způsobené duševním onemocněním překoná.</a:t>
            </a:r>
            <a:endParaRPr lang="cs-CZ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</a:pPr>
            <a:endParaRPr lang="cs-CZ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</a:pPr>
            <a:r>
              <a:rPr lang="cs-CZ" sz="2400" b="0" strike="noStrike" spc="-1" dirty="0">
                <a:solidFill>
                  <a:srgbClr val="303030"/>
                </a:solidFill>
                <a:latin typeface="Trebuchet MS"/>
                <a:ea typeface="Tahoma"/>
              </a:rPr>
              <a:t>			</a:t>
            </a:r>
            <a:r>
              <a:rPr lang="cs-CZ" sz="2000" b="0" strike="noStrike" spc="-1" dirty="0">
                <a:solidFill>
                  <a:srgbClr val="303030"/>
                </a:solidFill>
                <a:latin typeface="Trebuchet MS"/>
                <a:ea typeface="Tahoma"/>
              </a:rPr>
              <a:t>Anthony 1993 in: Ridgway a kol. (2014)</a:t>
            </a:r>
            <a:endParaRPr lang="cs-CZ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</a:pPr>
            <a:endParaRPr lang="cs-CZ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</a:pPr>
            <a:endParaRPr lang="cs-CZ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</a:pPr>
            <a:endParaRPr lang="cs-CZ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</a:pPr>
            <a:endParaRPr lang="cs-CZ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</a:pPr>
            <a:endParaRPr lang="cs-CZ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</a:pPr>
            <a:endParaRPr lang="cs-CZ" sz="2000" b="0" strike="noStrike" spc="-1" dirty="0">
              <a:latin typeface="Arial"/>
            </a:endParaRPr>
          </a:p>
        </p:txBody>
      </p:sp>
      <p:pic>
        <p:nvPicPr>
          <p:cNvPr id="85" name="Obrázek 84"/>
          <p:cNvPicPr/>
          <p:nvPr/>
        </p:nvPicPr>
        <p:blipFill>
          <a:blip r:embed="rId2"/>
          <a:stretch/>
        </p:blipFill>
        <p:spPr>
          <a:xfrm>
            <a:off x="5718220" y="1080000"/>
            <a:ext cx="1166780" cy="101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38120" y="-286200"/>
            <a:ext cx="8164800" cy="159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54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Fáze Recovery (zotavení)</a:t>
            </a:r>
            <a:endParaRPr lang="cs-CZ" sz="54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539640" y="1917000"/>
            <a:ext cx="7542360" cy="388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274320" indent="-272880">
              <a:lnSpc>
                <a:spcPct val="100000"/>
              </a:lnSpc>
              <a:spcBef>
                <a:spcPts val="561"/>
              </a:spcBef>
              <a:buClr>
                <a:srgbClr val="00381F"/>
              </a:buClr>
              <a:buFont typeface="Arial"/>
              <a:buAutoNum type="arabicParenR"/>
            </a:pPr>
            <a:r>
              <a:rPr lang="cs-CZ" sz="2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Stabilizace </a:t>
            </a:r>
            <a:r>
              <a:rPr lang="cs-CZ" sz="24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– dodávání naděje, správná medikace, bezpečné prostředí, trénink zvládání psychiatrických obtíží a řešení aktuálních problémů.</a:t>
            </a:r>
            <a:endParaRPr lang="cs-CZ" sz="2400" b="0" strike="noStrike" spc="-1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561"/>
              </a:spcBef>
              <a:buClr>
                <a:srgbClr val="00381F"/>
              </a:buClr>
              <a:buFont typeface="Arial"/>
              <a:buAutoNum type="arabicParenR"/>
            </a:pPr>
            <a:r>
              <a:rPr lang="cs-CZ" sz="2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Reorganizace </a:t>
            </a:r>
            <a:r>
              <a:rPr lang="cs-CZ" sz="24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– smiřování se s nemocí, podpora náhledu na onemocnění, zkoumaní priorit a přání klientů.</a:t>
            </a:r>
            <a:endParaRPr lang="cs-CZ" sz="2400" b="0" strike="noStrike" spc="-1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561"/>
              </a:spcBef>
              <a:buClr>
                <a:srgbClr val="00381F"/>
              </a:buClr>
              <a:buFont typeface="Arial"/>
              <a:buAutoNum type="arabicParenR"/>
            </a:pPr>
            <a:r>
              <a:rPr lang="cs-CZ" sz="2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Reintegrace </a:t>
            </a:r>
            <a:r>
              <a:rPr lang="cs-CZ" sz="24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– zapojení klienta do různých činností, obnova vztahů, náhled na své onemocnění.</a:t>
            </a:r>
            <a:endParaRPr lang="cs-CZ" sz="2400" b="0" strike="noStrike" spc="-1">
              <a:latin typeface="Arial"/>
            </a:endParaRPr>
          </a:p>
        </p:txBody>
      </p:sp>
      <p:pic>
        <p:nvPicPr>
          <p:cNvPr id="88" name="Obrázek 87"/>
          <p:cNvPicPr/>
          <p:nvPr/>
        </p:nvPicPr>
        <p:blipFill>
          <a:blip r:embed="rId2"/>
          <a:stretch/>
        </p:blipFill>
        <p:spPr>
          <a:xfrm>
            <a:off x="3123720" y="5688000"/>
            <a:ext cx="4579560" cy="776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936000" y="-303840"/>
            <a:ext cx="6780240" cy="159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54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Cíl výzkumu</a:t>
            </a:r>
            <a:endParaRPr lang="cs-CZ" sz="5400" b="0" strike="noStrike" spc="-1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539640" y="2063160"/>
            <a:ext cx="8063280" cy="388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/>
          </a:bodyPr>
          <a:lstStyle/>
          <a:p>
            <a:pPr marL="216000" indent="-215280" algn="just">
              <a:lnSpc>
                <a:spcPct val="100000"/>
              </a:lnSpc>
              <a:spcBef>
                <a:spcPts val="479"/>
              </a:spcBef>
              <a:buClr>
                <a:srgbClr val="003C3D"/>
              </a:buClr>
              <a:buSzPct val="45000"/>
              <a:buFont typeface="Wingdings" charset="2"/>
              <a:buChar char=""/>
            </a:pP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Tahoma"/>
              </a:rPr>
              <a:t>Zjistit použitelnost dotazníku INSPIRE v ČR pro hodnocení práce s klientem v rámci Recovery.</a:t>
            </a:r>
            <a:endParaRPr lang="cs-CZ" sz="2400" b="0" strike="noStrike" spc="-1" dirty="0">
              <a:latin typeface="Arial"/>
            </a:endParaRPr>
          </a:p>
          <a:p>
            <a:pPr marL="216000" indent="-215280" algn="just">
              <a:lnSpc>
                <a:spcPct val="100000"/>
              </a:lnSpc>
              <a:spcBef>
                <a:spcPts val="479"/>
              </a:spcBef>
              <a:buClr>
                <a:srgbClr val="003C3D"/>
              </a:buClr>
              <a:buSzPct val="45000"/>
              <a:buFont typeface="Wingdings" charset="2"/>
              <a:buChar char=""/>
            </a:pP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Tahoma"/>
              </a:rPr>
              <a:t>Zjistit, jak klienti Fokusu Vysočina vnímají profesionální podporu poskytovanou pracovníky v rámci Recovery a zda tomuto konceptu práce s klientem rozumějí. </a:t>
            </a:r>
            <a:endParaRPr lang="cs-CZ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</a:pPr>
            <a:endParaRPr lang="cs-CZ" sz="2400" b="0" strike="noStrike" spc="-1" dirty="0">
              <a:latin typeface="Arial"/>
            </a:endParaRPr>
          </a:p>
          <a:p>
            <a:pPr marL="216000" indent="-215280" algn="just">
              <a:lnSpc>
                <a:spcPct val="100000"/>
              </a:lnSpc>
              <a:spcBef>
                <a:spcPts val="479"/>
              </a:spcBef>
              <a:buClr>
                <a:srgbClr val="003C3D"/>
              </a:buClr>
              <a:buSzPct val="45000"/>
              <a:buFont typeface="Wingdings" charset="2"/>
              <a:buChar char=""/>
            </a:pP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Tahoma"/>
              </a:rPr>
              <a:t>Pozornost zaměřena:</a:t>
            </a:r>
            <a:endParaRPr lang="cs-CZ" sz="2400" b="0" strike="noStrike" spc="-1" dirty="0">
              <a:latin typeface="Arial"/>
            </a:endParaRPr>
          </a:p>
          <a:p>
            <a:pPr marL="432000" lvl="1" indent="-215280" algn="just">
              <a:lnSpc>
                <a:spcPct val="100000"/>
              </a:lnSpc>
              <a:spcBef>
                <a:spcPts val="283"/>
              </a:spcBef>
              <a:buClr>
                <a:srgbClr val="006D6F"/>
              </a:buClr>
              <a:buSzPct val="45000"/>
              <a:buFont typeface="Wingdings" charset="2"/>
              <a:buChar char=""/>
            </a:pPr>
            <a:r>
              <a:rPr lang="cs-CZ" sz="2200" b="0" strike="noStrike" spc="-1" dirty="0">
                <a:solidFill>
                  <a:srgbClr val="000000"/>
                </a:solidFill>
                <a:latin typeface="Trebuchet MS"/>
                <a:ea typeface="Tahoma"/>
              </a:rPr>
              <a:t>na míru podpory v procesu zotavení</a:t>
            </a:r>
            <a:endParaRPr lang="cs-CZ" sz="2200" b="0" strike="noStrike" spc="-1" dirty="0">
              <a:latin typeface="Arial"/>
            </a:endParaRPr>
          </a:p>
          <a:p>
            <a:pPr marL="432000" lvl="1" indent="-215280" algn="just">
              <a:lnSpc>
                <a:spcPct val="100000"/>
              </a:lnSpc>
              <a:spcBef>
                <a:spcPts val="283"/>
              </a:spcBef>
              <a:buClr>
                <a:srgbClr val="006D6F"/>
              </a:buClr>
              <a:buSzPct val="45000"/>
              <a:buFont typeface="Wingdings" charset="2"/>
              <a:buChar char=""/>
            </a:pPr>
            <a:r>
              <a:rPr lang="cs-CZ" sz="2200" b="0" strike="noStrike" spc="-1" dirty="0">
                <a:solidFill>
                  <a:srgbClr val="000000"/>
                </a:solidFill>
                <a:latin typeface="Trebuchet MS"/>
                <a:ea typeface="Tahoma"/>
              </a:rPr>
              <a:t>na zjištění, zda mezinárodně standardizovaný dotazník ISPIRE je možné využívat i v ČR</a:t>
            </a:r>
            <a:endParaRPr lang="cs-CZ" sz="2200" b="0" strike="noStrike" spc="-1" dirty="0">
              <a:latin typeface="Arial"/>
            </a:endParaRPr>
          </a:p>
        </p:txBody>
      </p:sp>
      <p:pic>
        <p:nvPicPr>
          <p:cNvPr id="91" name="Obrázek 90"/>
          <p:cNvPicPr/>
          <p:nvPr/>
        </p:nvPicPr>
        <p:blipFill>
          <a:blip r:embed="rId2"/>
          <a:stretch/>
        </p:blipFill>
        <p:spPr>
          <a:xfrm>
            <a:off x="5098680" y="94680"/>
            <a:ext cx="1884600" cy="1884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755640" y="2205000"/>
            <a:ext cx="7542360" cy="403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458640" indent="-457200" algn="just">
              <a:lnSpc>
                <a:spcPct val="100000"/>
              </a:lnSpc>
              <a:spcBef>
                <a:spcPts val="479"/>
              </a:spcBef>
              <a:buClr>
                <a:srgbClr val="00381F"/>
              </a:buClr>
              <a:buFont typeface="+mj-lt"/>
              <a:buAutoNum type="arabicPeriod"/>
            </a:pP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Tahoma"/>
              </a:rPr>
              <a:t>Zda je pro klienty Fokusu Vysočina střediska Havlíčkův Brod koncept Recovery srozumitelný.</a:t>
            </a:r>
            <a:endParaRPr lang="cs-CZ" sz="2400" b="0" strike="noStrike" spc="-1" dirty="0">
              <a:latin typeface="Arial"/>
            </a:endParaRPr>
          </a:p>
          <a:p>
            <a:pPr marL="457200" indent="-457200" algn="just">
              <a:lnSpc>
                <a:spcPct val="100000"/>
              </a:lnSpc>
              <a:spcBef>
                <a:spcPts val="479"/>
              </a:spcBef>
              <a:buFont typeface="+mj-lt"/>
              <a:buAutoNum type="arabicPeriod"/>
            </a:pPr>
            <a:endParaRPr lang="cs-CZ" sz="2400" b="0" strike="noStrike" spc="-1" dirty="0">
              <a:latin typeface="Arial"/>
            </a:endParaRPr>
          </a:p>
          <a:p>
            <a:pPr marL="458640" indent="-457200" algn="just">
              <a:lnSpc>
                <a:spcPct val="100000"/>
              </a:lnSpc>
              <a:spcBef>
                <a:spcPts val="479"/>
              </a:spcBef>
              <a:buClr>
                <a:srgbClr val="00381F"/>
              </a:buClr>
              <a:buFont typeface="+mj-lt"/>
              <a:buAutoNum type="arabicPeriod"/>
            </a:pP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Tahoma"/>
              </a:rPr>
              <a:t>Zda jsou jednotlivé výroky obsažené v dotazníku INSPIRE pro klienty srozumitelné. </a:t>
            </a:r>
            <a:endParaRPr lang="cs-CZ" sz="2400" b="0" strike="noStrike" spc="-1" dirty="0">
              <a:latin typeface="Arial"/>
            </a:endParaRPr>
          </a:p>
          <a:p>
            <a:pPr marL="457200" indent="-457200" algn="just">
              <a:lnSpc>
                <a:spcPct val="100000"/>
              </a:lnSpc>
              <a:spcBef>
                <a:spcPts val="479"/>
              </a:spcBef>
              <a:buFont typeface="+mj-lt"/>
              <a:buAutoNum type="arabicPeriod"/>
            </a:pPr>
            <a:endParaRPr lang="cs-CZ" sz="2400" b="0" strike="noStrike" spc="-1" dirty="0">
              <a:latin typeface="Arial"/>
            </a:endParaRPr>
          </a:p>
          <a:p>
            <a:pPr marL="458640" indent="-457200" algn="just">
              <a:lnSpc>
                <a:spcPct val="100000"/>
              </a:lnSpc>
              <a:spcBef>
                <a:spcPts val="479"/>
              </a:spcBef>
              <a:buClr>
                <a:srgbClr val="00381F"/>
              </a:buClr>
              <a:buFont typeface="+mj-lt"/>
              <a:buAutoNum type="arabicPeriod"/>
            </a:pP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Tahoma"/>
              </a:rPr>
              <a:t>Zda klienti vnímají dostatečnou podporu od svých klíčových pracovníků v rámci procesu svého „zotavení“. </a:t>
            </a:r>
            <a:endParaRPr lang="cs-CZ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</a:pPr>
            <a:endParaRPr lang="cs-CZ" sz="2400" b="0" strike="noStrike" spc="-1" dirty="0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899640" y="-367200"/>
            <a:ext cx="6780240" cy="159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Zkoumané oblasti</a:t>
            </a:r>
            <a:endParaRPr lang="cs-CZ" sz="4000" b="0" strike="noStrike" spc="-1">
              <a:latin typeface="Arial"/>
            </a:endParaRPr>
          </a:p>
        </p:txBody>
      </p:sp>
      <p:pic>
        <p:nvPicPr>
          <p:cNvPr id="94" name="Obrázek 93"/>
          <p:cNvPicPr/>
          <p:nvPr/>
        </p:nvPicPr>
        <p:blipFill>
          <a:blip r:embed="rId2"/>
          <a:stretch/>
        </p:blipFill>
        <p:spPr>
          <a:xfrm>
            <a:off x="5544000" y="864000"/>
            <a:ext cx="1370520" cy="130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994680" y="72360"/>
            <a:ext cx="6780240" cy="122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5400" b="1" strike="noStrike" spc="-1">
                <a:solidFill>
                  <a:srgbClr val="262626"/>
                </a:solidFill>
                <a:latin typeface="Trebuchet MS"/>
                <a:ea typeface="DejaVu Sans"/>
              </a:rPr>
              <a:t>Výzkum</a:t>
            </a:r>
            <a:endParaRPr lang="cs-CZ" sz="5400" b="0" strike="noStrike" spc="-1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755640" y="1917000"/>
            <a:ext cx="7542360" cy="388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274320" indent="-272880" algn="just">
              <a:lnSpc>
                <a:spcPct val="100000"/>
              </a:lnSpc>
              <a:spcBef>
                <a:spcPts val="479"/>
              </a:spcBef>
              <a:buClr>
                <a:srgbClr val="00381F"/>
              </a:buClr>
              <a:buFont typeface="Wingdings" charset="2"/>
              <a:buChar char=""/>
            </a:pPr>
            <a:r>
              <a:rPr lang="cs-CZ" sz="2400" b="1" strike="noStrike" spc="-1">
                <a:solidFill>
                  <a:srgbClr val="000000"/>
                </a:solidFill>
                <a:latin typeface="Trebuchet MS"/>
                <a:ea typeface="Tahoma"/>
              </a:rPr>
              <a:t>Metoda</a:t>
            </a:r>
            <a:endParaRPr lang="cs-CZ" sz="2400" b="0" strike="noStrike" spc="-1">
              <a:latin typeface="Arial"/>
            </a:endParaRPr>
          </a:p>
          <a:p>
            <a:pPr marL="864000" lvl="1" indent="-322920" algn="just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cs-CZ" sz="2200" b="0" strike="noStrike" spc="-1">
                <a:solidFill>
                  <a:srgbClr val="000000"/>
                </a:solidFill>
                <a:latin typeface="Trebuchet MS"/>
                <a:ea typeface="Tahoma"/>
              </a:rPr>
              <a:t>Triangulace metod (sekvenční triangulace)</a:t>
            </a:r>
            <a:endParaRPr lang="cs-CZ" sz="2200" b="0" strike="noStrike" spc="-1">
              <a:latin typeface="Arial"/>
            </a:endParaRPr>
          </a:p>
          <a:p>
            <a:pPr marL="274320" indent="-272880" algn="just">
              <a:lnSpc>
                <a:spcPct val="100000"/>
              </a:lnSpc>
              <a:spcBef>
                <a:spcPts val="479"/>
              </a:spcBef>
              <a:buClr>
                <a:srgbClr val="00381F"/>
              </a:buClr>
              <a:buFont typeface="Wingdings" charset="2"/>
              <a:buChar char=""/>
            </a:pPr>
            <a:r>
              <a:rPr lang="cs-CZ" sz="2400" b="1" strike="noStrike" spc="-1">
                <a:solidFill>
                  <a:srgbClr val="000000"/>
                </a:solidFill>
                <a:latin typeface="Trebuchet MS"/>
                <a:ea typeface="Tahoma"/>
              </a:rPr>
              <a:t>Technika</a:t>
            </a:r>
            <a:endParaRPr lang="cs-CZ" sz="2400" b="0" strike="noStrike" spc="-1">
              <a:latin typeface="Arial"/>
            </a:endParaRPr>
          </a:p>
          <a:p>
            <a:pPr marL="864000" lvl="1" indent="-322920" algn="just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cs-CZ" sz="2200" b="0" strike="noStrike" spc="-1">
                <a:solidFill>
                  <a:srgbClr val="000000"/>
                </a:solidFill>
                <a:latin typeface="Trebuchet MS"/>
                <a:ea typeface="Tahoma"/>
              </a:rPr>
              <a:t>Polostrukturovaný rozhovor a dotazníkové šetření</a:t>
            </a:r>
            <a:endParaRPr lang="cs-CZ" sz="2200" b="0" strike="noStrike" spc="-1">
              <a:latin typeface="Arial"/>
            </a:endParaRPr>
          </a:p>
          <a:p>
            <a:pPr marL="274320" indent="-272880" algn="just">
              <a:lnSpc>
                <a:spcPct val="100000"/>
              </a:lnSpc>
              <a:spcBef>
                <a:spcPts val="479"/>
              </a:spcBef>
              <a:buClr>
                <a:srgbClr val="00381F"/>
              </a:buClr>
              <a:buFont typeface="Wingdings" charset="2"/>
              <a:buChar char=""/>
            </a:pPr>
            <a:r>
              <a:rPr lang="cs-CZ" sz="2400" b="1" strike="noStrike" spc="-1">
                <a:solidFill>
                  <a:srgbClr val="000000"/>
                </a:solidFill>
                <a:latin typeface="Trebuchet MS"/>
                <a:ea typeface="Tahoma"/>
              </a:rPr>
              <a:t>Výzkumný soubor</a:t>
            </a:r>
            <a:endParaRPr lang="cs-CZ" sz="2400" b="0" strike="noStrike" spc="-1">
              <a:latin typeface="Arial"/>
            </a:endParaRPr>
          </a:p>
          <a:p>
            <a:pPr marL="864000" lvl="1" indent="-322920" algn="just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cs-CZ" sz="2200" b="0" strike="noStrike" spc="-1">
                <a:solidFill>
                  <a:srgbClr val="000000"/>
                </a:solidFill>
                <a:latin typeface="Trebuchet MS"/>
                <a:ea typeface="Tahoma"/>
              </a:rPr>
              <a:t>11 klientů z organizace Fokusu Vysočina středisko Havlíčkův Brod </a:t>
            </a:r>
            <a:endParaRPr lang="cs-CZ" sz="2200" b="0" strike="noStrike" spc="-1">
              <a:latin typeface="Arial"/>
            </a:endParaRPr>
          </a:p>
          <a:p>
            <a:pPr marL="864000" lvl="1" indent="-322920" algn="just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cs-CZ" sz="2200" b="0" strike="noStrike" spc="-1">
                <a:solidFill>
                  <a:srgbClr val="000000"/>
                </a:solidFill>
                <a:latin typeface="Trebuchet MS"/>
                <a:ea typeface="Tahoma"/>
              </a:rPr>
              <a:t>Kritéria: vybrané duševní onemocnění, různé fáze „zotavení“, věk, pohlaví</a:t>
            </a:r>
            <a:endParaRPr lang="cs-CZ" sz="2200" b="0" strike="noStrike" spc="-1">
              <a:latin typeface="Arial"/>
            </a:endParaRPr>
          </a:p>
        </p:txBody>
      </p:sp>
      <p:pic>
        <p:nvPicPr>
          <p:cNvPr id="97" name="Obrázek 96"/>
          <p:cNvPicPr/>
          <p:nvPr/>
        </p:nvPicPr>
        <p:blipFill>
          <a:blip r:embed="rId2"/>
          <a:stretch/>
        </p:blipFill>
        <p:spPr>
          <a:xfrm>
            <a:off x="3744000" y="72360"/>
            <a:ext cx="2480760" cy="2480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700560" y="1919160"/>
            <a:ext cx="7542360" cy="388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432000" indent="-322920" algn="just">
              <a:lnSpc>
                <a:spcPct val="100000"/>
              </a:lnSpc>
              <a:spcBef>
                <a:spcPts val="561"/>
              </a:spcBef>
              <a:buClr>
                <a:srgbClr val="00381F"/>
              </a:buClr>
              <a:buSzPct val="45000"/>
              <a:buFont typeface="Wingdings" charset="2"/>
              <a:buChar char=""/>
            </a:pPr>
            <a:r>
              <a:rPr lang="cs-CZ" sz="2800" b="1" strike="noStrike" spc="-1">
                <a:solidFill>
                  <a:srgbClr val="000000"/>
                </a:solidFill>
                <a:latin typeface="Trebuchet MS"/>
                <a:ea typeface="Tahoma"/>
              </a:rPr>
              <a:t>Přínos výzkumu pro:</a:t>
            </a:r>
            <a:endParaRPr lang="cs-CZ" sz="2800" b="0" strike="noStrike" spc="-1">
              <a:latin typeface="Arial"/>
            </a:endParaRPr>
          </a:p>
          <a:p>
            <a:pPr marL="864000" lvl="1" indent="-322920" algn="just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cs-CZ" sz="2600" b="0" strike="noStrike" spc="-1">
                <a:solidFill>
                  <a:srgbClr val="000000"/>
                </a:solidFill>
                <a:latin typeface="Trebuchet MS"/>
                <a:ea typeface="Tahoma"/>
              </a:rPr>
              <a:t> Klienty + jejich nejbližší</a:t>
            </a:r>
            <a:endParaRPr lang="cs-CZ" sz="2600" b="0" strike="noStrike" spc="-1">
              <a:latin typeface="Arial"/>
            </a:endParaRPr>
          </a:p>
          <a:p>
            <a:pPr marL="864000" lvl="1" indent="-322920" algn="just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cs-CZ" sz="2600" b="0" strike="noStrike" spc="-1">
                <a:solidFill>
                  <a:srgbClr val="000000"/>
                </a:solidFill>
                <a:latin typeface="Trebuchet MS"/>
                <a:ea typeface="Tahoma"/>
              </a:rPr>
              <a:t> Zpětná vazba autorům dotazníku</a:t>
            </a:r>
            <a:endParaRPr lang="cs-CZ" sz="2600" b="0" strike="noStrike" spc="-1">
              <a:latin typeface="Arial"/>
            </a:endParaRPr>
          </a:p>
          <a:p>
            <a:pPr marL="864000" lvl="1" indent="-322920" algn="just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cs-CZ" sz="2600" b="0" strike="noStrike" spc="-1">
                <a:solidFill>
                  <a:srgbClr val="000000"/>
                </a:solidFill>
                <a:latin typeface="Trebuchet MS"/>
                <a:ea typeface="Tahoma"/>
              </a:rPr>
              <a:t> Odborníky + studenty oborů:</a:t>
            </a:r>
            <a:endParaRPr lang="cs-CZ" sz="2600" b="0" strike="noStrike" spc="-1">
              <a:latin typeface="Arial"/>
            </a:endParaRPr>
          </a:p>
          <a:p>
            <a:pPr marL="1296000" lvl="2" indent="-28692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latin typeface="Trebuchet MS"/>
                <a:ea typeface="Tahoma"/>
              </a:rPr>
              <a:t>Sociální práce</a:t>
            </a:r>
            <a:endParaRPr lang="cs-CZ" sz="2400" b="0" strike="noStrike" spc="-1">
              <a:latin typeface="Arial"/>
            </a:endParaRPr>
          </a:p>
          <a:p>
            <a:pPr marL="1296000" lvl="2" indent="-28692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latin typeface="Trebuchet MS"/>
                <a:ea typeface="Tahoma"/>
              </a:rPr>
              <a:t>Zdravotnictví</a:t>
            </a:r>
            <a:endParaRPr lang="cs-CZ" sz="2400" b="0" strike="noStrike" spc="-1">
              <a:latin typeface="Arial"/>
            </a:endParaRPr>
          </a:p>
          <a:p>
            <a:pPr marL="1296000" lvl="2" indent="-28692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latin typeface="Trebuchet MS"/>
                <a:ea typeface="Tahoma"/>
              </a:rPr>
              <a:t>Psychologie</a:t>
            </a:r>
            <a:endParaRPr lang="cs-CZ" sz="2400" b="0" strike="noStrike" spc="-1">
              <a:latin typeface="Arial"/>
            </a:endParaRPr>
          </a:p>
          <a:p>
            <a:pPr marL="1296000" lvl="2" indent="-28692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latin typeface="Trebuchet MS"/>
                <a:ea typeface="Tahoma"/>
              </a:rPr>
              <a:t>Psychiatrie</a:t>
            </a:r>
            <a:endParaRPr lang="cs-CZ" sz="2400" b="0" strike="noStrike" spc="-1">
              <a:latin typeface="Arial"/>
            </a:endParaRPr>
          </a:p>
        </p:txBody>
      </p:sp>
      <p:pic>
        <p:nvPicPr>
          <p:cNvPr id="99" name="Obrázek 98"/>
          <p:cNvPicPr/>
          <p:nvPr/>
        </p:nvPicPr>
        <p:blipFill>
          <a:blip r:embed="rId2"/>
          <a:stretch/>
        </p:blipFill>
        <p:spPr>
          <a:xfrm>
            <a:off x="3980880" y="216000"/>
            <a:ext cx="3218400" cy="214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648000" y="-303840"/>
            <a:ext cx="6780240" cy="159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54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Dotazník INSPIRE</a:t>
            </a:r>
            <a:endParaRPr lang="cs-CZ" sz="5400" b="0" strike="noStrike" spc="-1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731880" y="2164680"/>
            <a:ext cx="7542360" cy="388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432000" indent="-322920">
              <a:lnSpc>
                <a:spcPct val="100000"/>
              </a:lnSpc>
              <a:spcBef>
                <a:spcPts val="479"/>
              </a:spcBef>
              <a:buClr>
                <a:srgbClr val="00381F"/>
              </a:buClr>
              <a:buSzPct val="45000"/>
              <a:buFont typeface="Wingdings" charset="2"/>
              <a:buChar char=""/>
            </a:pPr>
            <a:r>
              <a:rPr lang="cs-CZ" sz="2400" spc="-1" dirty="0">
                <a:solidFill>
                  <a:srgbClr val="000000"/>
                </a:solidFill>
                <a:latin typeface="Times New Roman"/>
                <a:ea typeface="DejaVu Sans"/>
              </a:rPr>
              <a:t>a</a:t>
            </a:r>
            <a:r>
              <a:rPr lang="cs-CZ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utorem dotazníku je Profesor Mike Slade</a:t>
            </a:r>
            <a:endParaRPr lang="cs-CZ" sz="2400" b="0" strike="noStrike" spc="-1" dirty="0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479"/>
              </a:spcBef>
              <a:buClr>
                <a:srgbClr val="00381F"/>
              </a:buClr>
              <a:buSzPct val="45000"/>
              <a:buFont typeface="Wingdings" charset="2"/>
              <a:buChar char=""/>
            </a:pPr>
            <a:r>
              <a:rPr lang="cs-CZ" sz="2400" spc="-1" dirty="0">
                <a:solidFill>
                  <a:srgbClr val="000000"/>
                </a:solidFill>
                <a:latin typeface="Times New Roman"/>
                <a:ea typeface="DejaVu Sans"/>
              </a:rPr>
              <a:t>p</a:t>
            </a:r>
            <a:r>
              <a:rPr lang="cs-CZ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ochází z anglického originálu</a:t>
            </a:r>
            <a:endParaRPr lang="cs-CZ" sz="2400" b="0" strike="noStrike" spc="-1" dirty="0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479"/>
              </a:spcBef>
              <a:buClr>
                <a:srgbClr val="00381F"/>
              </a:buClr>
              <a:buSzPct val="45000"/>
              <a:buFont typeface="Wingdings" charset="2"/>
              <a:buChar char=""/>
            </a:pPr>
            <a:r>
              <a:rPr lang="cs-CZ" sz="2400" spc="-1" dirty="0">
                <a:solidFill>
                  <a:srgbClr val="000000"/>
                </a:solidFill>
                <a:latin typeface="Times New Roman"/>
                <a:ea typeface="DejaVu Sans"/>
              </a:rPr>
              <a:t>j</a:t>
            </a:r>
            <a:r>
              <a:rPr lang="cs-CZ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e tvořen ze dvou částí – oblast podpory a vztahová oblast</a:t>
            </a:r>
            <a:endParaRPr lang="cs-CZ" sz="2400" b="0" strike="noStrike" spc="-1" dirty="0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479"/>
              </a:spcBef>
              <a:buClr>
                <a:srgbClr val="00381F"/>
              </a:buClr>
              <a:buSzPct val="45000"/>
              <a:buFont typeface="Wingdings" charset="2"/>
              <a:buChar char=""/>
            </a:pPr>
            <a:r>
              <a:rPr lang="cs-CZ" sz="2400" spc="-1" dirty="0">
                <a:solidFill>
                  <a:srgbClr val="000000"/>
                </a:solidFill>
                <a:latin typeface="Times New Roman"/>
                <a:ea typeface="DejaVu Sans"/>
              </a:rPr>
              <a:t>u</a:t>
            </a:r>
            <a:r>
              <a:rPr lang="cs-CZ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rčen pro zjištění kvality práce s klienty v rámci konceptu Recovery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400" b="0" strike="noStrike" spc="-1" dirty="0">
              <a:latin typeface="Arial"/>
            </a:endParaRPr>
          </a:p>
        </p:txBody>
      </p:sp>
      <p:pic>
        <p:nvPicPr>
          <p:cNvPr id="102" name="Obrázek 101"/>
          <p:cNvPicPr/>
          <p:nvPr/>
        </p:nvPicPr>
        <p:blipFill>
          <a:blip r:embed="rId2"/>
          <a:stretch/>
        </p:blipFill>
        <p:spPr>
          <a:xfrm>
            <a:off x="6136920" y="1388880"/>
            <a:ext cx="2210400" cy="2210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757440" y="304200"/>
            <a:ext cx="6780240" cy="137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5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Implementace dotazníku INSPIRE pro podmínky ČR dle WHO</a:t>
            </a:r>
            <a:endParaRPr lang="cs-CZ" sz="2500" b="0" strike="noStrike" spc="-1">
              <a:latin typeface="Trebuchet MS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781920" y="2261520"/>
            <a:ext cx="7542360" cy="388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432000" indent="-322920">
              <a:lnSpc>
                <a:spcPct val="100000"/>
              </a:lnSpc>
              <a:spcBef>
                <a:spcPts val="479"/>
              </a:spcBef>
              <a:buClr>
                <a:srgbClr val="00381F"/>
              </a:buClr>
              <a:buFont typeface="Liberation Serif"/>
              <a:buAutoNum type="arabicParenR"/>
            </a:pPr>
            <a:r>
              <a:rPr lang="cs-CZ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Překlad vyhotovený profesionálem v oblasti péče o duševní zdraví.</a:t>
            </a:r>
            <a:endParaRPr lang="cs-CZ" sz="2400" b="0" strike="noStrike" spc="-1" dirty="0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479"/>
              </a:spcBef>
              <a:buClr>
                <a:srgbClr val="00381F"/>
              </a:buClr>
              <a:buFont typeface="Liberation Serif"/>
              <a:buAutoNum type="arabicParenR"/>
            </a:pPr>
            <a:r>
              <a:rPr lang="cs-CZ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Přeložená tvrzení byla předložena expertnímu panelu. (Experti měli právo provést úpravu překladu).</a:t>
            </a:r>
            <a:endParaRPr lang="cs-CZ" sz="2400" b="0" strike="noStrike" spc="-1" dirty="0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479"/>
              </a:spcBef>
              <a:buClr>
                <a:srgbClr val="00381F"/>
              </a:buClr>
              <a:buFont typeface="Liberation Serif"/>
              <a:buAutoNum type="arabicParenR"/>
            </a:pPr>
            <a:r>
              <a:rPr lang="cs-CZ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Zpětný překlad do angličtiny (rodilý mluvčí se znalostí jazyka, do kterého je překládáno).</a:t>
            </a:r>
            <a:endParaRPr lang="cs-CZ" sz="2400" b="0" strike="noStrike" spc="-1" dirty="0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479"/>
              </a:spcBef>
              <a:buClr>
                <a:srgbClr val="00381F"/>
              </a:buClr>
              <a:buFont typeface="Liberation Serif"/>
              <a:buAutoNum type="arabicParenR"/>
            </a:pPr>
            <a:r>
              <a:rPr lang="cs-CZ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Provedeno testování na vzorku 11 respondentů.</a:t>
            </a:r>
            <a:endParaRPr lang="cs-CZ" sz="2400" b="0" strike="noStrike" spc="-1" dirty="0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479"/>
              </a:spcBef>
              <a:buClr>
                <a:srgbClr val="00381F"/>
              </a:buClr>
              <a:buFont typeface="Liberation Serif"/>
              <a:buAutoNum type="arabicParenR"/>
            </a:pPr>
            <a:r>
              <a:rPr lang="cs-CZ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Vytvoření zprávy o výsledcích pilotního výzkumu včetně návrhů na úpravu jednotlivých tvrzení.</a:t>
            </a:r>
            <a:endParaRPr lang="cs-CZ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752</TotalTime>
  <Words>719</Words>
  <Application>Microsoft Office PowerPoint</Application>
  <PresentationFormat>Předvádění na obrazovce (4:3)</PresentationFormat>
  <Paragraphs>99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7" baseType="lpstr">
      <vt:lpstr>Arial</vt:lpstr>
      <vt:lpstr>DejaVu Sans</vt:lpstr>
      <vt:lpstr>Liberation Serif</vt:lpstr>
      <vt:lpstr>Symbol</vt:lpstr>
      <vt:lpstr>Tahoma</vt:lpstr>
      <vt:lpstr>Times New Roman</vt:lpstr>
      <vt:lpstr>Trebuchet MS</vt:lpstr>
      <vt:lpstr>Wingdings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FIATGROUP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Alena KREJČOVÁ</dc:creator>
  <dc:description/>
  <cp:lastModifiedBy>Mgr. Martina Černá, Ph.D.</cp:lastModifiedBy>
  <cp:revision>108</cp:revision>
  <dcterms:created xsi:type="dcterms:W3CDTF">2018-03-30T10:56:14Z</dcterms:created>
  <dcterms:modified xsi:type="dcterms:W3CDTF">2018-10-16T08:18:35Z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FIATGROUP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Předvádění na obrazovce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17</vt:i4>
  </property>
</Properties>
</file>