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14"/>
  </p:notesMasterIdLst>
  <p:sldIdLst>
    <p:sldId id="256" r:id="rId5"/>
    <p:sldId id="257" r:id="rId6"/>
    <p:sldId id="260" r:id="rId7"/>
    <p:sldId id="261" r:id="rId8"/>
    <p:sldId id="262" r:id="rId9"/>
    <p:sldId id="264" r:id="rId10"/>
    <p:sldId id="265" r:id="rId11"/>
    <p:sldId id="266" r:id="rId12"/>
    <p:sldId id="259" r:id="rId13"/>
  </p:sldIdLst>
  <p:sldSz cx="18288000" cy="10287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Inter" panose="020B0604020202020204" charset="0"/>
      <p:regular r:id="rId19"/>
    </p:embeddedFont>
    <p:embeddedFont>
      <p:font typeface="Open Sans" panose="020B0604020202020204" charset="0"/>
      <p:regular r:id="rId20"/>
      <p:bold r:id="rId21"/>
      <p:italic r:id="rId22"/>
      <p:boldItalic r:id="rId23"/>
    </p:embeddedFont>
    <p:embeddedFont>
      <p:font typeface="Open Sauce" panose="020B0604020202020204" charset="-18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0385" autoAdjust="0"/>
  </p:normalViewPr>
  <p:slideViewPr>
    <p:cSldViewPr>
      <p:cViewPr varScale="1">
        <p:scale>
          <a:sx n="41" d="100"/>
          <a:sy n="41" d="100"/>
        </p:scale>
        <p:origin x="820" y="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4.fntdata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font" Target="fonts/font7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3.fntdata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0.fntdata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11C07F-F5DC-4027-8472-3D79110C2A32}" type="datetimeFigureOut">
              <a:rPr lang="cs-CZ" smtClean="0"/>
              <a:t>07.05.2023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EF71E4-955A-4FC9-8FA4-DC14361BC9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9766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F71E4-955A-4FC9-8FA4-DC14361BC998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23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352800" y="5348157"/>
            <a:ext cx="11506200" cy="23571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629"/>
              </a:lnSpc>
            </a:pPr>
            <a:r>
              <a:rPr lang="cs-CZ" sz="6878" spc="1375" dirty="0">
                <a:solidFill>
                  <a:srgbClr val="504C44"/>
                </a:solidFill>
                <a:latin typeface="Open Sauce"/>
              </a:rPr>
              <a:t>Ukázka z výuky modulu Sexualita</a:t>
            </a:r>
            <a:endParaRPr lang="en-US" sz="6878" spc="1375" dirty="0">
              <a:solidFill>
                <a:srgbClr val="504C44"/>
              </a:solidFill>
              <a:latin typeface="Open Sauce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5486400" y="8236108"/>
            <a:ext cx="6716227" cy="8187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06"/>
              </a:lnSpc>
            </a:pPr>
            <a:r>
              <a:rPr lang="cs-CZ" sz="2361" spc="472" dirty="0">
                <a:solidFill>
                  <a:srgbClr val="504C44"/>
                </a:solidFill>
                <a:latin typeface="Open Sans"/>
              </a:rPr>
              <a:t>Jakub Červenka</a:t>
            </a:r>
          </a:p>
          <a:p>
            <a:pPr algn="ctr">
              <a:lnSpc>
                <a:spcPts val="3306"/>
              </a:lnSpc>
            </a:pPr>
            <a:r>
              <a:rPr lang="cs-CZ" sz="2361" spc="472" dirty="0">
                <a:solidFill>
                  <a:srgbClr val="504C44"/>
                </a:solidFill>
                <a:latin typeface="Open Sans"/>
              </a:rPr>
              <a:t>Jitka Boháčková</a:t>
            </a:r>
            <a:endParaRPr lang="en-US" sz="2361" spc="472" dirty="0">
              <a:solidFill>
                <a:srgbClr val="504C44"/>
              </a:solidFill>
              <a:latin typeface="Open Sans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1471304" y="1419321"/>
            <a:ext cx="15345392" cy="3297265"/>
            <a:chOff x="0" y="0"/>
            <a:chExt cx="20460522" cy="4396353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20460522" cy="4396353"/>
              <a:chOff x="0" y="0"/>
              <a:chExt cx="1288617" cy="276885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288617" cy="276885"/>
              </a:xfrm>
              <a:custGeom>
                <a:avLst/>
                <a:gdLst/>
                <a:ahLst/>
                <a:cxnLst/>
                <a:rect l="l" t="t" r="r" b="b"/>
                <a:pathLst>
                  <a:path w="1288617" h="276885">
                    <a:moveTo>
                      <a:pt x="72970" y="0"/>
                    </a:moveTo>
                    <a:lnTo>
                      <a:pt x="1215648" y="0"/>
                    </a:lnTo>
                    <a:cubicBezTo>
                      <a:pt x="1255948" y="0"/>
                      <a:pt x="1288617" y="32670"/>
                      <a:pt x="1288617" y="72970"/>
                    </a:cubicBezTo>
                    <a:lnTo>
                      <a:pt x="1288617" y="203916"/>
                    </a:lnTo>
                    <a:cubicBezTo>
                      <a:pt x="1288617" y="244216"/>
                      <a:pt x="1255948" y="276885"/>
                      <a:pt x="1215648" y="276885"/>
                    </a:cubicBezTo>
                    <a:lnTo>
                      <a:pt x="72970" y="276885"/>
                    </a:lnTo>
                    <a:cubicBezTo>
                      <a:pt x="32670" y="276885"/>
                      <a:pt x="0" y="244216"/>
                      <a:pt x="0" y="203916"/>
                    </a:cubicBezTo>
                    <a:lnTo>
                      <a:pt x="0" y="72970"/>
                    </a:lnTo>
                    <a:cubicBezTo>
                      <a:pt x="0" y="32670"/>
                      <a:pt x="32670" y="0"/>
                      <a:pt x="72970" y="0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170923" tIns="170923" rIns="170923" bIns="17092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8" name="Group 8"/>
            <p:cNvGrpSpPr>
              <a:grpSpLocks noChangeAspect="1"/>
            </p:cNvGrpSpPr>
            <p:nvPr/>
          </p:nvGrpSpPr>
          <p:grpSpPr>
            <a:xfrm>
              <a:off x="549596" y="1149053"/>
              <a:ext cx="2823368" cy="1976357"/>
              <a:chOff x="0" y="0"/>
              <a:chExt cx="1549400" cy="108458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549400" cy="1084580"/>
              </a:xfrm>
              <a:custGeom>
                <a:avLst/>
                <a:gdLst/>
                <a:ahLst/>
                <a:cxnLst/>
                <a:rect l="l" t="t" r="r" b="b"/>
                <a:pathLst>
                  <a:path w="1549400" h="1084580">
                    <a:moveTo>
                      <a:pt x="0" y="0"/>
                    </a:moveTo>
                    <a:lnTo>
                      <a:pt x="0" y="1084580"/>
                    </a:lnTo>
                    <a:lnTo>
                      <a:pt x="1549400" y="1084580"/>
                    </a:lnTo>
                    <a:lnTo>
                      <a:pt x="154940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</p:spPr>
          </p:sp>
        </p:grpSp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7060086" y="842094"/>
              <a:ext cx="2764652" cy="2764652"/>
              <a:chOff x="0" y="0"/>
              <a:chExt cx="1337729" cy="1337729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337691" cy="1337691"/>
              </a:xfrm>
              <a:custGeom>
                <a:avLst/>
                <a:gdLst/>
                <a:ahLst/>
                <a:cxnLst/>
                <a:rect l="l" t="t" r="r" b="b"/>
                <a:pathLst>
                  <a:path w="1337691" h="1337691">
                    <a:moveTo>
                      <a:pt x="0" y="0"/>
                    </a:moveTo>
                    <a:lnTo>
                      <a:pt x="0" y="1337691"/>
                    </a:lnTo>
                    <a:lnTo>
                      <a:pt x="1337691" y="1337691"/>
                    </a:lnTo>
                    <a:lnTo>
                      <a:pt x="1337691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</p:sp>
        </p:grpSp>
        <p:grpSp>
          <p:nvGrpSpPr>
            <p:cNvPr id="12" name="Group 12"/>
            <p:cNvGrpSpPr>
              <a:grpSpLocks noChangeAspect="1"/>
            </p:cNvGrpSpPr>
            <p:nvPr/>
          </p:nvGrpSpPr>
          <p:grpSpPr>
            <a:xfrm>
              <a:off x="10385897" y="1114350"/>
              <a:ext cx="2798675" cy="2098248"/>
              <a:chOff x="0" y="0"/>
              <a:chExt cx="1535849" cy="1151471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1535811" cy="1151509"/>
              </a:xfrm>
              <a:custGeom>
                <a:avLst/>
                <a:gdLst/>
                <a:ahLst/>
                <a:cxnLst/>
                <a:rect l="l" t="t" r="r" b="b"/>
                <a:pathLst>
                  <a:path w="1535811" h="1151509">
                    <a:moveTo>
                      <a:pt x="0" y="0"/>
                    </a:moveTo>
                    <a:lnTo>
                      <a:pt x="0" y="1151509"/>
                    </a:lnTo>
                    <a:lnTo>
                      <a:pt x="1535811" y="1151509"/>
                    </a:lnTo>
                    <a:lnTo>
                      <a:pt x="1535811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3"/>
                </a:stretch>
              </a:blipFill>
            </p:spPr>
          </p:sp>
        </p:grpSp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5"/>
            <a:srcRect l="11691" r="8351"/>
            <a:stretch>
              <a:fillRect/>
            </a:stretch>
          </p:blipFill>
          <p:spPr>
            <a:xfrm>
              <a:off x="3929370" y="1149053"/>
              <a:ext cx="3130716" cy="2150734"/>
            </a:xfrm>
            <a:prstGeom prst="rect">
              <a:avLst/>
            </a:prstGeom>
          </p:spPr>
        </p:pic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13693426" y="1697804"/>
              <a:ext cx="6218349" cy="1000745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354823" y="4050498"/>
            <a:ext cx="7467601" cy="3458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cs-CZ" sz="6600" dirty="0"/>
              <a:t>Co Vás napadne při vyslovení pojmu sexualita?</a:t>
            </a:r>
          </a:p>
          <a:p>
            <a:pPr>
              <a:lnSpc>
                <a:spcPts val="3499"/>
              </a:lnSpc>
            </a:pPr>
            <a:endParaRPr lang="en-US" sz="2499" dirty="0">
              <a:solidFill>
                <a:srgbClr val="504C44"/>
              </a:solidFill>
              <a:latin typeface="Inter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9143999" y="1948336"/>
            <a:ext cx="5181525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cs-CZ" sz="9600" b="1" dirty="0">
                <a:solidFill>
                  <a:schemeClr val="tx1"/>
                </a:solidFill>
              </a:rPr>
              <a:t>Sexualita</a:t>
            </a:r>
            <a:endParaRPr lang="en-US" sz="9600" b="1" spc="839" dirty="0">
              <a:solidFill>
                <a:srgbClr val="504C44"/>
              </a:solidFill>
              <a:latin typeface="Open Sans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2367187" y="541601"/>
            <a:ext cx="5190338" cy="1115248"/>
            <a:chOff x="0" y="0"/>
            <a:chExt cx="6920450" cy="1486998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6920450" cy="1486998"/>
              <a:chOff x="0" y="0"/>
              <a:chExt cx="1288617" cy="276885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288617" cy="276885"/>
              </a:xfrm>
              <a:custGeom>
                <a:avLst/>
                <a:gdLst/>
                <a:ahLst/>
                <a:cxnLst/>
                <a:rect l="l" t="t" r="r" b="b"/>
                <a:pathLst>
                  <a:path w="1288617" h="276885">
                    <a:moveTo>
                      <a:pt x="72970" y="0"/>
                    </a:moveTo>
                    <a:lnTo>
                      <a:pt x="1215648" y="0"/>
                    </a:lnTo>
                    <a:cubicBezTo>
                      <a:pt x="1255948" y="0"/>
                      <a:pt x="1288617" y="32670"/>
                      <a:pt x="1288617" y="72970"/>
                    </a:cubicBezTo>
                    <a:lnTo>
                      <a:pt x="1288617" y="203916"/>
                    </a:lnTo>
                    <a:cubicBezTo>
                      <a:pt x="1288617" y="244216"/>
                      <a:pt x="1255948" y="276885"/>
                      <a:pt x="1215648" y="276885"/>
                    </a:cubicBezTo>
                    <a:lnTo>
                      <a:pt x="72970" y="276885"/>
                    </a:lnTo>
                    <a:cubicBezTo>
                      <a:pt x="32670" y="276885"/>
                      <a:pt x="0" y="244216"/>
                      <a:pt x="0" y="203916"/>
                    </a:cubicBezTo>
                    <a:lnTo>
                      <a:pt x="0" y="72970"/>
                    </a:lnTo>
                    <a:cubicBezTo>
                      <a:pt x="0" y="32670"/>
                      <a:pt x="32670" y="0"/>
                      <a:pt x="72970" y="0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170923" tIns="170923" rIns="170923" bIns="17092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185892" y="388649"/>
              <a:ext cx="954960" cy="668472"/>
              <a:chOff x="0" y="0"/>
              <a:chExt cx="1549400" cy="108458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549400" cy="1084580"/>
              </a:xfrm>
              <a:custGeom>
                <a:avLst/>
                <a:gdLst/>
                <a:ahLst/>
                <a:cxnLst/>
                <a:rect l="l" t="t" r="r" b="b"/>
                <a:pathLst>
                  <a:path w="1549400" h="1084580">
                    <a:moveTo>
                      <a:pt x="0" y="0"/>
                    </a:moveTo>
                    <a:lnTo>
                      <a:pt x="0" y="1084580"/>
                    </a:lnTo>
                    <a:lnTo>
                      <a:pt x="1549400" y="1084580"/>
                    </a:lnTo>
                    <a:lnTo>
                      <a:pt x="154940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</p:spPr>
          </p:sp>
        </p:grpSp>
        <p:grpSp>
          <p:nvGrpSpPr>
            <p:cNvPr id="12" name="Group 12"/>
            <p:cNvGrpSpPr>
              <a:grpSpLocks noChangeAspect="1"/>
            </p:cNvGrpSpPr>
            <p:nvPr/>
          </p:nvGrpSpPr>
          <p:grpSpPr>
            <a:xfrm>
              <a:off x="2387963" y="284825"/>
              <a:ext cx="935100" cy="935100"/>
              <a:chOff x="0" y="0"/>
              <a:chExt cx="1337729" cy="1337729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1337691" cy="1337691"/>
              </a:xfrm>
              <a:custGeom>
                <a:avLst/>
                <a:gdLst/>
                <a:ahLst/>
                <a:cxnLst/>
                <a:rect l="l" t="t" r="r" b="b"/>
                <a:pathLst>
                  <a:path w="1337691" h="1337691">
                    <a:moveTo>
                      <a:pt x="0" y="0"/>
                    </a:moveTo>
                    <a:lnTo>
                      <a:pt x="0" y="1337691"/>
                    </a:lnTo>
                    <a:lnTo>
                      <a:pt x="1337691" y="1337691"/>
                    </a:lnTo>
                    <a:lnTo>
                      <a:pt x="1337691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</p:sp>
        </p:grpSp>
        <p:grpSp>
          <p:nvGrpSpPr>
            <p:cNvPr id="14" name="Group 14"/>
            <p:cNvGrpSpPr>
              <a:grpSpLocks noChangeAspect="1"/>
            </p:cNvGrpSpPr>
            <p:nvPr/>
          </p:nvGrpSpPr>
          <p:grpSpPr>
            <a:xfrm>
              <a:off x="3512867" y="376911"/>
              <a:ext cx="946608" cy="709700"/>
              <a:chOff x="0" y="0"/>
              <a:chExt cx="1535849" cy="1151471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1535811" cy="1151509"/>
              </a:xfrm>
              <a:custGeom>
                <a:avLst/>
                <a:gdLst/>
                <a:ahLst/>
                <a:cxnLst/>
                <a:rect l="l" t="t" r="r" b="b"/>
                <a:pathLst>
                  <a:path w="1535811" h="1151509">
                    <a:moveTo>
                      <a:pt x="0" y="0"/>
                    </a:moveTo>
                    <a:lnTo>
                      <a:pt x="0" y="1151509"/>
                    </a:lnTo>
                    <a:lnTo>
                      <a:pt x="1535811" y="1151509"/>
                    </a:lnTo>
                    <a:lnTo>
                      <a:pt x="1535811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3"/>
                </a:stretch>
              </a:blipFill>
            </p:spPr>
          </p:sp>
        </p:grpSp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5"/>
            <a:srcRect l="11691" r="8351"/>
            <a:stretch>
              <a:fillRect/>
            </a:stretch>
          </p:blipFill>
          <p:spPr>
            <a:xfrm>
              <a:off x="1329048" y="388649"/>
              <a:ext cx="1058916" cy="727452"/>
            </a:xfrm>
            <a:prstGeom prst="rect">
              <a:avLst/>
            </a:prstGeom>
          </p:spPr>
        </p:pic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4631586" y="574256"/>
              <a:ext cx="2103259" cy="338486"/>
            </a:xfrm>
            <a:prstGeom prst="rect">
              <a:avLst/>
            </a:prstGeom>
          </p:spPr>
        </p:pic>
      </p:grpSp>
      <p:pic>
        <p:nvPicPr>
          <p:cNvPr id="18" name="Obrázek 17" descr="Obsah obrázku rukavice&#10;&#10;Popis byl vytvořen automaticky">
            <a:extLst>
              <a:ext uri="{FF2B5EF4-FFF2-40B4-BE49-F238E27FC236}">
                <a16:creationId xmlns:a16="http://schemas.microsoft.com/office/drawing/2014/main" id="{CF9A4C31-E0AE-A91C-2037-362C4315E25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101784"/>
            <a:ext cx="8552179" cy="57502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825151" y="3347352"/>
            <a:ext cx="7362910" cy="62484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14375" indent="-4572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36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potřebu fyzického kontaktu s blízkým</a:t>
            </a:r>
            <a:endParaRPr lang="cs-CZ" sz="3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14375" indent="-4572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3600" dirty="0">
                <a:ea typeface="Calibri" panose="020F0502020204030204" pitchFamily="34" charset="0"/>
                <a:cs typeface="Calibri" panose="020F0502020204030204" pitchFamily="34" charset="0"/>
              </a:rPr>
              <a:t>pocit silného citu, sounáležitosti s  člověkem, </a:t>
            </a:r>
            <a:r>
              <a:rPr lang="cs-CZ" sz="36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opory</a:t>
            </a:r>
            <a:endParaRPr lang="cs-CZ" sz="3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14375" indent="-4572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36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vyjadřuje spokojenost, pocit potřeby pro jiné</a:t>
            </a:r>
            <a:endParaRPr lang="cs-CZ" sz="3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14375" indent="-4572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3600" dirty="0"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cs-CZ" sz="36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ex, sexuální uspokojení</a:t>
            </a:r>
            <a:endParaRPr lang="cs-CZ" sz="3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14375" indent="-4572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3600" dirty="0"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cs-CZ" sz="36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odičovství a s tím i potřeba pokračování rodu</a:t>
            </a:r>
            <a:endParaRPr lang="cs-CZ" sz="3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3499"/>
              </a:lnSpc>
            </a:pPr>
            <a:endParaRPr lang="en-US" sz="2499" dirty="0">
              <a:solidFill>
                <a:srgbClr val="504C44"/>
              </a:solidFill>
              <a:latin typeface="Inter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828800" y="641186"/>
            <a:ext cx="5680192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cs-CZ" sz="6600" b="1" dirty="0">
                <a:solidFill>
                  <a:schemeClr val="tx1"/>
                </a:solidFill>
              </a:rPr>
              <a:t>Co sexualita zahrnuje?</a:t>
            </a:r>
            <a:endParaRPr lang="en-US" sz="6600" b="1" spc="839" dirty="0">
              <a:solidFill>
                <a:srgbClr val="504C44"/>
              </a:solidFill>
              <a:latin typeface="Open Sans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2367187" y="541601"/>
            <a:ext cx="5190338" cy="1115248"/>
            <a:chOff x="0" y="0"/>
            <a:chExt cx="6920450" cy="1486998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6920450" cy="1486998"/>
              <a:chOff x="0" y="0"/>
              <a:chExt cx="1288617" cy="276885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288617" cy="276885"/>
              </a:xfrm>
              <a:custGeom>
                <a:avLst/>
                <a:gdLst/>
                <a:ahLst/>
                <a:cxnLst/>
                <a:rect l="l" t="t" r="r" b="b"/>
                <a:pathLst>
                  <a:path w="1288617" h="276885">
                    <a:moveTo>
                      <a:pt x="72970" y="0"/>
                    </a:moveTo>
                    <a:lnTo>
                      <a:pt x="1215648" y="0"/>
                    </a:lnTo>
                    <a:cubicBezTo>
                      <a:pt x="1255948" y="0"/>
                      <a:pt x="1288617" y="32670"/>
                      <a:pt x="1288617" y="72970"/>
                    </a:cubicBezTo>
                    <a:lnTo>
                      <a:pt x="1288617" y="203916"/>
                    </a:lnTo>
                    <a:cubicBezTo>
                      <a:pt x="1288617" y="244216"/>
                      <a:pt x="1255948" y="276885"/>
                      <a:pt x="1215648" y="276885"/>
                    </a:cubicBezTo>
                    <a:lnTo>
                      <a:pt x="72970" y="276885"/>
                    </a:lnTo>
                    <a:cubicBezTo>
                      <a:pt x="32670" y="276885"/>
                      <a:pt x="0" y="244216"/>
                      <a:pt x="0" y="203916"/>
                    </a:cubicBezTo>
                    <a:lnTo>
                      <a:pt x="0" y="72970"/>
                    </a:lnTo>
                    <a:cubicBezTo>
                      <a:pt x="0" y="32670"/>
                      <a:pt x="32670" y="0"/>
                      <a:pt x="72970" y="0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170923" tIns="170923" rIns="170923" bIns="17092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185892" y="388649"/>
              <a:ext cx="954960" cy="668472"/>
              <a:chOff x="0" y="0"/>
              <a:chExt cx="1549400" cy="108458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549400" cy="1084580"/>
              </a:xfrm>
              <a:custGeom>
                <a:avLst/>
                <a:gdLst/>
                <a:ahLst/>
                <a:cxnLst/>
                <a:rect l="l" t="t" r="r" b="b"/>
                <a:pathLst>
                  <a:path w="1549400" h="1084580">
                    <a:moveTo>
                      <a:pt x="0" y="0"/>
                    </a:moveTo>
                    <a:lnTo>
                      <a:pt x="0" y="1084580"/>
                    </a:lnTo>
                    <a:lnTo>
                      <a:pt x="1549400" y="1084580"/>
                    </a:lnTo>
                    <a:lnTo>
                      <a:pt x="154940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</p:spPr>
          </p:sp>
        </p:grpSp>
        <p:grpSp>
          <p:nvGrpSpPr>
            <p:cNvPr id="12" name="Group 12"/>
            <p:cNvGrpSpPr>
              <a:grpSpLocks noChangeAspect="1"/>
            </p:cNvGrpSpPr>
            <p:nvPr/>
          </p:nvGrpSpPr>
          <p:grpSpPr>
            <a:xfrm>
              <a:off x="2387963" y="284825"/>
              <a:ext cx="935100" cy="935100"/>
              <a:chOff x="0" y="0"/>
              <a:chExt cx="1337729" cy="1337729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1337691" cy="1337691"/>
              </a:xfrm>
              <a:custGeom>
                <a:avLst/>
                <a:gdLst/>
                <a:ahLst/>
                <a:cxnLst/>
                <a:rect l="l" t="t" r="r" b="b"/>
                <a:pathLst>
                  <a:path w="1337691" h="1337691">
                    <a:moveTo>
                      <a:pt x="0" y="0"/>
                    </a:moveTo>
                    <a:lnTo>
                      <a:pt x="0" y="1337691"/>
                    </a:lnTo>
                    <a:lnTo>
                      <a:pt x="1337691" y="1337691"/>
                    </a:lnTo>
                    <a:lnTo>
                      <a:pt x="1337691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</p:sp>
        </p:grpSp>
        <p:grpSp>
          <p:nvGrpSpPr>
            <p:cNvPr id="14" name="Group 14"/>
            <p:cNvGrpSpPr>
              <a:grpSpLocks noChangeAspect="1"/>
            </p:cNvGrpSpPr>
            <p:nvPr/>
          </p:nvGrpSpPr>
          <p:grpSpPr>
            <a:xfrm>
              <a:off x="3512867" y="376911"/>
              <a:ext cx="946608" cy="709700"/>
              <a:chOff x="0" y="0"/>
              <a:chExt cx="1535849" cy="1151471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1535811" cy="1151509"/>
              </a:xfrm>
              <a:custGeom>
                <a:avLst/>
                <a:gdLst/>
                <a:ahLst/>
                <a:cxnLst/>
                <a:rect l="l" t="t" r="r" b="b"/>
                <a:pathLst>
                  <a:path w="1535811" h="1151509">
                    <a:moveTo>
                      <a:pt x="0" y="0"/>
                    </a:moveTo>
                    <a:lnTo>
                      <a:pt x="0" y="1151509"/>
                    </a:lnTo>
                    <a:lnTo>
                      <a:pt x="1535811" y="1151509"/>
                    </a:lnTo>
                    <a:lnTo>
                      <a:pt x="1535811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3"/>
                </a:stretch>
              </a:blipFill>
            </p:spPr>
          </p:sp>
        </p:grpSp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5"/>
            <a:srcRect l="11691" r="8351"/>
            <a:stretch>
              <a:fillRect/>
            </a:stretch>
          </p:blipFill>
          <p:spPr>
            <a:xfrm>
              <a:off x="1329048" y="388649"/>
              <a:ext cx="1058916" cy="727452"/>
            </a:xfrm>
            <a:prstGeom prst="rect">
              <a:avLst/>
            </a:prstGeom>
          </p:spPr>
        </p:pic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4631586" y="574256"/>
              <a:ext cx="2103259" cy="338486"/>
            </a:xfrm>
            <a:prstGeom prst="rect">
              <a:avLst/>
            </a:prstGeom>
          </p:spPr>
        </p:pic>
      </p:grpSp>
      <p:pic>
        <p:nvPicPr>
          <p:cNvPr id="18" name="Obrázek 17" descr="Dítě sedící na ramenech">
            <a:extLst>
              <a:ext uri="{FF2B5EF4-FFF2-40B4-BE49-F238E27FC236}">
                <a16:creationId xmlns:a16="http://schemas.microsoft.com/office/drawing/2014/main" id="{AAA0F804-31DC-637E-755A-52C38D22819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620037"/>
            <a:ext cx="7639767" cy="5486400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111099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086238" y="2614759"/>
            <a:ext cx="7829740" cy="76139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3600" dirty="0">
                <a:solidFill>
                  <a:schemeClr val="tx1"/>
                </a:solidFill>
              </a:rPr>
              <a:t>je ústředním a celoživotním aspektem lidského života</a:t>
            </a:r>
          </a:p>
          <a:p>
            <a:endParaRPr lang="cs-CZ" sz="3600" dirty="0">
              <a:solidFill>
                <a:schemeClr val="tx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3600" dirty="0">
                <a:solidFill>
                  <a:schemeClr val="tx1"/>
                </a:solidFill>
              </a:rPr>
              <a:t>vývoj člověka je psychosexuální</a:t>
            </a:r>
          </a:p>
          <a:p>
            <a:endParaRPr lang="cs-CZ" sz="3600" dirty="0">
              <a:solidFill>
                <a:schemeClr val="tx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3600" dirty="0">
                <a:solidFill>
                  <a:schemeClr val="tx1"/>
                </a:solidFill>
              </a:rPr>
              <a:t>Sigmund Freud – proč sexualita byla ústředním tématem jeho psychologické práce? </a:t>
            </a:r>
          </a:p>
          <a:p>
            <a:endParaRPr lang="cs-CZ" sz="3600" dirty="0">
              <a:solidFill>
                <a:schemeClr val="tx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3600" dirty="0">
                <a:solidFill>
                  <a:schemeClr val="tx1"/>
                </a:solidFill>
              </a:rPr>
              <a:t>j</a:t>
            </a:r>
            <a:r>
              <a:rPr lang="cs-CZ" sz="3600" b="0" i="0" dirty="0">
                <a:solidFill>
                  <a:schemeClr val="tx1"/>
                </a:solidFill>
                <a:effectLst/>
              </a:rPr>
              <a:t>e nutné vnímat kulturní a historický kontext té doby</a:t>
            </a:r>
          </a:p>
          <a:p>
            <a:endParaRPr lang="cs-CZ" sz="3600" b="0" i="0" dirty="0">
              <a:solidFill>
                <a:schemeClr val="tx1"/>
              </a:solidFill>
              <a:effectLst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3600" dirty="0">
                <a:solidFill>
                  <a:schemeClr val="tx1"/>
                </a:solidFill>
              </a:rPr>
              <a:t>příklad z Vídně</a:t>
            </a:r>
          </a:p>
          <a:p>
            <a:pPr>
              <a:lnSpc>
                <a:spcPts val="3499"/>
              </a:lnSpc>
            </a:pPr>
            <a:endParaRPr lang="en-US" sz="2499" dirty="0">
              <a:solidFill>
                <a:srgbClr val="504C44"/>
              </a:solidFill>
              <a:latin typeface="Inter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8067978" y="1691567"/>
            <a:ext cx="6000364" cy="14630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879"/>
              </a:lnSpc>
            </a:pPr>
            <a:r>
              <a:rPr lang="cs-CZ" sz="6600" b="1" dirty="0">
                <a:solidFill>
                  <a:schemeClr val="tx1"/>
                </a:solidFill>
              </a:rPr>
              <a:t>Sexualita</a:t>
            </a:r>
            <a:endParaRPr lang="en-US" sz="6600" b="1" spc="839" dirty="0">
              <a:solidFill>
                <a:srgbClr val="504C44"/>
              </a:solidFill>
              <a:latin typeface="Open Sans"/>
            </a:endParaRPr>
          </a:p>
          <a:p>
            <a:pPr>
              <a:lnSpc>
                <a:spcPts val="5879"/>
              </a:lnSpc>
            </a:pPr>
            <a:endParaRPr lang="en-US" sz="4199" spc="839" dirty="0">
              <a:solidFill>
                <a:srgbClr val="504C44"/>
              </a:solidFill>
              <a:latin typeface="Open Sans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2367187" y="541601"/>
            <a:ext cx="5190338" cy="1115248"/>
            <a:chOff x="0" y="0"/>
            <a:chExt cx="6920450" cy="1486998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6920450" cy="1486998"/>
              <a:chOff x="0" y="0"/>
              <a:chExt cx="1288617" cy="276885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288617" cy="276885"/>
              </a:xfrm>
              <a:custGeom>
                <a:avLst/>
                <a:gdLst/>
                <a:ahLst/>
                <a:cxnLst/>
                <a:rect l="l" t="t" r="r" b="b"/>
                <a:pathLst>
                  <a:path w="1288617" h="276885">
                    <a:moveTo>
                      <a:pt x="72970" y="0"/>
                    </a:moveTo>
                    <a:lnTo>
                      <a:pt x="1215648" y="0"/>
                    </a:lnTo>
                    <a:cubicBezTo>
                      <a:pt x="1255948" y="0"/>
                      <a:pt x="1288617" y="32670"/>
                      <a:pt x="1288617" y="72970"/>
                    </a:cubicBezTo>
                    <a:lnTo>
                      <a:pt x="1288617" y="203916"/>
                    </a:lnTo>
                    <a:cubicBezTo>
                      <a:pt x="1288617" y="244216"/>
                      <a:pt x="1255948" y="276885"/>
                      <a:pt x="1215648" y="276885"/>
                    </a:cubicBezTo>
                    <a:lnTo>
                      <a:pt x="72970" y="276885"/>
                    </a:lnTo>
                    <a:cubicBezTo>
                      <a:pt x="32670" y="276885"/>
                      <a:pt x="0" y="244216"/>
                      <a:pt x="0" y="203916"/>
                    </a:cubicBezTo>
                    <a:lnTo>
                      <a:pt x="0" y="72970"/>
                    </a:lnTo>
                    <a:cubicBezTo>
                      <a:pt x="0" y="32670"/>
                      <a:pt x="32670" y="0"/>
                      <a:pt x="72970" y="0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170923" tIns="170923" rIns="170923" bIns="17092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185892" y="388649"/>
              <a:ext cx="954960" cy="668472"/>
              <a:chOff x="0" y="0"/>
              <a:chExt cx="1549400" cy="108458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549400" cy="1084580"/>
              </a:xfrm>
              <a:custGeom>
                <a:avLst/>
                <a:gdLst/>
                <a:ahLst/>
                <a:cxnLst/>
                <a:rect l="l" t="t" r="r" b="b"/>
                <a:pathLst>
                  <a:path w="1549400" h="1084580">
                    <a:moveTo>
                      <a:pt x="0" y="0"/>
                    </a:moveTo>
                    <a:lnTo>
                      <a:pt x="0" y="1084580"/>
                    </a:lnTo>
                    <a:lnTo>
                      <a:pt x="1549400" y="1084580"/>
                    </a:lnTo>
                    <a:lnTo>
                      <a:pt x="154940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/>
                </a:stretch>
              </a:blipFill>
            </p:spPr>
          </p:sp>
        </p:grpSp>
        <p:grpSp>
          <p:nvGrpSpPr>
            <p:cNvPr id="12" name="Group 12"/>
            <p:cNvGrpSpPr>
              <a:grpSpLocks noChangeAspect="1"/>
            </p:cNvGrpSpPr>
            <p:nvPr/>
          </p:nvGrpSpPr>
          <p:grpSpPr>
            <a:xfrm>
              <a:off x="2387963" y="284825"/>
              <a:ext cx="935100" cy="935100"/>
              <a:chOff x="0" y="0"/>
              <a:chExt cx="1337729" cy="1337729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1337691" cy="1337691"/>
              </a:xfrm>
              <a:custGeom>
                <a:avLst/>
                <a:gdLst/>
                <a:ahLst/>
                <a:cxnLst/>
                <a:rect l="l" t="t" r="r" b="b"/>
                <a:pathLst>
                  <a:path w="1337691" h="1337691">
                    <a:moveTo>
                      <a:pt x="0" y="0"/>
                    </a:moveTo>
                    <a:lnTo>
                      <a:pt x="0" y="1337691"/>
                    </a:lnTo>
                    <a:lnTo>
                      <a:pt x="1337691" y="1337691"/>
                    </a:lnTo>
                    <a:lnTo>
                      <a:pt x="1337691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-2"/>
                </a:stretch>
              </a:blipFill>
            </p:spPr>
          </p:sp>
        </p:grpSp>
        <p:grpSp>
          <p:nvGrpSpPr>
            <p:cNvPr id="14" name="Group 14"/>
            <p:cNvGrpSpPr>
              <a:grpSpLocks noChangeAspect="1"/>
            </p:cNvGrpSpPr>
            <p:nvPr/>
          </p:nvGrpSpPr>
          <p:grpSpPr>
            <a:xfrm>
              <a:off x="3512867" y="376911"/>
              <a:ext cx="946608" cy="709700"/>
              <a:chOff x="0" y="0"/>
              <a:chExt cx="1535849" cy="1151471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1535811" cy="1151509"/>
              </a:xfrm>
              <a:custGeom>
                <a:avLst/>
                <a:gdLst/>
                <a:ahLst/>
                <a:cxnLst/>
                <a:rect l="l" t="t" r="r" b="b"/>
                <a:pathLst>
                  <a:path w="1535811" h="1151509">
                    <a:moveTo>
                      <a:pt x="0" y="0"/>
                    </a:moveTo>
                    <a:lnTo>
                      <a:pt x="0" y="1151509"/>
                    </a:lnTo>
                    <a:lnTo>
                      <a:pt x="1535811" y="1151509"/>
                    </a:lnTo>
                    <a:lnTo>
                      <a:pt x="1535811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r="-2" b="3"/>
                </a:stretch>
              </a:blipFill>
            </p:spPr>
          </p:sp>
        </p:grpSp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6"/>
            <a:srcRect l="11691" r="8351"/>
            <a:stretch>
              <a:fillRect/>
            </a:stretch>
          </p:blipFill>
          <p:spPr>
            <a:xfrm>
              <a:off x="1329048" y="388649"/>
              <a:ext cx="1058916" cy="727452"/>
            </a:xfrm>
            <a:prstGeom prst="rect">
              <a:avLst/>
            </a:prstGeom>
          </p:spPr>
        </p:pic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>
            <a:xfrm>
              <a:off x="4631586" y="574256"/>
              <a:ext cx="2103259" cy="338486"/>
            </a:xfrm>
            <a:prstGeom prst="rect">
              <a:avLst/>
            </a:prstGeom>
          </p:spPr>
        </p:pic>
      </p:grpSp>
      <p:grpSp>
        <p:nvGrpSpPr>
          <p:cNvPr id="18" name="Diagram group">
            <a:extLst>
              <a:ext uri="{FF2B5EF4-FFF2-40B4-BE49-F238E27FC236}">
                <a16:creationId xmlns:a16="http://schemas.microsoft.com/office/drawing/2014/main" id="{142CF458-DB99-CBA3-A501-E45CF69D6380}"/>
              </a:ext>
            </a:extLst>
          </p:cNvPr>
          <p:cNvGrpSpPr/>
          <p:nvPr/>
        </p:nvGrpSpPr>
        <p:grpSpPr>
          <a:xfrm>
            <a:off x="869679" y="1226157"/>
            <a:ext cx="5988321" cy="8413143"/>
            <a:chOff x="0" y="539989"/>
            <a:chExt cx="3135979" cy="3999973"/>
          </a:xfrm>
          <a:scene3d>
            <a:camera prst="isometricOffAxis2Left" zoom="95000">
              <a:rot lat="1361343" lon="910341" rev="73351"/>
            </a:camera>
            <a:lightRig rig="flat" dir="t"/>
          </a:scene3d>
        </p:grpSpPr>
        <p:sp>
          <p:nvSpPr>
            <p:cNvPr id="19" name="Obdélník: se zakulacenými rohy 18" descr="Obsah obrázku osoba, muž&#10;&#10;Popis byl vytvořen automaticky">
              <a:extLst>
                <a:ext uri="{FF2B5EF4-FFF2-40B4-BE49-F238E27FC236}">
                  <a16:creationId xmlns:a16="http://schemas.microsoft.com/office/drawing/2014/main" id="{D8EA9593-2424-8684-ECD1-E69B0E096584}"/>
                </a:ext>
              </a:extLst>
            </p:cNvPr>
            <p:cNvSpPr/>
            <p:nvPr/>
          </p:nvSpPr>
          <p:spPr>
            <a:xfrm>
              <a:off x="0" y="539989"/>
              <a:ext cx="3135979" cy="3999973"/>
            </a:xfrm>
            <a:prstGeom prst="roundRect">
              <a:avLst/>
            </a:prstGeom>
            <a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t="-9000" b="-9000"/>
              </a:stretch>
            </a:blipFill>
            <a:sp3d z="-381000" extrusionH="63500" contourW="12700" prstMaterial="matte">
              <a:contourClr>
                <a:schemeClr val="lt1"/>
              </a:contourClr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</p:spTree>
    <p:extLst>
      <p:ext uri="{BB962C8B-B14F-4D97-AF65-F5344CB8AC3E}">
        <p14:creationId xmlns:p14="http://schemas.microsoft.com/office/powerpoint/2010/main" val="3441983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0999" y="3428318"/>
            <a:ext cx="7604805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cs-CZ" sz="6000" b="1" i="1" dirty="0" err="1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Maslowova</a:t>
            </a:r>
            <a:r>
              <a:rPr lang="cs-CZ" sz="6000" b="1" i="1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pyramida potřeb </a:t>
            </a:r>
            <a:endParaRPr lang="en-US" sz="6000" i="1" dirty="0">
              <a:solidFill>
                <a:srgbClr val="504C44"/>
              </a:solidFill>
              <a:latin typeface="Inter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869679" y="920305"/>
            <a:ext cx="11371968" cy="22197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79"/>
              </a:lnSpc>
            </a:pPr>
            <a:r>
              <a:rPr lang="cs-CZ" sz="7200" b="1" dirty="0">
                <a:solidFill>
                  <a:schemeClr val="tx1"/>
                </a:solidFill>
              </a:rPr>
              <a:t>Sexualita a duševní onemocnění</a:t>
            </a:r>
            <a:endParaRPr lang="en-US" sz="7200" b="1" spc="839" dirty="0">
              <a:solidFill>
                <a:srgbClr val="504C44"/>
              </a:solidFill>
              <a:latin typeface="Open Sans"/>
            </a:endParaRPr>
          </a:p>
          <a:p>
            <a:pPr>
              <a:lnSpc>
                <a:spcPts val="5879"/>
              </a:lnSpc>
            </a:pPr>
            <a:endParaRPr lang="en-US" sz="4199" spc="839" dirty="0">
              <a:solidFill>
                <a:srgbClr val="504C44"/>
              </a:solidFill>
              <a:latin typeface="Open Sans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2367187" y="541601"/>
            <a:ext cx="5190338" cy="1115248"/>
            <a:chOff x="0" y="0"/>
            <a:chExt cx="6920450" cy="1486998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6920450" cy="1486998"/>
              <a:chOff x="0" y="0"/>
              <a:chExt cx="1288617" cy="276885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288617" cy="276885"/>
              </a:xfrm>
              <a:custGeom>
                <a:avLst/>
                <a:gdLst/>
                <a:ahLst/>
                <a:cxnLst/>
                <a:rect l="l" t="t" r="r" b="b"/>
                <a:pathLst>
                  <a:path w="1288617" h="276885">
                    <a:moveTo>
                      <a:pt x="72970" y="0"/>
                    </a:moveTo>
                    <a:lnTo>
                      <a:pt x="1215648" y="0"/>
                    </a:lnTo>
                    <a:cubicBezTo>
                      <a:pt x="1255948" y="0"/>
                      <a:pt x="1288617" y="32670"/>
                      <a:pt x="1288617" y="72970"/>
                    </a:cubicBezTo>
                    <a:lnTo>
                      <a:pt x="1288617" y="203916"/>
                    </a:lnTo>
                    <a:cubicBezTo>
                      <a:pt x="1288617" y="244216"/>
                      <a:pt x="1255948" y="276885"/>
                      <a:pt x="1215648" y="276885"/>
                    </a:cubicBezTo>
                    <a:lnTo>
                      <a:pt x="72970" y="276885"/>
                    </a:lnTo>
                    <a:cubicBezTo>
                      <a:pt x="32670" y="276885"/>
                      <a:pt x="0" y="244216"/>
                      <a:pt x="0" y="203916"/>
                    </a:cubicBezTo>
                    <a:lnTo>
                      <a:pt x="0" y="72970"/>
                    </a:lnTo>
                    <a:cubicBezTo>
                      <a:pt x="0" y="32670"/>
                      <a:pt x="32670" y="0"/>
                      <a:pt x="72970" y="0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170923" tIns="170923" rIns="170923" bIns="17092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185892" y="388649"/>
              <a:ext cx="954960" cy="668472"/>
              <a:chOff x="0" y="0"/>
              <a:chExt cx="1549400" cy="108458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549400" cy="1084580"/>
              </a:xfrm>
              <a:custGeom>
                <a:avLst/>
                <a:gdLst/>
                <a:ahLst/>
                <a:cxnLst/>
                <a:rect l="l" t="t" r="r" b="b"/>
                <a:pathLst>
                  <a:path w="1549400" h="1084580">
                    <a:moveTo>
                      <a:pt x="0" y="0"/>
                    </a:moveTo>
                    <a:lnTo>
                      <a:pt x="0" y="1084580"/>
                    </a:lnTo>
                    <a:lnTo>
                      <a:pt x="1549400" y="1084580"/>
                    </a:lnTo>
                    <a:lnTo>
                      <a:pt x="154940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</p:spPr>
          </p:sp>
        </p:grpSp>
        <p:grpSp>
          <p:nvGrpSpPr>
            <p:cNvPr id="12" name="Group 12"/>
            <p:cNvGrpSpPr>
              <a:grpSpLocks noChangeAspect="1"/>
            </p:cNvGrpSpPr>
            <p:nvPr/>
          </p:nvGrpSpPr>
          <p:grpSpPr>
            <a:xfrm>
              <a:off x="2387963" y="284825"/>
              <a:ext cx="935100" cy="935100"/>
              <a:chOff x="0" y="0"/>
              <a:chExt cx="1337729" cy="1337729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1337691" cy="1337691"/>
              </a:xfrm>
              <a:custGeom>
                <a:avLst/>
                <a:gdLst/>
                <a:ahLst/>
                <a:cxnLst/>
                <a:rect l="l" t="t" r="r" b="b"/>
                <a:pathLst>
                  <a:path w="1337691" h="1337691">
                    <a:moveTo>
                      <a:pt x="0" y="0"/>
                    </a:moveTo>
                    <a:lnTo>
                      <a:pt x="0" y="1337691"/>
                    </a:lnTo>
                    <a:lnTo>
                      <a:pt x="1337691" y="1337691"/>
                    </a:lnTo>
                    <a:lnTo>
                      <a:pt x="1337691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</p:sp>
        </p:grpSp>
        <p:grpSp>
          <p:nvGrpSpPr>
            <p:cNvPr id="14" name="Group 14"/>
            <p:cNvGrpSpPr>
              <a:grpSpLocks noChangeAspect="1"/>
            </p:cNvGrpSpPr>
            <p:nvPr/>
          </p:nvGrpSpPr>
          <p:grpSpPr>
            <a:xfrm>
              <a:off x="3512867" y="376911"/>
              <a:ext cx="946608" cy="709700"/>
              <a:chOff x="0" y="0"/>
              <a:chExt cx="1535849" cy="1151471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1535811" cy="1151509"/>
              </a:xfrm>
              <a:custGeom>
                <a:avLst/>
                <a:gdLst/>
                <a:ahLst/>
                <a:cxnLst/>
                <a:rect l="l" t="t" r="r" b="b"/>
                <a:pathLst>
                  <a:path w="1535811" h="1151509">
                    <a:moveTo>
                      <a:pt x="0" y="0"/>
                    </a:moveTo>
                    <a:lnTo>
                      <a:pt x="0" y="1151509"/>
                    </a:lnTo>
                    <a:lnTo>
                      <a:pt x="1535811" y="1151509"/>
                    </a:lnTo>
                    <a:lnTo>
                      <a:pt x="1535811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3"/>
                </a:stretch>
              </a:blipFill>
            </p:spPr>
          </p:sp>
        </p:grpSp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5"/>
            <a:srcRect l="11691" r="8351"/>
            <a:stretch>
              <a:fillRect/>
            </a:stretch>
          </p:blipFill>
          <p:spPr>
            <a:xfrm>
              <a:off x="1329048" y="388649"/>
              <a:ext cx="1058916" cy="727452"/>
            </a:xfrm>
            <a:prstGeom prst="rect">
              <a:avLst/>
            </a:prstGeom>
          </p:spPr>
        </p:pic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4631586" y="574256"/>
              <a:ext cx="2103259" cy="338486"/>
            </a:xfrm>
            <a:prstGeom prst="rect">
              <a:avLst/>
            </a:prstGeom>
          </p:spPr>
        </p:pic>
      </p:grpSp>
      <p:pic>
        <p:nvPicPr>
          <p:cNvPr id="20" name="Zástupný obsah 4">
            <a:extLst>
              <a:ext uri="{FF2B5EF4-FFF2-40B4-BE49-F238E27FC236}">
                <a16:creationId xmlns:a16="http://schemas.microsoft.com/office/drawing/2014/main" id="{4312FD85-2F1B-3F1A-3EDB-0A3A568E3B2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5804" y="3428318"/>
            <a:ext cx="10318525" cy="6755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029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229600" y="4079685"/>
            <a:ext cx="7829740" cy="6228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5400" dirty="0">
                <a:solidFill>
                  <a:srgbClr val="504C44"/>
                </a:solidFill>
                <a:latin typeface="+mj-lt"/>
              </a:rPr>
              <a:t>Stigma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5400" dirty="0">
                <a:solidFill>
                  <a:srgbClr val="504C44"/>
                </a:solidFill>
                <a:latin typeface="+mj-lt"/>
              </a:rPr>
              <a:t>Trauma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5400" dirty="0">
                <a:solidFill>
                  <a:srgbClr val="504C44"/>
                </a:solidFill>
                <a:latin typeface="+mj-lt"/>
              </a:rPr>
              <a:t>Nespokojenost se svým tělem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5400" dirty="0">
                <a:solidFill>
                  <a:srgbClr val="504C44"/>
                </a:solidFill>
                <a:latin typeface="+mj-lt"/>
              </a:rPr>
              <a:t>Sebevědomí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5400" dirty="0">
                <a:solidFill>
                  <a:srgbClr val="504C44"/>
                </a:solidFill>
                <a:latin typeface="+mj-lt"/>
              </a:rPr>
              <a:t>Medikace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5400" dirty="0">
                <a:solidFill>
                  <a:srgbClr val="504C44"/>
                </a:solidFill>
                <a:latin typeface="+mj-lt"/>
              </a:rPr>
              <a:t>Partnerské vztahy</a:t>
            </a:r>
          </a:p>
          <a:p>
            <a:pPr marL="342900" indent="-342900">
              <a:lnSpc>
                <a:spcPts val="3499"/>
              </a:lnSpc>
              <a:buFontTx/>
              <a:buChar char="-"/>
            </a:pPr>
            <a:endParaRPr lang="en-US" sz="2499" dirty="0">
              <a:solidFill>
                <a:srgbClr val="504C44"/>
              </a:solidFill>
              <a:latin typeface="Inter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228600" y="652397"/>
            <a:ext cx="12434069" cy="31994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cs-CZ" sz="5400" b="1" spc="839" dirty="0">
                <a:ea typeface="Open Sans" panose="020B0606030504020204" pitchFamily="34" charset="0"/>
                <a:cs typeface="Open Sans" panose="020B0606030504020204" pitchFamily="34" charset="0"/>
              </a:rPr>
              <a:t>Důvody problémů v oblasti sexuality lidí s duševním onemocněním</a:t>
            </a:r>
            <a:endParaRPr lang="en-US" sz="5400" b="1" spc="839" dirty="0">
              <a:solidFill>
                <a:srgbClr val="504C44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ts val="5879"/>
              </a:lnSpc>
            </a:pPr>
            <a:endParaRPr lang="en-US" sz="4199" spc="839" dirty="0">
              <a:solidFill>
                <a:srgbClr val="504C44"/>
              </a:solidFill>
              <a:latin typeface="Open Sans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2367187" y="541601"/>
            <a:ext cx="5190338" cy="1115248"/>
            <a:chOff x="0" y="0"/>
            <a:chExt cx="6920450" cy="1486998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6920450" cy="1486998"/>
              <a:chOff x="0" y="0"/>
              <a:chExt cx="1288617" cy="276885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288617" cy="276885"/>
              </a:xfrm>
              <a:custGeom>
                <a:avLst/>
                <a:gdLst/>
                <a:ahLst/>
                <a:cxnLst/>
                <a:rect l="l" t="t" r="r" b="b"/>
                <a:pathLst>
                  <a:path w="1288617" h="276885">
                    <a:moveTo>
                      <a:pt x="72970" y="0"/>
                    </a:moveTo>
                    <a:lnTo>
                      <a:pt x="1215648" y="0"/>
                    </a:lnTo>
                    <a:cubicBezTo>
                      <a:pt x="1255948" y="0"/>
                      <a:pt x="1288617" y="32670"/>
                      <a:pt x="1288617" y="72970"/>
                    </a:cubicBezTo>
                    <a:lnTo>
                      <a:pt x="1288617" y="203916"/>
                    </a:lnTo>
                    <a:cubicBezTo>
                      <a:pt x="1288617" y="244216"/>
                      <a:pt x="1255948" y="276885"/>
                      <a:pt x="1215648" y="276885"/>
                    </a:cubicBezTo>
                    <a:lnTo>
                      <a:pt x="72970" y="276885"/>
                    </a:lnTo>
                    <a:cubicBezTo>
                      <a:pt x="32670" y="276885"/>
                      <a:pt x="0" y="244216"/>
                      <a:pt x="0" y="203916"/>
                    </a:cubicBezTo>
                    <a:lnTo>
                      <a:pt x="0" y="72970"/>
                    </a:lnTo>
                    <a:cubicBezTo>
                      <a:pt x="0" y="32670"/>
                      <a:pt x="32670" y="0"/>
                      <a:pt x="72970" y="0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170923" tIns="170923" rIns="170923" bIns="17092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185892" y="388649"/>
              <a:ext cx="954960" cy="668472"/>
              <a:chOff x="0" y="0"/>
              <a:chExt cx="1549400" cy="108458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549400" cy="1084580"/>
              </a:xfrm>
              <a:custGeom>
                <a:avLst/>
                <a:gdLst/>
                <a:ahLst/>
                <a:cxnLst/>
                <a:rect l="l" t="t" r="r" b="b"/>
                <a:pathLst>
                  <a:path w="1549400" h="1084580">
                    <a:moveTo>
                      <a:pt x="0" y="0"/>
                    </a:moveTo>
                    <a:lnTo>
                      <a:pt x="0" y="1084580"/>
                    </a:lnTo>
                    <a:lnTo>
                      <a:pt x="1549400" y="1084580"/>
                    </a:lnTo>
                    <a:lnTo>
                      <a:pt x="154940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</p:spPr>
          </p:sp>
        </p:grpSp>
        <p:grpSp>
          <p:nvGrpSpPr>
            <p:cNvPr id="12" name="Group 12"/>
            <p:cNvGrpSpPr>
              <a:grpSpLocks noChangeAspect="1"/>
            </p:cNvGrpSpPr>
            <p:nvPr/>
          </p:nvGrpSpPr>
          <p:grpSpPr>
            <a:xfrm>
              <a:off x="2387963" y="284825"/>
              <a:ext cx="935100" cy="935100"/>
              <a:chOff x="0" y="0"/>
              <a:chExt cx="1337729" cy="1337729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1337691" cy="1337691"/>
              </a:xfrm>
              <a:custGeom>
                <a:avLst/>
                <a:gdLst/>
                <a:ahLst/>
                <a:cxnLst/>
                <a:rect l="l" t="t" r="r" b="b"/>
                <a:pathLst>
                  <a:path w="1337691" h="1337691">
                    <a:moveTo>
                      <a:pt x="0" y="0"/>
                    </a:moveTo>
                    <a:lnTo>
                      <a:pt x="0" y="1337691"/>
                    </a:lnTo>
                    <a:lnTo>
                      <a:pt x="1337691" y="1337691"/>
                    </a:lnTo>
                    <a:lnTo>
                      <a:pt x="1337691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</p:sp>
        </p:grpSp>
        <p:grpSp>
          <p:nvGrpSpPr>
            <p:cNvPr id="14" name="Group 14"/>
            <p:cNvGrpSpPr>
              <a:grpSpLocks noChangeAspect="1"/>
            </p:cNvGrpSpPr>
            <p:nvPr/>
          </p:nvGrpSpPr>
          <p:grpSpPr>
            <a:xfrm>
              <a:off x="3512867" y="376911"/>
              <a:ext cx="946608" cy="709700"/>
              <a:chOff x="0" y="0"/>
              <a:chExt cx="1535849" cy="1151471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1535811" cy="1151509"/>
              </a:xfrm>
              <a:custGeom>
                <a:avLst/>
                <a:gdLst/>
                <a:ahLst/>
                <a:cxnLst/>
                <a:rect l="l" t="t" r="r" b="b"/>
                <a:pathLst>
                  <a:path w="1535811" h="1151509">
                    <a:moveTo>
                      <a:pt x="0" y="0"/>
                    </a:moveTo>
                    <a:lnTo>
                      <a:pt x="0" y="1151509"/>
                    </a:lnTo>
                    <a:lnTo>
                      <a:pt x="1535811" y="1151509"/>
                    </a:lnTo>
                    <a:lnTo>
                      <a:pt x="1535811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3"/>
                </a:stretch>
              </a:blipFill>
            </p:spPr>
          </p:sp>
        </p:grpSp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5"/>
            <a:srcRect l="11691" r="8351"/>
            <a:stretch>
              <a:fillRect/>
            </a:stretch>
          </p:blipFill>
          <p:spPr>
            <a:xfrm>
              <a:off x="1329048" y="388649"/>
              <a:ext cx="1058916" cy="727452"/>
            </a:xfrm>
            <a:prstGeom prst="rect">
              <a:avLst/>
            </a:prstGeom>
          </p:spPr>
        </p:pic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4631586" y="574256"/>
              <a:ext cx="2103259" cy="338486"/>
            </a:xfrm>
            <a:prstGeom prst="rect">
              <a:avLst/>
            </a:prstGeom>
          </p:spPr>
        </p:pic>
      </p:grpSp>
      <p:pic>
        <p:nvPicPr>
          <p:cNvPr id="19" name="Obrázek 18" descr="Žena, která se dívá nad oknem">
            <a:extLst>
              <a:ext uri="{FF2B5EF4-FFF2-40B4-BE49-F238E27FC236}">
                <a16:creationId xmlns:a16="http://schemas.microsoft.com/office/drawing/2014/main" id="{A9D80786-82BE-DD44-A31D-1B08C414626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4081342"/>
            <a:ext cx="7375200" cy="49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158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04800" y="803721"/>
            <a:ext cx="12357869" cy="15132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79"/>
              </a:lnSpc>
            </a:pPr>
            <a:r>
              <a:rPr lang="cs-CZ" sz="5400" b="1" spc="839" dirty="0">
                <a:solidFill>
                  <a:srgbClr val="504C44"/>
                </a:solidFill>
              </a:rPr>
              <a:t>Nikdy to nevzdávejte, </a:t>
            </a:r>
          </a:p>
          <a:p>
            <a:pPr algn="ctr">
              <a:lnSpc>
                <a:spcPts val="5879"/>
              </a:lnSpc>
            </a:pPr>
            <a:r>
              <a:rPr lang="cs-CZ" sz="5400" b="1" spc="839" dirty="0">
                <a:solidFill>
                  <a:srgbClr val="504C44"/>
                </a:solidFill>
              </a:rPr>
              <a:t>vždy je naděje …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2367187" y="541601"/>
            <a:ext cx="5190338" cy="1115248"/>
            <a:chOff x="0" y="0"/>
            <a:chExt cx="6920450" cy="1486998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6920450" cy="1486998"/>
              <a:chOff x="0" y="0"/>
              <a:chExt cx="1288617" cy="276885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288617" cy="276885"/>
              </a:xfrm>
              <a:custGeom>
                <a:avLst/>
                <a:gdLst/>
                <a:ahLst/>
                <a:cxnLst/>
                <a:rect l="l" t="t" r="r" b="b"/>
                <a:pathLst>
                  <a:path w="1288617" h="276885">
                    <a:moveTo>
                      <a:pt x="72970" y="0"/>
                    </a:moveTo>
                    <a:lnTo>
                      <a:pt x="1215648" y="0"/>
                    </a:lnTo>
                    <a:cubicBezTo>
                      <a:pt x="1255948" y="0"/>
                      <a:pt x="1288617" y="32670"/>
                      <a:pt x="1288617" y="72970"/>
                    </a:cubicBezTo>
                    <a:lnTo>
                      <a:pt x="1288617" y="203916"/>
                    </a:lnTo>
                    <a:cubicBezTo>
                      <a:pt x="1288617" y="244216"/>
                      <a:pt x="1255948" y="276885"/>
                      <a:pt x="1215648" y="276885"/>
                    </a:cubicBezTo>
                    <a:lnTo>
                      <a:pt x="72970" y="276885"/>
                    </a:lnTo>
                    <a:cubicBezTo>
                      <a:pt x="32670" y="276885"/>
                      <a:pt x="0" y="244216"/>
                      <a:pt x="0" y="203916"/>
                    </a:cubicBezTo>
                    <a:lnTo>
                      <a:pt x="0" y="72970"/>
                    </a:lnTo>
                    <a:cubicBezTo>
                      <a:pt x="0" y="32670"/>
                      <a:pt x="32670" y="0"/>
                      <a:pt x="72970" y="0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170923" tIns="170923" rIns="170923" bIns="17092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185892" y="388649"/>
              <a:ext cx="954960" cy="668472"/>
              <a:chOff x="0" y="0"/>
              <a:chExt cx="1549400" cy="108458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549400" cy="1084580"/>
              </a:xfrm>
              <a:custGeom>
                <a:avLst/>
                <a:gdLst/>
                <a:ahLst/>
                <a:cxnLst/>
                <a:rect l="l" t="t" r="r" b="b"/>
                <a:pathLst>
                  <a:path w="1549400" h="1084580">
                    <a:moveTo>
                      <a:pt x="0" y="0"/>
                    </a:moveTo>
                    <a:lnTo>
                      <a:pt x="0" y="1084580"/>
                    </a:lnTo>
                    <a:lnTo>
                      <a:pt x="1549400" y="1084580"/>
                    </a:lnTo>
                    <a:lnTo>
                      <a:pt x="154940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</p:spPr>
          </p:sp>
        </p:grpSp>
        <p:grpSp>
          <p:nvGrpSpPr>
            <p:cNvPr id="12" name="Group 12"/>
            <p:cNvGrpSpPr>
              <a:grpSpLocks noChangeAspect="1"/>
            </p:cNvGrpSpPr>
            <p:nvPr/>
          </p:nvGrpSpPr>
          <p:grpSpPr>
            <a:xfrm>
              <a:off x="2387963" y="284825"/>
              <a:ext cx="935100" cy="935100"/>
              <a:chOff x="0" y="0"/>
              <a:chExt cx="1337729" cy="1337729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1337691" cy="1337691"/>
              </a:xfrm>
              <a:custGeom>
                <a:avLst/>
                <a:gdLst/>
                <a:ahLst/>
                <a:cxnLst/>
                <a:rect l="l" t="t" r="r" b="b"/>
                <a:pathLst>
                  <a:path w="1337691" h="1337691">
                    <a:moveTo>
                      <a:pt x="0" y="0"/>
                    </a:moveTo>
                    <a:lnTo>
                      <a:pt x="0" y="1337691"/>
                    </a:lnTo>
                    <a:lnTo>
                      <a:pt x="1337691" y="1337691"/>
                    </a:lnTo>
                    <a:lnTo>
                      <a:pt x="1337691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</p:sp>
        </p:grpSp>
        <p:grpSp>
          <p:nvGrpSpPr>
            <p:cNvPr id="14" name="Group 14"/>
            <p:cNvGrpSpPr>
              <a:grpSpLocks noChangeAspect="1"/>
            </p:cNvGrpSpPr>
            <p:nvPr/>
          </p:nvGrpSpPr>
          <p:grpSpPr>
            <a:xfrm>
              <a:off x="3512867" y="376911"/>
              <a:ext cx="946608" cy="709700"/>
              <a:chOff x="0" y="0"/>
              <a:chExt cx="1535849" cy="1151471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1535811" cy="1151509"/>
              </a:xfrm>
              <a:custGeom>
                <a:avLst/>
                <a:gdLst/>
                <a:ahLst/>
                <a:cxnLst/>
                <a:rect l="l" t="t" r="r" b="b"/>
                <a:pathLst>
                  <a:path w="1535811" h="1151509">
                    <a:moveTo>
                      <a:pt x="0" y="0"/>
                    </a:moveTo>
                    <a:lnTo>
                      <a:pt x="0" y="1151509"/>
                    </a:lnTo>
                    <a:lnTo>
                      <a:pt x="1535811" y="1151509"/>
                    </a:lnTo>
                    <a:lnTo>
                      <a:pt x="1535811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3"/>
                </a:stretch>
              </a:blipFill>
            </p:spPr>
          </p:sp>
        </p:grpSp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5"/>
            <a:srcRect l="11691" r="8351"/>
            <a:stretch>
              <a:fillRect/>
            </a:stretch>
          </p:blipFill>
          <p:spPr>
            <a:xfrm>
              <a:off x="1329048" y="388649"/>
              <a:ext cx="1058916" cy="727452"/>
            </a:xfrm>
            <a:prstGeom prst="rect">
              <a:avLst/>
            </a:prstGeom>
          </p:spPr>
        </p:pic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4631586" y="574256"/>
              <a:ext cx="2103259" cy="338486"/>
            </a:xfrm>
            <a:prstGeom prst="rect">
              <a:avLst/>
            </a:prstGeom>
          </p:spPr>
        </p:pic>
      </p:grpSp>
      <p:pic>
        <p:nvPicPr>
          <p:cNvPr id="19" name="Obrázek 18" descr="Obsah obrázku osoba&#10;&#10;Popis byl vytvořen automaticky">
            <a:extLst>
              <a:ext uri="{FF2B5EF4-FFF2-40B4-BE49-F238E27FC236}">
                <a16:creationId xmlns:a16="http://schemas.microsoft.com/office/drawing/2014/main" id="{ADD91F1D-1ED7-3A91-FEA2-DF1903FFD0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650" y="3247703"/>
            <a:ext cx="6684811" cy="6684811"/>
          </a:xfrm>
          <a:prstGeom prst="rect">
            <a:avLst/>
          </a:prstGeom>
        </p:spPr>
      </p:pic>
      <p:pic>
        <p:nvPicPr>
          <p:cNvPr id="23" name="Obrázek 22" descr="Obsah obrázku osoba, pózování, usmívající se, lidé&#10;&#10;Popis byl vytvořen automaticky">
            <a:extLst>
              <a:ext uri="{FF2B5EF4-FFF2-40B4-BE49-F238E27FC236}">
                <a16:creationId xmlns:a16="http://schemas.microsoft.com/office/drawing/2014/main" id="{4FB65590-81C4-D79D-203F-74B7A12A63D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7657" y="3247703"/>
            <a:ext cx="5190338" cy="665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362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2743200" y="3924300"/>
            <a:ext cx="11887200" cy="23244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879"/>
              </a:lnSpc>
            </a:pPr>
            <a:endParaRPr lang="cs-CZ" sz="7200" b="1" spc="839" dirty="0">
              <a:solidFill>
                <a:srgbClr val="504C44"/>
              </a:solidFill>
              <a:latin typeface="+mj-lt"/>
            </a:endParaRPr>
          </a:p>
          <a:p>
            <a:pPr>
              <a:lnSpc>
                <a:spcPts val="5879"/>
              </a:lnSpc>
            </a:pPr>
            <a:r>
              <a:rPr lang="cs-CZ" sz="7200" b="1" spc="839" dirty="0">
                <a:solidFill>
                  <a:srgbClr val="504C44"/>
                </a:solidFill>
                <a:latin typeface="+mj-lt"/>
              </a:rPr>
              <a:t>Děkujeme za pozornost</a:t>
            </a:r>
          </a:p>
          <a:p>
            <a:pPr>
              <a:lnSpc>
                <a:spcPts val="5879"/>
              </a:lnSpc>
            </a:pPr>
            <a:endParaRPr lang="en-US" sz="7200" b="1" spc="839" dirty="0">
              <a:solidFill>
                <a:srgbClr val="504C44"/>
              </a:solidFill>
              <a:latin typeface="+mj-lt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2367187" y="541601"/>
            <a:ext cx="5190338" cy="1115248"/>
            <a:chOff x="0" y="0"/>
            <a:chExt cx="6920450" cy="1486998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6920450" cy="1486998"/>
              <a:chOff x="0" y="0"/>
              <a:chExt cx="1288617" cy="276885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288617" cy="276885"/>
              </a:xfrm>
              <a:custGeom>
                <a:avLst/>
                <a:gdLst/>
                <a:ahLst/>
                <a:cxnLst/>
                <a:rect l="l" t="t" r="r" b="b"/>
                <a:pathLst>
                  <a:path w="1288617" h="276885">
                    <a:moveTo>
                      <a:pt x="72970" y="0"/>
                    </a:moveTo>
                    <a:lnTo>
                      <a:pt x="1215648" y="0"/>
                    </a:lnTo>
                    <a:cubicBezTo>
                      <a:pt x="1255948" y="0"/>
                      <a:pt x="1288617" y="32670"/>
                      <a:pt x="1288617" y="72970"/>
                    </a:cubicBezTo>
                    <a:lnTo>
                      <a:pt x="1288617" y="203916"/>
                    </a:lnTo>
                    <a:cubicBezTo>
                      <a:pt x="1288617" y="244216"/>
                      <a:pt x="1255948" y="276885"/>
                      <a:pt x="1215648" y="276885"/>
                    </a:cubicBezTo>
                    <a:lnTo>
                      <a:pt x="72970" y="276885"/>
                    </a:lnTo>
                    <a:cubicBezTo>
                      <a:pt x="32670" y="276885"/>
                      <a:pt x="0" y="244216"/>
                      <a:pt x="0" y="203916"/>
                    </a:cubicBezTo>
                    <a:lnTo>
                      <a:pt x="0" y="72970"/>
                    </a:lnTo>
                    <a:cubicBezTo>
                      <a:pt x="0" y="32670"/>
                      <a:pt x="32670" y="0"/>
                      <a:pt x="72970" y="0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170923" tIns="170923" rIns="170923" bIns="17092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185892" y="388649"/>
              <a:ext cx="954960" cy="668472"/>
              <a:chOff x="0" y="0"/>
              <a:chExt cx="1549400" cy="108458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549400" cy="1084580"/>
              </a:xfrm>
              <a:custGeom>
                <a:avLst/>
                <a:gdLst/>
                <a:ahLst/>
                <a:cxnLst/>
                <a:rect l="l" t="t" r="r" b="b"/>
                <a:pathLst>
                  <a:path w="1549400" h="1084580">
                    <a:moveTo>
                      <a:pt x="0" y="0"/>
                    </a:moveTo>
                    <a:lnTo>
                      <a:pt x="0" y="1084580"/>
                    </a:lnTo>
                    <a:lnTo>
                      <a:pt x="1549400" y="1084580"/>
                    </a:lnTo>
                    <a:lnTo>
                      <a:pt x="154940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</p:spPr>
          </p:sp>
        </p:grpSp>
        <p:grpSp>
          <p:nvGrpSpPr>
            <p:cNvPr id="12" name="Group 12"/>
            <p:cNvGrpSpPr>
              <a:grpSpLocks noChangeAspect="1"/>
            </p:cNvGrpSpPr>
            <p:nvPr/>
          </p:nvGrpSpPr>
          <p:grpSpPr>
            <a:xfrm>
              <a:off x="2387963" y="284825"/>
              <a:ext cx="935100" cy="935100"/>
              <a:chOff x="0" y="0"/>
              <a:chExt cx="1337729" cy="1337729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1337691" cy="1337691"/>
              </a:xfrm>
              <a:custGeom>
                <a:avLst/>
                <a:gdLst/>
                <a:ahLst/>
                <a:cxnLst/>
                <a:rect l="l" t="t" r="r" b="b"/>
                <a:pathLst>
                  <a:path w="1337691" h="1337691">
                    <a:moveTo>
                      <a:pt x="0" y="0"/>
                    </a:moveTo>
                    <a:lnTo>
                      <a:pt x="0" y="1337691"/>
                    </a:lnTo>
                    <a:lnTo>
                      <a:pt x="1337691" y="1337691"/>
                    </a:lnTo>
                    <a:lnTo>
                      <a:pt x="1337691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</p:sp>
        </p:grpSp>
        <p:grpSp>
          <p:nvGrpSpPr>
            <p:cNvPr id="14" name="Group 14"/>
            <p:cNvGrpSpPr>
              <a:grpSpLocks noChangeAspect="1"/>
            </p:cNvGrpSpPr>
            <p:nvPr/>
          </p:nvGrpSpPr>
          <p:grpSpPr>
            <a:xfrm>
              <a:off x="3512867" y="376911"/>
              <a:ext cx="946608" cy="709700"/>
              <a:chOff x="0" y="0"/>
              <a:chExt cx="1535849" cy="1151471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1535811" cy="1151509"/>
              </a:xfrm>
              <a:custGeom>
                <a:avLst/>
                <a:gdLst/>
                <a:ahLst/>
                <a:cxnLst/>
                <a:rect l="l" t="t" r="r" b="b"/>
                <a:pathLst>
                  <a:path w="1535811" h="1151509">
                    <a:moveTo>
                      <a:pt x="0" y="0"/>
                    </a:moveTo>
                    <a:lnTo>
                      <a:pt x="0" y="1151509"/>
                    </a:lnTo>
                    <a:lnTo>
                      <a:pt x="1535811" y="1151509"/>
                    </a:lnTo>
                    <a:lnTo>
                      <a:pt x="1535811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3"/>
                </a:stretch>
              </a:blipFill>
            </p:spPr>
          </p:sp>
        </p:grpSp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5"/>
            <a:srcRect l="11691" r="8351"/>
            <a:stretch>
              <a:fillRect/>
            </a:stretch>
          </p:blipFill>
          <p:spPr>
            <a:xfrm>
              <a:off x="1329048" y="388649"/>
              <a:ext cx="1058916" cy="727452"/>
            </a:xfrm>
            <a:prstGeom prst="rect">
              <a:avLst/>
            </a:prstGeom>
          </p:spPr>
        </p:pic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4631586" y="574256"/>
              <a:ext cx="2103259" cy="3384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96217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3151982"/>
            <a:ext cx="16237853" cy="3489028"/>
            <a:chOff x="0" y="0"/>
            <a:chExt cx="21650471" cy="4652038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1650471" cy="4652038"/>
              <a:chOff x="0" y="0"/>
              <a:chExt cx="1288617" cy="276885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288617" cy="276885"/>
              </a:xfrm>
              <a:custGeom>
                <a:avLst/>
                <a:gdLst/>
                <a:ahLst/>
                <a:cxnLst/>
                <a:rect l="l" t="t" r="r" b="b"/>
                <a:pathLst>
                  <a:path w="1288617" h="276885">
                    <a:moveTo>
                      <a:pt x="72970" y="0"/>
                    </a:moveTo>
                    <a:lnTo>
                      <a:pt x="1215648" y="0"/>
                    </a:lnTo>
                    <a:cubicBezTo>
                      <a:pt x="1255948" y="0"/>
                      <a:pt x="1288617" y="32670"/>
                      <a:pt x="1288617" y="72970"/>
                    </a:cubicBezTo>
                    <a:lnTo>
                      <a:pt x="1288617" y="203916"/>
                    </a:lnTo>
                    <a:cubicBezTo>
                      <a:pt x="1288617" y="244216"/>
                      <a:pt x="1255948" y="276885"/>
                      <a:pt x="1215648" y="276885"/>
                    </a:cubicBezTo>
                    <a:lnTo>
                      <a:pt x="72970" y="276885"/>
                    </a:lnTo>
                    <a:cubicBezTo>
                      <a:pt x="32670" y="276885"/>
                      <a:pt x="0" y="244216"/>
                      <a:pt x="0" y="203916"/>
                    </a:cubicBezTo>
                    <a:lnTo>
                      <a:pt x="0" y="72970"/>
                    </a:lnTo>
                    <a:cubicBezTo>
                      <a:pt x="0" y="32670"/>
                      <a:pt x="32670" y="0"/>
                      <a:pt x="72970" y="0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170923" tIns="170923" rIns="170923" bIns="17092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>
              <a:grpSpLocks noChangeAspect="1"/>
            </p:cNvGrpSpPr>
            <p:nvPr/>
          </p:nvGrpSpPr>
          <p:grpSpPr>
            <a:xfrm>
              <a:off x="581559" y="1215880"/>
              <a:ext cx="2987570" cy="2091299"/>
              <a:chOff x="0" y="0"/>
              <a:chExt cx="1549400" cy="10845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549400" cy="1084580"/>
              </a:xfrm>
              <a:custGeom>
                <a:avLst/>
                <a:gdLst/>
                <a:ahLst/>
                <a:cxnLst/>
                <a:rect l="l" t="t" r="r" b="b"/>
                <a:pathLst>
                  <a:path w="1549400" h="1084580">
                    <a:moveTo>
                      <a:pt x="0" y="0"/>
                    </a:moveTo>
                    <a:lnTo>
                      <a:pt x="0" y="1084580"/>
                    </a:lnTo>
                    <a:lnTo>
                      <a:pt x="1549400" y="1084580"/>
                    </a:lnTo>
                    <a:lnTo>
                      <a:pt x="154940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</p:spPr>
          </p:sp>
        </p:grpSp>
        <p:grpSp>
          <p:nvGrpSpPr>
            <p:cNvPr id="8" name="Group 8"/>
            <p:cNvGrpSpPr>
              <a:grpSpLocks noChangeAspect="1"/>
            </p:cNvGrpSpPr>
            <p:nvPr/>
          </p:nvGrpSpPr>
          <p:grpSpPr>
            <a:xfrm>
              <a:off x="7470688" y="891068"/>
              <a:ext cx="2925440" cy="2925440"/>
              <a:chOff x="0" y="0"/>
              <a:chExt cx="1337729" cy="133772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337691" cy="1337691"/>
              </a:xfrm>
              <a:custGeom>
                <a:avLst/>
                <a:gdLst/>
                <a:ahLst/>
                <a:cxnLst/>
                <a:rect l="l" t="t" r="r" b="b"/>
                <a:pathLst>
                  <a:path w="1337691" h="1337691">
                    <a:moveTo>
                      <a:pt x="0" y="0"/>
                    </a:moveTo>
                    <a:lnTo>
                      <a:pt x="0" y="1337691"/>
                    </a:lnTo>
                    <a:lnTo>
                      <a:pt x="1337691" y="1337691"/>
                    </a:lnTo>
                    <a:lnTo>
                      <a:pt x="1337691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</p:sp>
        </p:grpSp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10989923" y="1179159"/>
              <a:ext cx="2961441" cy="2220279"/>
              <a:chOff x="0" y="0"/>
              <a:chExt cx="1535849" cy="1151471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535811" cy="1151509"/>
              </a:xfrm>
              <a:custGeom>
                <a:avLst/>
                <a:gdLst/>
                <a:ahLst/>
                <a:cxnLst/>
                <a:rect l="l" t="t" r="r" b="b"/>
                <a:pathLst>
                  <a:path w="1535811" h="1151509">
                    <a:moveTo>
                      <a:pt x="0" y="0"/>
                    </a:moveTo>
                    <a:lnTo>
                      <a:pt x="0" y="1151509"/>
                    </a:lnTo>
                    <a:lnTo>
                      <a:pt x="1535811" y="1151509"/>
                    </a:lnTo>
                    <a:lnTo>
                      <a:pt x="1535811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3"/>
                </a:stretch>
              </a:blipFill>
            </p:spPr>
          </p:sp>
        </p:grpSp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5"/>
            <a:srcRect l="11691" r="8351"/>
            <a:stretch>
              <a:fillRect/>
            </a:stretch>
          </p:blipFill>
          <p:spPr>
            <a:xfrm>
              <a:off x="4157895" y="1215880"/>
              <a:ext cx="3312793" cy="2275818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14489812" y="1796546"/>
              <a:ext cx="6579997" cy="1058946"/>
            </a:xfrm>
            <a:prstGeom prst="rect">
              <a:avLst/>
            </a:prstGeom>
          </p:spPr>
        </p:pic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6109671" y="5753647"/>
            <a:ext cx="816388" cy="5541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12BB12090685341A8E15D48D5BCABDE" ma:contentTypeVersion="14" ma:contentTypeDescription="Vytvoří nový dokument" ma:contentTypeScope="" ma:versionID="60c7e1006f3565877dcfee0bd2807c00">
  <xsd:schema xmlns:xsd="http://www.w3.org/2001/XMLSchema" xmlns:xs="http://www.w3.org/2001/XMLSchema" xmlns:p="http://schemas.microsoft.com/office/2006/metadata/properties" xmlns:ns3="0ce8349e-5bd8-4034-aba5-0ab22afea016" xmlns:ns4="e86b566b-d989-48b4-b7ca-0b42b3bf21ea" targetNamespace="http://schemas.microsoft.com/office/2006/metadata/properties" ma:root="true" ma:fieldsID="8c72a2e58ecd1b964aac577f10df9738" ns3:_="" ns4:_="">
    <xsd:import namespace="0ce8349e-5bd8-4034-aba5-0ab22afea016"/>
    <xsd:import namespace="e86b566b-d989-48b4-b7ca-0b42b3bf21e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OCR" minOccurs="0"/>
                <xsd:element ref="ns3:MediaLengthInSeconds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e8349e-5bd8-4034-aba5-0ab22afea01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6b566b-d989-48b4-b7ca-0b42b3bf21ea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ce8349e-5bd8-4034-aba5-0ab22afea016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BDF5FAF-69BC-462B-AF28-76F99E4698F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ce8349e-5bd8-4034-aba5-0ab22afea016"/>
    <ds:schemaRef ds:uri="e86b566b-d989-48b4-b7ca-0b42b3bf21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07DAE56-3F9E-436E-B2F2-AABB13F2EED5}">
  <ds:schemaRefs>
    <ds:schemaRef ds:uri="http://purl.org/dc/elements/1.1/"/>
    <ds:schemaRef ds:uri="http://purl.org/dc/terms/"/>
    <ds:schemaRef ds:uri="http://purl.org/dc/dcmitype/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e86b566b-d989-48b4-b7ca-0b42b3bf21ea"/>
    <ds:schemaRef ds:uri="0ce8349e-5bd8-4034-aba5-0ab22afea016"/>
  </ds:schemaRefs>
</ds:datastoreItem>
</file>

<file path=customXml/itemProps3.xml><?xml version="1.0" encoding="utf-8"?>
<ds:datastoreItem xmlns:ds="http://schemas.openxmlformats.org/officeDocument/2006/customXml" ds:itemID="{1533FD08-5DB2-4CAF-85EA-5E7CFD3DC02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132</Words>
  <Application>Microsoft Office PowerPoint</Application>
  <PresentationFormat>Vlastní</PresentationFormat>
  <Paragraphs>35</Paragraphs>
  <Slides>9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6" baseType="lpstr">
      <vt:lpstr>Open Sans</vt:lpstr>
      <vt:lpstr>Times New Roman</vt:lpstr>
      <vt:lpstr>Open Sauce</vt:lpstr>
      <vt:lpstr>Arial</vt:lpstr>
      <vt:lpstr>Calibri</vt:lpstr>
      <vt:lpstr>Inter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Minimalist Beige Cream Brand Proposal Presentation</dc:title>
  <dc:creator>Mgr. Martina Černá, Ph.D.</dc:creator>
  <cp:lastModifiedBy>Mgr. Martina Černá, Ph.D.</cp:lastModifiedBy>
  <cp:revision>45</cp:revision>
  <dcterms:created xsi:type="dcterms:W3CDTF">2006-08-16T00:00:00Z</dcterms:created>
  <dcterms:modified xsi:type="dcterms:W3CDTF">2023-05-07T18:10:57Z</dcterms:modified>
  <dc:identifier>DAFdc2X4m6E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0x010100412BB12090685341A8E15D48D5BCABDE</vt:lpwstr>
  </property>
</Properties>
</file>