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</p:sldIdLst>
  <p:sldSz cx="18288000" cy="10287000"/>
  <p:notesSz cx="6858000" cy="9144000"/>
  <p:embeddedFontLst>
    <p:embeddedFont>
      <p:font typeface="Aileron Regular" panose="020B0604020202020204" charset="-18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(MS)" panose="020B0604020202020204" charset="0"/>
      <p:regular r:id="rId21"/>
    </p:embeddedFont>
    <p:embeddedFont>
      <p:font typeface="Open Sans" panose="020B0604020202020204" charset="0"/>
      <p:regular r:id="rId22"/>
      <p:bold r:id="rId23"/>
      <p:italic r:id="rId24"/>
      <p:boldItalic r:id="rId25"/>
    </p:embeddedFont>
    <p:embeddedFont>
      <p:font typeface="Roboto" panose="020B060402020202020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45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0.jpe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70.png"/><Relationship Id="rId3" Type="http://schemas.openxmlformats.org/officeDocument/2006/relationships/image" Target="../media/image3.png"/><Relationship Id="rId21" Type="http://schemas.openxmlformats.org/officeDocument/2006/relationships/image" Target="../media/image65.svg"/><Relationship Id="rId7" Type="http://schemas.openxmlformats.org/officeDocument/2006/relationships/image" Target="../media/image7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69.svg"/><Relationship Id="rId2" Type="http://schemas.openxmlformats.org/officeDocument/2006/relationships/image" Target="../media/image2.png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5.png"/><Relationship Id="rId24" Type="http://schemas.openxmlformats.org/officeDocument/2006/relationships/image" Target="../media/image68.png"/><Relationship Id="rId5" Type="http://schemas.openxmlformats.org/officeDocument/2006/relationships/image" Target="../media/image5.png"/><Relationship Id="rId15" Type="http://schemas.openxmlformats.org/officeDocument/2006/relationships/image" Target="../media/image59.png"/><Relationship Id="rId23" Type="http://schemas.openxmlformats.org/officeDocument/2006/relationships/image" Target="../media/image67.sv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.jpe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7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4.jpe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26" Type="http://schemas.openxmlformats.org/officeDocument/2006/relationships/image" Target="../media/image31.jpeg"/><Relationship Id="rId3" Type="http://schemas.openxmlformats.org/officeDocument/2006/relationships/image" Target="../media/image3.png"/><Relationship Id="rId21" Type="http://schemas.openxmlformats.org/officeDocument/2006/relationships/image" Target="../media/image26.jpe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jpeg"/><Relationship Id="rId2" Type="http://schemas.openxmlformats.org/officeDocument/2006/relationships/image" Target="../media/image2.pn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29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jpeg"/><Relationship Id="rId24" Type="http://schemas.openxmlformats.org/officeDocument/2006/relationships/image" Target="../media/image29.jpeg"/><Relationship Id="rId5" Type="http://schemas.openxmlformats.org/officeDocument/2006/relationships/image" Target="../media/image5.png"/><Relationship Id="rId15" Type="http://schemas.openxmlformats.org/officeDocument/2006/relationships/image" Target="../media/image20.jpeg"/><Relationship Id="rId23" Type="http://schemas.openxmlformats.org/officeDocument/2006/relationships/image" Target="../media/image28.jpeg"/><Relationship Id="rId28" Type="http://schemas.openxmlformats.org/officeDocument/2006/relationships/image" Target="../media/image33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4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Relationship Id="rId22" Type="http://schemas.openxmlformats.org/officeDocument/2006/relationships/image" Target="../media/image27.jpeg"/><Relationship Id="rId27" Type="http://schemas.openxmlformats.org/officeDocument/2006/relationships/image" Target="../media/image32.png"/><Relationship Id="rId30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image" Target="../media/image39.png"/><Relationship Id="rId4" Type="http://schemas.openxmlformats.org/officeDocument/2006/relationships/image" Target="../media/image4.jpe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4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4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47.png"/><Relationship Id="rId5" Type="http://schemas.openxmlformats.org/officeDocument/2006/relationships/image" Target="../media/image5.png"/><Relationship Id="rId10" Type="http://schemas.openxmlformats.org/officeDocument/2006/relationships/image" Target="../media/image43.png"/><Relationship Id="rId4" Type="http://schemas.openxmlformats.org/officeDocument/2006/relationships/image" Target="../media/image4.jpe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33570">
            <a:off x="-3177491" y="-3394238"/>
            <a:ext cx="6878694" cy="957035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71304" y="1419321"/>
            <a:ext cx="15345392" cy="3297265"/>
            <a:chOff x="0" y="0"/>
            <a:chExt cx="20460522" cy="439635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20460522" cy="4396353"/>
              <a:chOff x="0" y="0"/>
              <a:chExt cx="1288617" cy="27688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549596" y="1149053"/>
              <a:ext cx="2823368" cy="1976357"/>
              <a:chOff x="0" y="0"/>
              <a:chExt cx="1549400" cy="108458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7060086" y="842094"/>
              <a:ext cx="2764652" cy="2764652"/>
              <a:chOff x="0" y="0"/>
              <a:chExt cx="1337729" cy="1337729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-2"/>
                </a:stretch>
              </a:blip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10385897" y="1114350"/>
              <a:ext cx="2798675" cy="2098248"/>
              <a:chOff x="0" y="0"/>
              <a:chExt cx="1535849" cy="1151471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2" b="3"/>
                </a:stretch>
              </a:blipFill>
            </p:spPr>
          </p:sp>
        </p:grpSp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 l="11691" r="8351"/>
            <a:stretch>
              <a:fillRect/>
            </a:stretch>
          </p:blipFill>
          <p:spPr>
            <a:xfrm>
              <a:off x="3929370" y="1149053"/>
              <a:ext cx="3130716" cy="2150734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3693426" y="1697804"/>
              <a:ext cx="6218349" cy="1000745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1832793" y="5372100"/>
            <a:ext cx="14983903" cy="302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9"/>
              </a:lnSpc>
            </a:pPr>
            <a:r>
              <a:rPr lang="en-US" sz="4978" spc="995" dirty="0">
                <a:solidFill>
                  <a:srgbClr val="504C44"/>
                </a:solidFill>
                <a:latin typeface="Calibri (MS)"/>
              </a:rPr>
              <a:t>PROJEKT INOVACE A ROZVOJ PŘEDMĚTŮ ZAMĚŘENÝCH NA DUŠEVNÍ ZDRAVÍ </a:t>
            </a:r>
          </a:p>
          <a:p>
            <a:pPr algn="ctr">
              <a:lnSpc>
                <a:spcPts val="9629"/>
              </a:lnSpc>
            </a:pPr>
            <a:endParaRPr lang="en-US" sz="4978" spc="995" dirty="0">
              <a:solidFill>
                <a:srgbClr val="504C44"/>
              </a:solidFill>
              <a:latin typeface="Calibri (MS)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694479" y="8098747"/>
            <a:ext cx="8899043" cy="1354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6"/>
              </a:lnSpc>
            </a:pPr>
            <a:r>
              <a:rPr lang="cs-CZ" sz="2800" b="0" i="0" dirty="0">
                <a:solidFill>
                  <a:srgbClr val="424242"/>
                </a:solidFill>
                <a:effectLst/>
                <a:latin typeface="Segoe UI Web (East European)"/>
              </a:rPr>
              <a:t>PhDr. </a:t>
            </a:r>
            <a:r>
              <a:rPr lang="en-US" sz="2561" spc="512" dirty="0">
                <a:solidFill>
                  <a:srgbClr val="504C44"/>
                </a:solidFill>
                <a:latin typeface="Open Sans"/>
              </a:rPr>
              <a:t>V</a:t>
            </a:r>
            <a:r>
              <a:rPr lang="cs-CZ" sz="2561" spc="512" dirty="0" err="1">
                <a:solidFill>
                  <a:srgbClr val="504C44"/>
                </a:solidFill>
                <a:latin typeface="Open Sans"/>
              </a:rPr>
              <a:t>lasta</a:t>
            </a:r>
            <a:r>
              <a:rPr lang="cs-CZ" sz="2561" spc="512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2561" spc="512" dirty="0">
                <a:solidFill>
                  <a:srgbClr val="504C44"/>
                </a:solidFill>
                <a:latin typeface="Open Sans"/>
              </a:rPr>
              <a:t>Ř</a:t>
            </a:r>
            <a:r>
              <a:rPr lang="cs-CZ" sz="2561" spc="512" dirty="0" err="1">
                <a:solidFill>
                  <a:srgbClr val="504C44"/>
                </a:solidFill>
                <a:latin typeface="Open Sans"/>
              </a:rPr>
              <a:t>ezníková</a:t>
            </a:r>
            <a:r>
              <a:rPr lang="en-US" sz="2561" spc="512" dirty="0">
                <a:solidFill>
                  <a:srgbClr val="504C44"/>
                </a:solidFill>
                <a:latin typeface="Open Sans"/>
              </a:rPr>
              <a:t>,</a:t>
            </a:r>
            <a:r>
              <a:rPr lang="cs-CZ" sz="2800" b="0" i="0" dirty="0">
                <a:solidFill>
                  <a:srgbClr val="424242"/>
                </a:solidFill>
                <a:effectLst/>
                <a:latin typeface="Segoe UI Web (East European)"/>
              </a:rPr>
              <a:t>Ph.D.</a:t>
            </a:r>
            <a:endParaRPr lang="en-US" sz="2561" spc="512" dirty="0">
              <a:solidFill>
                <a:srgbClr val="504C44"/>
              </a:solidFill>
              <a:latin typeface="Open Sans"/>
            </a:endParaRPr>
          </a:p>
          <a:p>
            <a:pPr algn="ctr">
              <a:lnSpc>
                <a:spcPts val="3586"/>
              </a:lnSpc>
            </a:pPr>
            <a:r>
              <a:rPr lang="en-US" sz="2561" spc="512" dirty="0">
                <a:solidFill>
                  <a:srgbClr val="504C44"/>
                </a:solidFill>
                <a:latin typeface="Open Sans"/>
              </a:rPr>
              <a:t> </a:t>
            </a:r>
          </a:p>
          <a:p>
            <a:pPr algn="ctr">
              <a:lnSpc>
                <a:spcPts val="3586"/>
              </a:lnSpc>
            </a:pPr>
            <a:endParaRPr lang="en-US" sz="2561" spc="512" dirty="0">
              <a:solidFill>
                <a:srgbClr val="504C44"/>
              </a:solidFill>
              <a:latin typeface="Open Sans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707251">
            <a:off x="14848653" y="6180806"/>
            <a:ext cx="6878694" cy="9570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72590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23" y="1656849"/>
            <a:ext cx="621752" cy="589887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426222" y="2806100"/>
            <a:ext cx="4219891" cy="6639689"/>
            <a:chOff x="0" y="0"/>
            <a:chExt cx="2179320" cy="3429000"/>
          </a:xfrm>
        </p:grpSpPr>
        <p:sp>
          <p:nvSpPr>
            <p:cNvPr id="16" name="Freeform 16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9"/>
              <a:stretch>
                <a:fillRect t="-6222" b="-6222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707299" y="2806100"/>
            <a:ext cx="4219891" cy="6639689"/>
            <a:chOff x="0" y="0"/>
            <a:chExt cx="2179320" cy="3429000"/>
          </a:xfrm>
        </p:grpSpPr>
        <p:sp>
          <p:nvSpPr>
            <p:cNvPr id="19" name="Freeform 19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11"/>
              <a:stretch>
                <a:fillRect t="-6250" b="-6250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236484" y="2806100"/>
            <a:ext cx="4219891" cy="6639689"/>
            <a:chOff x="0" y="0"/>
            <a:chExt cx="2179320" cy="3429000"/>
          </a:xfrm>
        </p:grpSpPr>
        <p:sp>
          <p:nvSpPr>
            <p:cNvPr id="22" name="Freeform 22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12"/>
              <a:stretch>
                <a:fillRect t="-6250" b="-6250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823744" y="1708957"/>
            <a:ext cx="14235110" cy="53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Open Sans"/>
              </a:rPr>
              <a:t>INOVACE PŘEDMĚTU S OHLEDEM NA PEER LEKTORY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7187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2201" y="1571321"/>
            <a:ext cx="621752" cy="5898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44320" y="1099225"/>
            <a:ext cx="12344400" cy="82296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199280" y="1606695"/>
            <a:ext cx="14235110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640" dirty="0">
                <a:solidFill>
                  <a:srgbClr val="504C44"/>
                </a:solidFill>
                <a:latin typeface="Open Sans"/>
              </a:rPr>
              <a:t>ONLINE VERZE</a:t>
            </a:r>
            <a:r>
              <a:rPr lang="cs-CZ" sz="3200" spc="640" dirty="0">
                <a:solidFill>
                  <a:srgbClr val="504C44"/>
                </a:solidFill>
                <a:latin typeface="Open Sans"/>
              </a:rPr>
              <a:t> KURZŮ</a:t>
            </a:r>
            <a:endParaRPr lang="en-US" sz="3200" spc="640" dirty="0">
              <a:solidFill>
                <a:srgbClr val="504C44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7187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7824" y="1535980"/>
            <a:ext cx="621752" cy="589887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9494441" y="2641652"/>
            <a:ext cx="1862780" cy="2164010"/>
            <a:chOff x="0" y="0"/>
            <a:chExt cx="546608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t="-28124" b="-28124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1639585" y="2641652"/>
            <a:ext cx="1862780" cy="2164010"/>
            <a:chOff x="0" y="0"/>
            <a:chExt cx="546608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0"/>
              <a:stretch>
                <a:fillRect t="-28124" b="-28124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13776963" y="2641652"/>
            <a:ext cx="1862780" cy="2164010"/>
            <a:chOff x="0" y="0"/>
            <a:chExt cx="546608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28124" b="-28124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15935134" y="2641652"/>
            <a:ext cx="1862780" cy="2164010"/>
            <a:chOff x="0" y="0"/>
            <a:chExt cx="546608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2"/>
              <a:stretch>
                <a:fillRect l="-21955" r="-21955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4" name="Freeform 3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5" name="Group 35"/>
          <p:cNvGrpSpPr>
            <a:grpSpLocks noChangeAspect="1"/>
          </p:cNvGrpSpPr>
          <p:nvPr/>
        </p:nvGrpSpPr>
        <p:grpSpPr>
          <a:xfrm>
            <a:off x="9494441" y="4972387"/>
            <a:ext cx="1862780" cy="2164010"/>
            <a:chOff x="0" y="0"/>
            <a:chExt cx="5466080" cy="63500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3"/>
              <a:stretch>
                <a:fillRect t="-28076" b="-28076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>
            <a:off x="13776963" y="4972387"/>
            <a:ext cx="1862780" cy="2164010"/>
            <a:chOff x="0" y="0"/>
            <a:chExt cx="5466080" cy="6350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2" name="Freeform 4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4"/>
              <a:stretch>
                <a:fillRect t="-28124" b="-28124"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44" name="Freeform 4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5" name="Group 45"/>
          <p:cNvGrpSpPr>
            <a:grpSpLocks noChangeAspect="1"/>
          </p:cNvGrpSpPr>
          <p:nvPr/>
        </p:nvGrpSpPr>
        <p:grpSpPr>
          <a:xfrm>
            <a:off x="15935134" y="4972387"/>
            <a:ext cx="1862780" cy="2164010"/>
            <a:chOff x="0" y="0"/>
            <a:chExt cx="5466080" cy="63500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7" name="Freeform 4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5"/>
              <a:stretch>
                <a:fillRect l="-14000" r="-14000"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49" name="Freeform 4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0" name="Group 50"/>
          <p:cNvGrpSpPr>
            <a:grpSpLocks noChangeAspect="1"/>
          </p:cNvGrpSpPr>
          <p:nvPr/>
        </p:nvGrpSpPr>
        <p:grpSpPr>
          <a:xfrm>
            <a:off x="9494441" y="7297005"/>
            <a:ext cx="1862780" cy="2164010"/>
            <a:chOff x="0" y="0"/>
            <a:chExt cx="5466080" cy="63500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2" name="Freeform 5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6"/>
              <a:stretch>
                <a:fillRect t="-28076" b="-28076"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54" name="Freeform 5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5" name="Group 55"/>
          <p:cNvGrpSpPr>
            <a:grpSpLocks noChangeAspect="1"/>
          </p:cNvGrpSpPr>
          <p:nvPr/>
        </p:nvGrpSpPr>
        <p:grpSpPr>
          <a:xfrm>
            <a:off x="11639585" y="7297005"/>
            <a:ext cx="1862780" cy="2164010"/>
            <a:chOff x="0" y="0"/>
            <a:chExt cx="5466080" cy="6350000"/>
          </a:xfrm>
        </p:grpSpPr>
        <p:sp>
          <p:nvSpPr>
            <p:cNvPr id="56" name="Freeform 5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7"/>
              <a:stretch>
                <a:fillRect t="-28124" b="-28124"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59" name="Freeform 5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0" name="Group 60"/>
          <p:cNvGrpSpPr>
            <a:grpSpLocks noChangeAspect="1"/>
          </p:cNvGrpSpPr>
          <p:nvPr/>
        </p:nvGrpSpPr>
        <p:grpSpPr>
          <a:xfrm>
            <a:off x="13776963" y="7297005"/>
            <a:ext cx="1862780" cy="2164010"/>
            <a:chOff x="0" y="0"/>
            <a:chExt cx="5466080" cy="6350000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2" name="Freeform 6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8"/>
              <a:stretch>
                <a:fillRect t="-28124" b="-28124"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64" name="Freeform 6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5" name="Group 65"/>
          <p:cNvGrpSpPr>
            <a:grpSpLocks noChangeAspect="1"/>
          </p:cNvGrpSpPr>
          <p:nvPr/>
        </p:nvGrpSpPr>
        <p:grpSpPr>
          <a:xfrm>
            <a:off x="15935134" y="7297005"/>
            <a:ext cx="1862780" cy="2164010"/>
            <a:chOff x="0" y="0"/>
            <a:chExt cx="5466080" cy="63500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7" name="Freeform 6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9"/>
              <a:stretch>
                <a:fillRect t="-42592" b="-42592"/>
              </a:stretch>
            </a:blipFill>
          </p:spPr>
        </p:sp>
        <p:sp>
          <p:nvSpPr>
            <p:cNvPr id="68" name="Freeform 6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69" name="Freeform 6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70" name="Picture 7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518053" y="4992979"/>
            <a:ext cx="2051788" cy="41036"/>
          </a:xfrm>
          <a:prstGeom prst="rect">
            <a:avLst/>
          </a:prstGeom>
        </p:spPr>
      </p:pic>
      <p:pic>
        <p:nvPicPr>
          <p:cNvPr id="71" name="Picture 7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057537" y="9146162"/>
            <a:ext cx="299683" cy="505794"/>
          </a:xfrm>
          <a:prstGeom prst="rect">
            <a:avLst/>
          </a:prstGeom>
        </p:spPr>
      </p:pic>
      <p:pic>
        <p:nvPicPr>
          <p:cNvPr id="72" name="Picture 7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1271317" y="9461015"/>
            <a:ext cx="171806" cy="289969"/>
          </a:xfrm>
          <a:prstGeom prst="rect">
            <a:avLst/>
          </a:prstGeom>
        </p:spPr>
      </p:pic>
      <p:pic>
        <p:nvPicPr>
          <p:cNvPr id="73" name="Picture 7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9144000" y="2443444"/>
            <a:ext cx="439311" cy="517598"/>
          </a:xfrm>
          <a:prstGeom prst="rect">
            <a:avLst/>
          </a:prstGeom>
        </p:spPr>
      </p:pic>
      <p:pic>
        <p:nvPicPr>
          <p:cNvPr id="74" name="Picture 7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451729" y="4413428"/>
            <a:ext cx="376027" cy="558959"/>
          </a:xfrm>
          <a:prstGeom prst="rect">
            <a:avLst/>
          </a:prstGeom>
        </p:spPr>
      </p:pic>
      <p:pic>
        <p:nvPicPr>
          <p:cNvPr id="75" name="Picture 7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1524564" y="7036192"/>
            <a:ext cx="2051788" cy="41036"/>
          </a:xfrm>
          <a:prstGeom prst="rect">
            <a:avLst/>
          </a:prstGeom>
        </p:spPr>
      </p:pic>
      <p:pic>
        <p:nvPicPr>
          <p:cNvPr id="76" name="Picture 7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5400000">
            <a:off x="10519187" y="6030816"/>
            <a:ext cx="2051788" cy="41036"/>
          </a:xfrm>
          <a:prstGeom prst="rect">
            <a:avLst/>
          </a:prstGeom>
        </p:spPr>
      </p:pic>
      <p:pic>
        <p:nvPicPr>
          <p:cNvPr id="77" name="Picture 7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400000">
            <a:off x="12529940" y="6010298"/>
            <a:ext cx="2051788" cy="41036"/>
          </a:xfrm>
          <a:prstGeom prst="rect">
            <a:avLst/>
          </a:prstGeom>
        </p:spPr>
      </p:pic>
      <p:pic>
        <p:nvPicPr>
          <p:cNvPr id="78" name="Picture 7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3636750" y="8738286"/>
            <a:ext cx="1850782" cy="37016"/>
          </a:xfrm>
          <a:prstGeom prst="rect">
            <a:avLst/>
          </a:prstGeom>
        </p:spPr>
      </p:pic>
      <p:pic>
        <p:nvPicPr>
          <p:cNvPr id="79" name="Picture 7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400000">
            <a:off x="14610638" y="8379578"/>
            <a:ext cx="2209333" cy="44187"/>
          </a:xfrm>
          <a:prstGeom prst="rect">
            <a:avLst/>
          </a:prstGeom>
        </p:spPr>
      </p:pic>
      <p:pic>
        <p:nvPicPr>
          <p:cNvPr id="80" name="Picture 8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5400000">
            <a:off x="8439918" y="5453280"/>
            <a:ext cx="2089116" cy="41782"/>
          </a:xfrm>
          <a:prstGeom prst="rect">
            <a:avLst/>
          </a:prstGeom>
        </p:spPr>
      </p:pic>
      <p:pic>
        <p:nvPicPr>
          <p:cNvPr id="81" name="Picture 8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5400000">
            <a:off x="16783885" y="6032299"/>
            <a:ext cx="2209333" cy="44187"/>
          </a:xfrm>
          <a:prstGeom prst="rect">
            <a:avLst/>
          </a:prstGeom>
        </p:spPr>
      </p:pic>
      <p:sp>
        <p:nvSpPr>
          <p:cNvPr id="82" name="TextBox 82"/>
          <p:cNvSpPr txBox="1"/>
          <p:nvPr/>
        </p:nvSpPr>
        <p:spPr>
          <a:xfrm>
            <a:off x="1774184" y="1561509"/>
            <a:ext cx="14235110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cs-CZ" sz="3200" spc="640" dirty="0">
                <a:solidFill>
                  <a:srgbClr val="504C44"/>
                </a:solidFill>
                <a:latin typeface="Open Sans"/>
              </a:rPr>
              <a:t>NOVÝ VOLITELNÝ KURZ </a:t>
            </a:r>
            <a:endParaRPr lang="en-US" sz="3200" spc="640" dirty="0">
              <a:solidFill>
                <a:srgbClr val="504C44"/>
              </a:solidFill>
              <a:latin typeface="Open Sans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438527" y="3561630"/>
            <a:ext cx="9045949" cy="556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9285" lvl="1" indent="-334642">
              <a:lnSpc>
                <a:spcPts val="7532"/>
              </a:lnSpc>
              <a:buFont typeface="Arial"/>
              <a:buChar char="•"/>
            </a:pPr>
            <a:r>
              <a:rPr lang="en-US" sz="3099" dirty="0" err="1">
                <a:solidFill>
                  <a:srgbClr val="504C44"/>
                </a:solidFill>
                <a:latin typeface="Open Sans"/>
              </a:rPr>
              <a:t>Spiritualita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,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kultura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,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média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a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duševní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zdraví</a:t>
            </a:r>
            <a:endParaRPr lang="en-US" sz="3099" dirty="0">
              <a:solidFill>
                <a:srgbClr val="504C44"/>
              </a:solidFill>
              <a:latin typeface="Open Sans"/>
            </a:endParaRPr>
          </a:p>
          <a:p>
            <a:pPr marL="669285" lvl="1" indent="-334642">
              <a:lnSpc>
                <a:spcPts val="7532"/>
              </a:lnSpc>
              <a:buFont typeface="Arial"/>
              <a:buChar char="•"/>
            </a:pPr>
            <a:r>
              <a:rPr lang="en-US" sz="3099" dirty="0" err="1">
                <a:solidFill>
                  <a:srgbClr val="504C44"/>
                </a:solidFill>
                <a:latin typeface="Open Sans"/>
              </a:rPr>
              <a:t>Sexualita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a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duševní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zdraví</a:t>
            </a:r>
            <a:endParaRPr lang="en-US" sz="3099" dirty="0">
              <a:solidFill>
                <a:srgbClr val="504C44"/>
              </a:solidFill>
              <a:latin typeface="Open Sans"/>
            </a:endParaRPr>
          </a:p>
          <a:p>
            <a:pPr marL="669285" lvl="1" indent="-334642">
              <a:lnSpc>
                <a:spcPts val="7532"/>
              </a:lnSpc>
              <a:buFont typeface="Arial"/>
              <a:buChar char="•"/>
            </a:pPr>
            <a:r>
              <a:rPr lang="en-US" sz="3099" dirty="0" err="1">
                <a:solidFill>
                  <a:srgbClr val="504C44"/>
                </a:solidFill>
                <a:latin typeface="Open Sans"/>
              </a:rPr>
              <a:t>Raná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dospělost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a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duševní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zdraví</a:t>
            </a:r>
            <a:endParaRPr lang="en-US" sz="3099" dirty="0">
              <a:solidFill>
                <a:srgbClr val="504C44"/>
              </a:solidFill>
              <a:latin typeface="Open Sans"/>
            </a:endParaRPr>
          </a:p>
          <a:p>
            <a:pPr marL="669285" lvl="1" indent="-334642">
              <a:lnSpc>
                <a:spcPts val="7532"/>
              </a:lnSpc>
              <a:buFont typeface="Arial"/>
              <a:buChar char="•"/>
            </a:pPr>
            <a:r>
              <a:rPr lang="en-US" sz="3099" dirty="0" err="1">
                <a:solidFill>
                  <a:srgbClr val="504C44"/>
                </a:solidFill>
                <a:latin typeface="Open Sans"/>
              </a:rPr>
              <a:t>Vnímavost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a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duševní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zdraví</a:t>
            </a:r>
            <a:endParaRPr lang="en-US" sz="3099" dirty="0">
              <a:solidFill>
                <a:srgbClr val="504C44"/>
              </a:solidFill>
              <a:latin typeface="Open Sans"/>
            </a:endParaRPr>
          </a:p>
          <a:p>
            <a:pPr>
              <a:lnSpc>
                <a:spcPts val="7532"/>
              </a:lnSpc>
            </a:pPr>
            <a:endParaRPr lang="en-US" sz="3099" dirty="0">
              <a:solidFill>
                <a:srgbClr val="504C44"/>
              </a:solidFill>
              <a:latin typeface="Open Sans"/>
            </a:endParaRPr>
          </a:p>
          <a:p>
            <a:pPr>
              <a:lnSpc>
                <a:spcPts val="7289"/>
              </a:lnSpc>
            </a:pPr>
            <a:endParaRPr lang="en-US" sz="3099" dirty="0">
              <a:solidFill>
                <a:srgbClr val="504C44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38858" y="301287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7824" y="804281"/>
            <a:ext cx="621752" cy="5898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700024" y="1656849"/>
            <a:ext cx="5769598" cy="816067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677963" y="1656849"/>
            <a:ext cx="5648731" cy="798971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700024" y="801761"/>
            <a:ext cx="14235110" cy="53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Open Sans"/>
              </a:rPr>
              <a:t>ZÁVĚREČNÁ KONFERENCE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7033570">
            <a:off x="-3177491" y="-3394238"/>
            <a:ext cx="6878694" cy="95703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4707251">
            <a:off x="14848653" y="6180806"/>
            <a:ext cx="6878694" cy="957035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3151982"/>
            <a:ext cx="16237853" cy="3489028"/>
            <a:chOff x="0" y="0"/>
            <a:chExt cx="21650471" cy="465203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1650471" cy="4652038"/>
              <a:chOff x="0" y="0"/>
              <a:chExt cx="1288617" cy="276885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581559" y="1215880"/>
              <a:ext cx="2987570" cy="2091299"/>
              <a:chOff x="0" y="0"/>
              <a:chExt cx="1549400" cy="108458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7470688" y="891068"/>
              <a:ext cx="2925440" cy="2925440"/>
              <a:chOff x="0" y="0"/>
              <a:chExt cx="1337729" cy="133772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-2"/>
                </a:stretch>
              </a:blip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10989923" y="1179159"/>
              <a:ext cx="2961441" cy="2220279"/>
              <a:chOff x="0" y="0"/>
              <a:chExt cx="1535849" cy="115147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2" b="3"/>
                </a:stretch>
              </a:blipFill>
            </p:spPr>
          </p:sp>
        </p:grp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 l="11691" r="8351"/>
            <a:stretch>
              <a:fillRect/>
            </a:stretch>
          </p:blipFill>
          <p:spPr>
            <a:xfrm>
              <a:off x="4157895" y="1215880"/>
              <a:ext cx="3312793" cy="2275818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4489812" y="1796546"/>
              <a:ext cx="6579997" cy="1058946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09671" y="5753647"/>
            <a:ext cx="816388" cy="55412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733559" y="9240138"/>
            <a:ext cx="16230600" cy="673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  <a:spcBef>
                <a:spcPct val="0"/>
              </a:spcBef>
            </a:pP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Projekt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Inovace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a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rozvoj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předmětů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zaměřených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na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duševní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zdraví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získal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grant z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Fondů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EHP 2014 - 2021,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programu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Vzdělávání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,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které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jsou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financované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Islandem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,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Lichtenštejnskem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 a </a:t>
            </a:r>
            <a:r>
              <a:rPr lang="en-US" sz="1980" dirty="0" err="1">
                <a:solidFill>
                  <a:srgbClr val="504C44"/>
                </a:solidFill>
                <a:latin typeface="Aileron Regular"/>
              </a:rPr>
              <a:t>Norskem</a:t>
            </a:r>
            <a:r>
              <a:rPr lang="en-US" sz="1980" dirty="0">
                <a:solidFill>
                  <a:srgbClr val="504C44"/>
                </a:solidFill>
                <a:latin typeface="Aileron Regular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7187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663" y="5143500"/>
            <a:ext cx="621752" cy="5898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705462" y="2227744"/>
            <a:ext cx="4656769" cy="670038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983464" y="4648359"/>
            <a:ext cx="9045949" cy="2122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504C44"/>
                </a:solidFill>
                <a:latin typeface="Open Sans"/>
              </a:rPr>
              <a:t>Protože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to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funguje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a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výuka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s peer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lektory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pomáhá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ke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změně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postojů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k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lidem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se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zkušeností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s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duševními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obtížemi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!</a:t>
            </a:r>
          </a:p>
          <a:p>
            <a:pPr>
              <a:lnSpc>
                <a:spcPts val="4199"/>
              </a:lnSpc>
            </a:pPr>
            <a:endParaRPr lang="en-US" sz="3099" dirty="0">
              <a:solidFill>
                <a:srgbClr val="504C44"/>
              </a:solidFill>
              <a:latin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07414" y="1990777"/>
            <a:ext cx="8483457" cy="88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spc="1039" dirty="0">
                <a:solidFill>
                  <a:srgbClr val="504C44"/>
                </a:solidFill>
                <a:latin typeface="Open Sans"/>
              </a:rPr>
              <a:t>PROČ?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7187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663" y="3643529"/>
            <a:ext cx="621752" cy="58988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636804" y="3600947"/>
            <a:ext cx="9045949" cy="4293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504C44"/>
                </a:solidFill>
                <a:latin typeface="Open Sans"/>
              </a:rPr>
              <a:t>Posílení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a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obohacení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výuky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o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témata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týkající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</a:p>
          <a:p>
            <a:pPr>
              <a:lnSpc>
                <a:spcPts val="4339"/>
              </a:lnSpc>
            </a:pPr>
            <a:r>
              <a:rPr lang="en-US" sz="3099" dirty="0">
                <a:solidFill>
                  <a:srgbClr val="504C44"/>
                </a:solidFill>
                <a:latin typeface="Open Sans"/>
              </a:rPr>
              <a:t>se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péče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o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duševní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zdraví</a:t>
            </a:r>
            <a:endParaRPr lang="en-US" sz="3099" dirty="0">
              <a:solidFill>
                <a:srgbClr val="504C44"/>
              </a:solidFill>
              <a:latin typeface="Open Sans"/>
            </a:endParaRPr>
          </a:p>
          <a:p>
            <a:pPr>
              <a:lnSpc>
                <a:spcPts val="4339"/>
              </a:lnSpc>
            </a:pPr>
            <a:endParaRPr lang="en-US" sz="3099" dirty="0">
              <a:solidFill>
                <a:srgbClr val="504C44"/>
              </a:solidFill>
              <a:latin typeface="Open Sans"/>
            </a:endParaRPr>
          </a:p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Zvýšení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kvality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výuky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</a:p>
          <a:p>
            <a:pPr>
              <a:lnSpc>
                <a:spcPts val="4339"/>
              </a:lnSpc>
            </a:pPr>
            <a:endParaRPr lang="en-US" sz="3099" dirty="0">
              <a:solidFill>
                <a:srgbClr val="504C44"/>
              </a:solidFill>
              <a:latin typeface="Open Sans"/>
            </a:endParaRPr>
          </a:p>
          <a:p>
            <a:pPr>
              <a:lnSpc>
                <a:spcPts val="4339"/>
              </a:lnSpc>
            </a:pPr>
            <a:r>
              <a:rPr lang="en-US" sz="3099" dirty="0" err="1">
                <a:solidFill>
                  <a:srgbClr val="504C44"/>
                </a:solidFill>
                <a:latin typeface="Open Sans"/>
              </a:rPr>
              <a:t>Sdílení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zkušeností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a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spolupráce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s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partnery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projektu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– </a:t>
            </a:r>
            <a:r>
              <a:rPr lang="en-US" sz="3099" dirty="0" err="1">
                <a:solidFill>
                  <a:srgbClr val="504C44"/>
                </a:solidFill>
                <a:latin typeface="Open Sans"/>
              </a:rPr>
              <a:t>městem</a:t>
            </a:r>
            <a:r>
              <a:rPr lang="en-US" sz="3099" dirty="0">
                <a:solidFill>
                  <a:srgbClr val="504C44"/>
                </a:solidFill>
                <a:latin typeface="Open Sans"/>
              </a:rPr>
              <a:t> Bergen a CRPDZ </a:t>
            </a:r>
          </a:p>
          <a:p>
            <a:pPr>
              <a:lnSpc>
                <a:spcPts val="4199"/>
              </a:lnSpc>
            </a:pPr>
            <a:endParaRPr lang="en-US" sz="3099" dirty="0">
              <a:solidFill>
                <a:srgbClr val="504C44"/>
              </a:solidFill>
              <a:latin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307414" y="1561599"/>
            <a:ext cx="8483457" cy="887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spc="1039">
                <a:solidFill>
                  <a:srgbClr val="504C44"/>
                </a:solidFill>
                <a:latin typeface="Open Sans"/>
              </a:rPr>
              <a:t>CÍLE PROJEKTU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7824" y="5181762"/>
            <a:ext cx="621752" cy="58988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85663" y="6724149"/>
            <a:ext cx="621752" cy="58988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AA266A4-6170-8C85-68AA-E578362489A0}"/>
              </a:ext>
            </a:extLst>
          </p:cNvPr>
          <p:cNvSpPr txBox="1"/>
          <p:nvPr/>
        </p:nvSpPr>
        <p:spPr>
          <a:xfrm>
            <a:off x="4572000" y="4960540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dirty="0"/>
          </a:p>
        </p:txBody>
      </p:sp>
      <p:pic>
        <p:nvPicPr>
          <p:cNvPr id="23" name="Obrázek 22" descr="Obsah obrázku kresba, kruh, text, skica&#10;&#10;Popis byl vytvořen automaticky">
            <a:extLst>
              <a:ext uri="{FF2B5EF4-FFF2-40B4-BE49-F238E27FC236}">
                <a16:creationId xmlns:a16="http://schemas.microsoft.com/office/drawing/2014/main" id="{2045162C-4853-2128-4756-47A445EA60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402" y="2101784"/>
            <a:ext cx="6653328" cy="66533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7187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alphaModFix amt="1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458271" y="4192338"/>
            <a:ext cx="7315200" cy="168914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839479" y="3585476"/>
            <a:ext cx="8483457" cy="263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39"/>
              </a:lnSpc>
            </a:pPr>
            <a:r>
              <a:rPr lang="en-US" sz="7599" spc="1519" dirty="0">
                <a:solidFill>
                  <a:srgbClr val="504C44"/>
                </a:solidFill>
                <a:latin typeface="Open Sans"/>
              </a:rPr>
              <a:t>AKTIVITY</a:t>
            </a:r>
          </a:p>
          <a:p>
            <a:pPr algn="ctr">
              <a:lnSpc>
                <a:spcPts val="10639"/>
              </a:lnSpc>
            </a:pPr>
            <a:r>
              <a:rPr lang="en-US" sz="7599" spc="1519" dirty="0">
                <a:solidFill>
                  <a:srgbClr val="504C44"/>
                </a:solidFill>
                <a:latin typeface="Open Sans"/>
              </a:rPr>
              <a:t> PROJEKTU</a:t>
            </a: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 rot="903967">
            <a:off x="1266754" y="1919106"/>
            <a:ext cx="1616042" cy="2424062"/>
            <a:chOff x="0" y="0"/>
            <a:chExt cx="6350000" cy="9525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903967">
            <a:off x="-21436" y="193988"/>
            <a:ext cx="1616042" cy="2424062"/>
            <a:chOff x="0" y="0"/>
            <a:chExt cx="6350000" cy="9525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903967">
            <a:off x="2826044" y="2634274"/>
            <a:ext cx="1616042" cy="2424062"/>
            <a:chOff x="0" y="0"/>
            <a:chExt cx="6350000" cy="9525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 rot="903967">
            <a:off x="609862" y="4359392"/>
            <a:ext cx="1616042" cy="2424062"/>
            <a:chOff x="0" y="0"/>
            <a:chExt cx="6350000" cy="9525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2"/>
              <a:stretch>
                <a:fillRect l="-62500" r="-62500"/>
              </a:stretch>
            </a:blip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 rot="903967">
            <a:off x="-678633" y="2635410"/>
            <a:ext cx="1616042" cy="2424062"/>
            <a:chOff x="0" y="0"/>
            <a:chExt cx="6350000" cy="9525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903967">
            <a:off x="2169152" y="5074559"/>
            <a:ext cx="1616042" cy="2424062"/>
            <a:chOff x="0" y="0"/>
            <a:chExt cx="6350000" cy="9525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03967">
            <a:off x="-47335" y="6800814"/>
            <a:ext cx="1616042" cy="2424062"/>
            <a:chOff x="0" y="0"/>
            <a:chExt cx="6350000" cy="9525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  <p:grpSp>
        <p:nvGrpSpPr>
          <p:cNvPr id="30" name="Group 30"/>
          <p:cNvGrpSpPr>
            <a:grpSpLocks noChangeAspect="1"/>
          </p:cNvGrpSpPr>
          <p:nvPr/>
        </p:nvGrpSpPr>
        <p:grpSpPr>
          <a:xfrm rot="903967">
            <a:off x="-1335525" y="5075695"/>
            <a:ext cx="1616042" cy="2424062"/>
            <a:chOff x="0" y="0"/>
            <a:chExt cx="6350000" cy="9525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6"/>
              <a:stretch>
                <a:fillRect l="-6250" r="-6250"/>
              </a:stretch>
            </a:blipFill>
          </p:spPr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 rot="903967">
            <a:off x="1511296" y="7518427"/>
            <a:ext cx="1616042" cy="2424062"/>
            <a:chOff x="0" y="0"/>
            <a:chExt cx="6350000" cy="9525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</p:sp>
      </p:grpSp>
      <p:grpSp>
        <p:nvGrpSpPr>
          <p:cNvPr id="34" name="Group 34"/>
          <p:cNvGrpSpPr>
            <a:grpSpLocks noChangeAspect="1"/>
          </p:cNvGrpSpPr>
          <p:nvPr/>
        </p:nvGrpSpPr>
        <p:grpSpPr>
          <a:xfrm rot="903967">
            <a:off x="3482936" y="193988"/>
            <a:ext cx="1616042" cy="2424062"/>
            <a:chOff x="0" y="0"/>
            <a:chExt cx="6350000" cy="9525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grpSp>
        <p:nvGrpSpPr>
          <p:cNvPr id="36" name="Group 36"/>
          <p:cNvGrpSpPr>
            <a:grpSpLocks noChangeAspect="1"/>
          </p:cNvGrpSpPr>
          <p:nvPr/>
        </p:nvGrpSpPr>
        <p:grpSpPr>
          <a:xfrm rot="903967">
            <a:off x="1896628" y="-529069"/>
            <a:ext cx="1616042" cy="2424062"/>
            <a:chOff x="0" y="0"/>
            <a:chExt cx="6350000" cy="9525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9"/>
              <a:stretch>
                <a:fillRect l="-6250" r="-6250"/>
              </a:stretch>
            </a:blipFill>
          </p:spPr>
        </p:sp>
      </p:grpSp>
      <p:grpSp>
        <p:nvGrpSpPr>
          <p:cNvPr id="38" name="Group 38"/>
          <p:cNvGrpSpPr>
            <a:grpSpLocks noChangeAspect="1"/>
          </p:cNvGrpSpPr>
          <p:nvPr/>
        </p:nvGrpSpPr>
        <p:grpSpPr>
          <a:xfrm rot="903967">
            <a:off x="6756733" y="1067567"/>
            <a:ext cx="1616042" cy="2424062"/>
            <a:chOff x="0" y="0"/>
            <a:chExt cx="6350000" cy="9525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</p:sp>
      </p:grpSp>
      <p:grpSp>
        <p:nvGrpSpPr>
          <p:cNvPr id="40" name="Group 40"/>
          <p:cNvGrpSpPr>
            <a:grpSpLocks noChangeAspect="1"/>
          </p:cNvGrpSpPr>
          <p:nvPr/>
        </p:nvGrpSpPr>
        <p:grpSpPr>
          <a:xfrm rot="903967">
            <a:off x="5386255" y="-357549"/>
            <a:ext cx="1616042" cy="2424062"/>
            <a:chOff x="0" y="0"/>
            <a:chExt cx="6350000" cy="9525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</p:sp>
      </p:grpSp>
      <p:grpSp>
        <p:nvGrpSpPr>
          <p:cNvPr id="42" name="Group 42"/>
          <p:cNvGrpSpPr>
            <a:grpSpLocks noChangeAspect="1"/>
          </p:cNvGrpSpPr>
          <p:nvPr/>
        </p:nvGrpSpPr>
        <p:grpSpPr>
          <a:xfrm rot="903967">
            <a:off x="8183481" y="2283650"/>
            <a:ext cx="1616042" cy="2424062"/>
            <a:chOff x="0" y="0"/>
            <a:chExt cx="6350000" cy="952500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</p:sp>
      </p:grpSp>
      <p:grpSp>
        <p:nvGrpSpPr>
          <p:cNvPr id="44" name="Group 44"/>
          <p:cNvGrpSpPr>
            <a:grpSpLocks noChangeAspect="1"/>
          </p:cNvGrpSpPr>
          <p:nvPr/>
        </p:nvGrpSpPr>
        <p:grpSpPr>
          <a:xfrm rot="903967">
            <a:off x="6099842" y="3507853"/>
            <a:ext cx="1616042" cy="2424062"/>
            <a:chOff x="0" y="0"/>
            <a:chExt cx="6350000" cy="95250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</p:sp>
      </p:grpSp>
      <p:grpSp>
        <p:nvGrpSpPr>
          <p:cNvPr id="46" name="Group 46"/>
          <p:cNvGrpSpPr>
            <a:grpSpLocks noChangeAspect="1"/>
          </p:cNvGrpSpPr>
          <p:nvPr/>
        </p:nvGrpSpPr>
        <p:grpSpPr>
          <a:xfrm rot="903967">
            <a:off x="4728511" y="2083109"/>
            <a:ext cx="1616042" cy="2424062"/>
            <a:chOff x="0" y="0"/>
            <a:chExt cx="6350000" cy="9525000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</p:sp>
      </p:grpSp>
      <p:grpSp>
        <p:nvGrpSpPr>
          <p:cNvPr id="48" name="Group 48"/>
          <p:cNvGrpSpPr>
            <a:grpSpLocks noChangeAspect="1"/>
          </p:cNvGrpSpPr>
          <p:nvPr/>
        </p:nvGrpSpPr>
        <p:grpSpPr>
          <a:xfrm rot="903967">
            <a:off x="7526589" y="4723935"/>
            <a:ext cx="1616042" cy="2424062"/>
            <a:chOff x="0" y="0"/>
            <a:chExt cx="6350000" cy="95250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</p:sp>
      </p:grpSp>
      <p:grpSp>
        <p:nvGrpSpPr>
          <p:cNvPr id="50" name="Group 50"/>
          <p:cNvGrpSpPr>
            <a:grpSpLocks noChangeAspect="1"/>
          </p:cNvGrpSpPr>
          <p:nvPr/>
        </p:nvGrpSpPr>
        <p:grpSpPr>
          <a:xfrm rot="903967">
            <a:off x="5442644" y="5949275"/>
            <a:ext cx="1616042" cy="2424062"/>
            <a:chOff x="0" y="0"/>
            <a:chExt cx="6350000" cy="95250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 rot="903967">
            <a:off x="6868733" y="7167803"/>
            <a:ext cx="1616042" cy="2424062"/>
            <a:chOff x="0" y="0"/>
            <a:chExt cx="6350000" cy="9525000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7"/>
              <a:stretch>
                <a:fillRect l="-62500" r="-62500"/>
              </a:stretch>
            </a:blipFill>
          </p:spPr>
        </p:sp>
      </p:grpSp>
      <p:grpSp>
        <p:nvGrpSpPr>
          <p:cNvPr id="54" name="Group 54"/>
          <p:cNvGrpSpPr>
            <a:grpSpLocks noChangeAspect="1"/>
          </p:cNvGrpSpPr>
          <p:nvPr/>
        </p:nvGrpSpPr>
        <p:grpSpPr>
          <a:xfrm rot="903967">
            <a:off x="3414572" y="6964255"/>
            <a:ext cx="1616042" cy="2424062"/>
            <a:chOff x="0" y="0"/>
            <a:chExt cx="6350000" cy="95250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</p:sp>
      </p:grpSp>
      <p:grpSp>
        <p:nvGrpSpPr>
          <p:cNvPr id="56" name="Group 56"/>
          <p:cNvGrpSpPr>
            <a:grpSpLocks noChangeAspect="1"/>
          </p:cNvGrpSpPr>
          <p:nvPr/>
        </p:nvGrpSpPr>
        <p:grpSpPr>
          <a:xfrm rot="903967">
            <a:off x="4785094" y="8392007"/>
            <a:ext cx="1616042" cy="2424062"/>
            <a:chOff x="0" y="0"/>
            <a:chExt cx="6350000" cy="95250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29"/>
              <a:stretch>
                <a:fillRect l="-6250" r="-6250"/>
              </a:stretch>
            </a:blipFill>
          </p:spPr>
        </p:sp>
      </p:grpSp>
      <p:grpSp>
        <p:nvGrpSpPr>
          <p:cNvPr id="58" name="Group 58"/>
          <p:cNvGrpSpPr>
            <a:grpSpLocks noChangeAspect="1"/>
          </p:cNvGrpSpPr>
          <p:nvPr/>
        </p:nvGrpSpPr>
        <p:grpSpPr>
          <a:xfrm rot="903967">
            <a:off x="4067744" y="4568873"/>
            <a:ext cx="1616042" cy="2424062"/>
            <a:chOff x="0" y="0"/>
            <a:chExt cx="6350000" cy="952500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30"/>
              <a:stretch>
                <a:fillRect l="-62500" r="-62500"/>
              </a:stretch>
            </a:blip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7187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7824" y="1556060"/>
            <a:ext cx="621752" cy="5898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991505" y="3048819"/>
            <a:ext cx="11798236" cy="70778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673832" y="1553539"/>
            <a:ext cx="9775678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Open Sans"/>
              </a:rPr>
              <a:t>ROZŠÍŘENÍ ZÁKLADNY PEER LEKTORŮ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67187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17824" y="1099225"/>
            <a:ext cx="621752" cy="58988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026445" y="971550"/>
            <a:ext cx="14235110" cy="1561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640" dirty="0">
                <a:solidFill>
                  <a:srgbClr val="504C44"/>
                </a:solidFill>
                <a:latin typeface="Open Sans"/>
              </a:rPr>
              <a:t>NASTAVENÍ EVALUACE PROJEKTU </a:t>
            </a:r>
          </a:p>
          <a:p>
            <a:pPr algn="l"/>
            <a:r>
              <a:rPr lang="en-US" sz="3200" spc="640" dirty="0">
                <a:solidFill>
                  <a:srgbClr val="504C44"/>
                </a:solidFill>
                <a:latin typeface="Open Sans"/>
              </a:rPr>
              <a:t>S VÝZKUMNÍKY Z</a:t>
            </a:r>
            <a:r>
              <a:rPr lang="cs-CZ" sz="3200" spc="640" dirty="0">
                <a:solidFill>
                  <a:srgbClr val="504C44"/>
                </a:solidFill>
                <a:latin typeface="Open Sans"/>
              </a:rPr>
              <a:t> UNIVERSITY OF </a:t>
            </a:r>
          </a:p>
          <a:p>
            <a:pPr algn="l"/>
            <a:r>
              <a:rPr lang="cs-CZ" sz="3200" spc="640" dirty="0">
                <a:solidFill>
                  <a:srgbClr val="504C44"/>
                </a:solidFill>
                <a:latin typeface="Open Sans"/>
              </a:rPr>
              <a:t>SOUTH-EASTERN NORWAY</a:t>
            </a:r>
            <a:endParaRPr lang="cs-CZ" sz="3200" b="1" dirty="0">
              <a:solidFill>
                <a:srgbClr val="71777D"/>
              </a:solidFill>
              <a:effectLst/>
              <a:latin typeface="Roboto" panose="02000000000000000000" pitchFamily="2" charset="0"/>
            </a:endParaRPr>
          </a:p>
        </p:txBody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6418985" y="3332347"/>
            <a:ext cx="5450031" cy="6331356"/>
            <a:chOff x="0" y="0"/>
            <a:chExt cx="546608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l="-28801" r="-15288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72590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23" y="1656849"/>
            <a:ext cx="621752" cy="589887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515123" y="3094545"/>
            <a:ext cx="4907163" cy="5700700"/>
            <a:chOff x="0" y="0"/>
            <a:chExt cx="546608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9"/>
              <a:stretch>
                <a:fillRect t="-13664" b="-42526"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2869345" y="3094545"/>
            <a:ext cx="4907163" cy="5700700"/>
            <a:chOff x="0" y="0"/>
            <a:chExt cx="546608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0"/>
              <a:stretch>
                <a:fillRect t="-1803" b="-54391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5837755" y="3570872"/>
            <a:ext cx="6593441" cy="4748046"/>
            <a:chOff x="0" y="0"/>
            <a:chExt cx="3136392" cy="2258568"/>
          </a:xfrm>
        </p:grpSpPr>
        <p:sp>
          <p:nvSpPr>
            <p:cNvPr id="26" name="Freeform 26"/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11"/>
              <a:stretch>
                <a:fillRect l="-1872" r="-1872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12"/>
              <a:stretch>
                <a:fillRect l="-8" r="-8"/>
              </a:stretch>
            </a:blipFill>
          </p:spPr>
        </p:sp>
      </p:grpSp>
      <p:sp>
        <p:nvSpPr>
          <p:cNvPr id="28" name="TextBox 28"/>
          <p:cNvSpPr txBox="1"/>
          <p:nvPr/>
        </p:nvSpPr>
        <p:spPr>
          <a:xfrm>
            <a:off x="1823744" y="1708957"/>
            <a:ext cx="14235110" cy="53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Open Sans"/>
              </a:rPr>
              <a:t>NÁVŠTĚVA ŠKOLY ZOTAVENÍ V BERGENU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72590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23" y="1656849"/>
            <a:ext cx="621752" cy="589887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426222" y="2806100"/>
            <a:ext cx="4219891" cy="6639689"/>
            <a:chOff x="0" y="0"/>
            <a:chExt cx="2179320" cy="3429000"/>
          </a:xfrm>
        </p:grpSpPr>
        <p:sp>
          <p:nvSpPr>
            <p:cNvPr id="16" name="Freeform 16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9"/>
              <a:stretch>
                <a:fillRect t="-6206" b="-6206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707299" y="2806100"/>
            <a:ext cx="4219891" cy="6639689"/>
            <a:chOff x="0" y="0"/>
            <a:chExt cx="2179320" cy="3429000"/>
          </a:xfrm>
        </p:grpSpPr>
        <p:sp>
          <p:nvSpPr>
            <p:cNvPr id="19" name="Freeform 19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11"/>
              <a:stretch>
                <a:fillRect t="-6208" b="-6208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2236484" y="2806100"/>
            <a:ext cx="4219891" cy="6639689"/>
            <a:chOff x="0" y="0"/>
            <a:chExt cx="2179320" cy="3429000"/>
          </a:xfrm>
        </p:grpSpPr>
        <p:sp>
          <p:nvSpPr>
            <p:cNvPr id="22" name="Freeform 22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12"/>
              <a:stretch>
                <a:fillRect l="-50029" r="-50029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823744" y="1708957"/>
            <a:ext cx="14235110" cy="53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Open Sans"/>
              </a:rPr>
              <a:t>SEBEZKUŠENOST V ROLI STUDENTŮ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772590" y="541601"/>
            <a:ext cx="5190338" cy="1115248"/>
            <a:chOff x="0" y="0"/>
            <a:chExt cx="6920450" cy="148699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6920450" cy="1486998"/>
              <a:chOff x="0" y="0"/>
              <a:chExt cx="1288617" cy="276885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288617" cy="276885"/>
              </a:xfrm>
              <a:custGeom>
                <a:avLst/>
                <a:gdLst/>
                <a:ahLst/>
                <a:cxnLst/>
                <a:rect l="l" t="t" r="r" b="b"/>
                <a:pathLst>
                  <a:path w="1288617" h="276885">
                    <a:moveTo>
                      <a:pt x="72970" y="0"/>
                    </a:moveTo>
                    <a:lnTo>
                      <a:pt x="1215648" y="0"/>
                    </a:lnTo>
                    <a:cubicBezTo>
                      <a:pt x="1255948" y="0"/>
                      <a:pt x="1288617" y="32670"/>
                      <a:pt x="1288617" y="72970"/>
                    </a:cubicBezTo>
                    <a:lnTo>
                      <a:pt x="1288617" y="203916"/>
                    </a:lnTo>
                    <a:cubicBezTo>
                      <a:pt x="1288617" y="244216"/>
                      <a:pt x="1255948" y="276885"/>
                      <a:pt x="1215648" y="276885"/>
                    </a:cubicBezTo>
                    <a:lnTo>
                      <a:pt x="72970" y="276885"/>
                    </a:lnTo>
                    <a:cubicBezTo>
                      <a:pt x="32670" y="276885"/>
                      <a:pt x="0" y="244216"/>
                      <a:pt x="0" y="203916"/>
                    </a:cubicBezTo>
                    <a:lnTo>
                      <a:pt x="0" y="72970"/>
                    </a:lnTo>
                    <a:cubicBezTo>
                      <a:pt x="0" y="32670"/>
                      <a:pt x="32670" y="0"/>
                      <a:pt x="72970" y="0"/>
                    </a:cubicBezTo>
                    <a:close/>
                  </a:path>
                </a:pathLst>
              </a:custGeom>
              <a:solidFill>
                <a:srgbClr val="FDFDF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170923" tIns="170923" rIns="170923" bIns="1709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85892" y="388649"/>
              <a:ext cx="954960" cy="668472"/>
              <a:chOff x="0" y="0"/>
              <a:chExt cx="1549400" cy="108458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549400" cy="1084580"/>
              </a:xfrm>
              <a:custGeom>
                <a:avLst/>
                <a:gdLst/>
                <a:ahLst/>
                <a:cxnLst/>
                <a:rect l="l" t="t" r="r" b="b"/>
                <a:pathLst>
                  <a:path w="1549400" h="1084580">
                    <a:moveTo>
                      <a:pt x="0" y="0"/>
                    </a:moveTo>
                    <a:lnTo>
                      <a:pt x="0" y="1084580"/>
                    </a:lnTo>
                    <a:lnTo>
                      <a:pt x="1549400" y="1084580"/>
                    </a:lnTo>
                    <a:lnTo>
                      <a:pt x="154940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>
              <a:off x="2387963" y="284825"/>
              <a:ext cx="935100" cy="935100"/>
              <a:chOff x="0" y="0"/>
              <a:chExt cx="1337729" cy="1337729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337691" cy="1337691"/>
              </a:xfrm>
              <a:custGeom>
                <a:avLst/>
                <a:gdLst/>
                <a:ahLst/>
                <a:cxnLst/>
                <a:rect l="l" t="t" r="r" b="b"/>
                <a:pathLst>
                  <a:path w="1337691" h="1337691">
                    <a:moveTo>
                      <a:pt x="0" y="0"/>
                    </a:moveTo>
                    <a:lnTo>
                      <a:pt x="0" y="1337691"/>
                    </a:lnTo>
                    <a:lnTo>
                      <a:pt x="1337691" y="1337691"/>
                    </a:lnTo>
                    <a:lnTo>
                      <a:pt x="1337691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r="-2" b="-2"/>
                </a:stretch>
              </a:blipFill>
            </p:spPr>
          </p:sp>
        </p:grp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3512867" y="376911"/>
              <a:ext cx="946608" cy="709700"/>
              <a:chOff x="0" y="0"/>
              <a:chExt cx="1535849" cy="115147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535811" cy="1151509"/>
              </a:xfrm>
              <a:custGeom>
                <a:avLst/>
                <a:gdLst/>
                <a:ahLst/>
                <a:cxnLst/>
                <a:rect l="l" t="t" r="r" b="b"/>
                <a:pathLst>
                  <a:path w="1535811" h="1151509">
                    <a:moveTo>
                      <a:pt x="0" y="0"/>
                    </a:moveTo>
                    <a:lnTo>
                      <a:pt x="0" y="1151509"/>
                    </a:lnTo>
                    <a:lnTo>
                      <a:pt x="1535811" y="1151509"/>
                    </a:lnTo>
                    <a:lnTo>
                      <a:pt x="1535811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r="-2" b="3"/>
                </a:stretch>
              </a:blip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11691" r="8351"/>
            <a:stretch>
              <a:fillRect/>
            </a:stretch>
          </p:blipFill>
          <p:spPr>
            <a:xfrm>
              <a:off x="1329048" y="388649"/>
              <a:ext cx="1058916" cy="727452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631586" y="574256"/>
              <a:ext cx="2103259" cy="338486"/>
            </a:xfrm>
            <a:prstGeom prst="rect">
              <a:avLst/>
            </a:prstGeom>
          </p:spPr>
        </p:pic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5123" y="1656849"/>
            <a:ext cx="621752" cy="589887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028700" y="2913394"/>
            <a:ext cx="4219891" cy="6639689"/>
            <a:chOff x="0" y="0"/>
            <a:chExt cx="2179320" cy="3429000"/>
          </a:xfrm>
        </p:grpSpPr>
        <p:sp>
          <p:nvSpPr>
            <p:cNvPr id="16" name="Freeform 16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9"/>
              <a:stretch>
                <a:fillRect t="-4234" b="-423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6309777" y="2913394"/>
            <a:ext cx="4219891" cy="6639689"/>
            <a:chOff x="0" y="0"/>
            <a:chExt cx="2179320" cy="3429000"/>
          </a:xfrm>
        </p:grpSpPr>
        <p:sp>
          <p:nvSpPr>
            <p:cNvPr id="19" name="Freeform 19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11"/>
              <a:stretch>
                <a:fillRect t="-4234" b="-423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11838962" y="2913394"/>
            <a:ext cx="4219891" cy="6639689"/>
            <a:chOff x="0" y="0"/>
            <a:chExt cx="2179320" cy="3429000"/>
          </a:xfrm>
        </p:grpSpPr>
        <p:sp>
          <p:nvSpPr>
            <p:cNvPr id="22" name="Freeform 22"/>
            <p:cNvSpPr/>
            <p:nvPr/>
          </p:nvSpPr>
          <p:spPr>
            <a:xfrm>
              <a:off x="130810" y="241300"/>
              <a:ext cx="1935480" cy="2580640"/>
            </a:xfrm>
            <a:custGeom>
              <a:avLst/>
              <a:gdLst/>
              <a:ahLst/>
              <a:cxnLst/>
              <a:rect l="l" t="t" r="r" b="b"/>
              <a:pathLst>
                <a:path w="1935480" h="2580640">
                  <a:moveTo>
                    <a:pt x="1935480" y="2580640"/>
                  </a:moveTo>
                  <a:lnTo>
                    <a:pt x="0" y="2580640"/>
                  </a:lnTo>
                  <a:lnTo>
                    <a:pt x="0" y="0"/>
                  </a:lnTo>
                  <a:lnTo>
                    <a:pt x="1935480" y="0"/>
                  </a:lnTo>
                  <a:lnTo>
                    <a:pt x="1935480" y="2580640"/>
                  </a:lnTo>
                  <a:close/>
                </a:path>
              </a:pathLst>
            </a:custGeom>
            <a:blipFill>
              <a:blip r:embed="rId12"/>
              <a:stretch>
                <a:fillRect t="-4264" b="-4264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0" y="0"/>
              <a:ext cx="2179320" cy="3429000"/>
            </a:xfrm>
            <a:custGeom>
              <a:avLst/>
              <a:gdLst/>
              <a:ahLst/>
              <a:cxnLst/>
              <a:rect l="l" t="t" r="r" b="b"/>
              <a:pathLst>
                <a:path w="2179320" h="3429000">
                  <a:moveTo>
                    <a:pt x="2179320" y="3429000"/>
                  </a:moveTo>
                  <a:lnTo>
                    <a:pt x="0" y="3429000"/>
                  </a:lnTo>
                  <a:lnTo>
                    <a:pt x="0" y="0"/>
                  </a:lnTo>
                  <a:lnTo>
                    <a:pt x="2179320" y="0"/>
                  </a:lnTo>
                  <a:lnTo>
                    <a:pt x="2179320" y="3429000"/>
                  </a:lnTo>
                  <a:close/>
                </a:path>
              </a:pathLst>
            </a:custGeom>
            <a:blipFill>
              <a:blip r:embed="rId10"/>
              <a:stretch>
                <a:fillRect l="-54" r="-54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1823744" y="1708957"/>
            <a:ext cx="14235110" cy="537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spc="640">
                <a:solidFill>
                  <a:srgbClr val="504C44"/>
                </a:solidFill>
                <a:latin typeface="Open Sans"/>
              </a:rPr>
              <a:t>TRÉNINK LEKTORSKÝCH DOVEDNOSTÍ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167</Words>
  <Application>Microsoft Office PowerPoint</Application>
  <PresentationFormat>Vlastní</PresentationFormat>
  <Paragraphs>30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2" baseType="lpstr">
      <vt:lpstr>Calibri</vt:lpstr>
      <vt:lpstr>Arial</vt:lpstr>
      <vt:lpstr>Open Sans</vt:lpstr>
      <vt:lpstr>Segoe UI Web (East European)</vt:lpstr>
      <vt:lpstr>Calibri (MS)</vt:lpstr>
      <vt:lpstr>Aileron Regular</vt:lpstr>
      <vt:lpstr>Roboto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konference Vlasta</dc:title>
  <dc:creator>PhDr. Vlasta Řezníková, Ph.D.</dc:creator>
  <cp:lastModifiedBy>PhDr. Vlasta Řezníková, Ph.D.</cp:lastModifiedBy>
  <cp:revision>4</cp:revision>
  <dcterms:created xsi:type="dcterms:W3CDTF">2006-08-16T00:00:00Z</dcterms:created>
  <dcterms:modified xsi:type="dcterms:W3CDTF">2023-05-24T06:39:26Z</dcterms:modified>
  <dc:identifier>DAFjtxRQQz8</dc:identifier>
</cp:coreProperties>
</file>