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874250"/>
  <p:embeddedFontLst>
    <p:embeddedFont>
      <p:font typeface="Arvo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orbel" panose="020B0503020204020204" pitchFamily="34" charset="0"/>
      <p:regular r:id="rId39"/>
      <p:bold r:id="rId40"/>
      <p:italic r:id="rId41"/>
      <p:boldItalic r:id="rId42"/>
    </p:embeddedFont>
    <p:embeddedFont>
      <p:font typeface="Montserrat" panose="020B0604020202020204" charset="-18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j2IU+2GTU+gvxPfLvyRXIdyVT2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03b1c652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00" cy="370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403b1c6522_1_0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3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7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9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>
                <a:latin typeface="Corbel"/>
                <a:ea typeface="Corbel"/>
                <a:cs typeface="Corbel"/>
                <a:sym typeface="Corbel"/>
              </a:rPr>
              <a:t>Resilience in SEE Learning can be cultivated on an individual level, an interpersonal level (supportive relationships), a structural level (policies and institutions that promote well-being and resilience), and a cultural level (values, beliefs and practices that promote resilience).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Also known as the Zone of Well-Being or the OK Zone.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1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2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4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5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6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Add companion book –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4 volumes freely available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i="1">
                <a:latin typeface="Calibri"/>
                <a:ea typeface="Calibri"/>
                <a:cs typeface="Calibri"/>
                <a:sym typeface="Calibri"/>
              </a:rPr>
              <a:t>Each level contains about 40 Learning Experiences, each of which takes between 20-40 minutes to complete.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8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9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0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2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7ee5b9560c_1_0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g27ee5b9560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00" cy="370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mě  důležité, není závislý na žádné uzavřené ideologii, která definuje „nepřítele“.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914400" y="4690269"/>
            <a:ext cx="5029200" cy="44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9" descr="Google Shape;1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8" y="0"/>
            <a:ext cx="1218072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9" descr="Google Shape;1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767408"/>
            <a:ext cx="4702629" cy="90483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9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vo"/>
              <a:buNone/>
              <a:defRPr sz="6000"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Montserrat"/>
              <a:buNone/>
              <a:defRPr sz="2000" b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Montserrat"/>
              <a:buNone/>
              <a:defRPr sz="2000" b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Montserrat"/>
              <a:buNone/>
              <a:defRPr sz="2000" b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Montserrat"/>
              <a:buNone/>
              <a:defRPr sz="2000" b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Montserrat"/>
              <a:buNone/>
              <a:defRPr sz="2000" b="1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0" descr="Google Shape;24;p34"/>
          <p:cNvPicPr preferRelativeResize="0"/>
          <p:nvPr/>
        </p:nvPicPr>
        <p:blipFill rotWithShape="1">
          <a:blip r:embed="rId2">
            <a:alphaModFix/>
          </a:blip>
          <a:srcRect b="89179"/>
          <a:stretch/>
        </p:blipFill>
        <p:spPr>
          <a:xfrm>
            <a:off x="5638" y="0"/>
            <a:ext cx="12180723" cy="74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0" descr="Google Shape;2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686" y="5953166"/>
            <a:ext cx="4702630" cy="90483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0"/>
          <p:cNvSpPr txBox="1">
            <a:spLocks noGrp="1"/>
          </p:cNvSpPr>
          <p:nvPr>
            <p:ph type="title"/>
          </p:nvPr>
        </p:nvSpPr>
        <p:spPr>
          <a:xfrm>
            <a:off x="838200" y="736186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vo"/>
              <a:buNone/>
              <a:defRPr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body" idx="1"/>
          </p:nvPr>
        </p:nvSpPr>
        <p:spPr>
          <a:xfrm>
            <a:off x="838200" y="219668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1" descr="Google Shape;24;p34"/>
          <p:cNvPicPr preferRelativeResize="0"/>
          <p:nvPr/>
        </p:nvPicPr>
        <p:blipFill rotWithShape="1">
          <a:blip r:embed="rId2">
            <a:alphaModFix/>
          </a:blip>
          <a:srcRect b="89179"/>
          <a:stretch/>
        </p:blipFill>
        <p:spPr>
          <a:xfrm>
            <a:off x="5638" y="0"/>
            <a:ext cx="12180723" cy="74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1" descr="Google Shape;2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686" y="5953166"/>
            <a:ext cx="4702630" cy="90483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838200" y="749437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vo"/>
              <a:buNone/>
              <a:defRPr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3" descr="Google Shape;24;p34"/>
          <p:cNvPicPr preferRelativeResize="0"/>
          <p:nvPr/>
        </p:nvPicPr>
        <p:blipFill rotWithShape="1">
          <a:blip r:embed="rId2">
            <a:alphaModFix/>
          </a:blip>
          <a:srcRect b="89179"/>
          <a:stretch/>
        </p:blipFill>
        <p:spPr>
          <a:xfrm>
            <a:off x="5638" y="0"/>
            <a:ext cx="12180723" cy="74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3" descr="Google Shape;2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686" y="5953166"/>
            <a:ext cx="4702630" cy="90483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653666" y="701799"/>
            <a:ext cx="7491602" cy="545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vo"/>
              <a:buNone/>
              <a:defRPr sz="6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sldNum" idx="12"/>
          </p:nvPr>
        </p:nvSpPr>
        <p:spPr>
          <a:xfrm>
            <a:off x="11678177" y="6310165"/>
            <a:ext cx="350035" cy="33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2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34" descr="Google Shape;24;p34"/>
          <p:cNvPicPr preferRelativeResize="0"/>
          <p:nvPr/>
        </p:nvPicPr>
        <p:blipFill rotWithShape="1">
          <a:blip r:embed="rId2">
            <a:alphaModFix/>
          </a:blip>
          <a:srcRect b="89179"/>
          <a:stretch/>
        </p:blipFill>
        <p:spPr>
          <a:xfrm>
            <a:off x="5638" y="0"/>
            <a:ext cx="12180723" cy="74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4" descr="Google Shape;2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686" y="5953166"/>
            <a:ext cx="4702630" cy="90483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4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vo"/>
              <a:buNone/>
              <a:defRPr sz="6000"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8" descr="Google Shape;24;p34"/>
          <p:cNvPicPr preferRelativeResize="0"/>
          <p:nvPr/>
        </p:nvPicPr>
        <p:blipFill rotWithShape="1">
          <a:blip r:embed="rId8">
            <a:alphaModFix/>
          </a:blip>
          <a:srcRect b="89179"/>
          <a:stretch/>
        </p:blipFill>
        <p:spPr>
          <a:xfrm>
            <a:off x="5638" y="0"/>
            <a:ext cx="12180723" cy="74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8" descr="Google Shape;25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44686" y="5953166"/>
            <a:ext cx="4702630" cy="9048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eelearning.emory.ed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eelearning.emory.edu/cs/user/login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eelearning.emory.edu/c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>
            <a:spLocks noGrp="1"/>
          </p:cNvSpPr>
          <p:nvPr>
            <p:ph type="ctrTitle" idx="4294967295"/>
          </p:nvPr>
        </p:nvSpPr>
        <p:spPr>
          <a:xfrm>
            <a:off x="3435448" y="1486886"/>
            <a:ext cx="7325316" cy="303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2"/>
              <a:buFont typeface="Calibri"/>
              <a:buNone/>
            </a:pPr>
            <a:endParaRPr sz="2873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2"/>
              <a:buFont typeface="Calibri"/>
              <a:buNone/>
            </a:pPr>
            <a:br>
              <a:rPr lang="en-US" sz="2873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73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73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73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73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73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73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73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73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73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SEE LEARNING </a:t>
            </a:r>
            <a:br>
              <a:rPr lang="en-US" sz="2873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73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Sociální, emoční a etická výchova</a:t>
            </a:r>
            <a:br>
              <a:rPr lang="en-US" sz="2873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73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 vzdělávání srdce a mysli</a:t>
            </a:r>
            <a:endParaRPr sz="2873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2"/>
              <a:buFont typeface="Calibri"/>
              <a:buNone/>
            </a:pPr>
            <a:endParaRPr sz="2873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2"/>
              <a:buFont typeface="Calibri"/>
              <a:buNone/>
            </a:pPr>
            <a:endParaRPr sz="2873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2"/>
              <a:buFont typeface="Calibri"/>
              <a:buNone/>
            </a:pPr>
            <a:endParaRPr sz="2873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2"/>
              <a:buFont typeface="Calibri"/>
              <a:buNone/>
            </a:pPr>
            <a:endParaRPr sz="2873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 txBox="1">
            <a:spLocks noGrp="1"/>
          </p:cNvSpPr>
          <p:nvPr>
            <p:ph type="subTitle" idx="4294967295"/>
          </p:nvPr>
        </p:nvSpPr>
        <p:spPr>
          <a:xfrm>
            <a:off x="3435448" y="3283857"/>
            <a:ext cx="4370081" cy="10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587"/>
              <a:buFont typeface="Calibri"/>
              <a:buNone/>
            </a:pPr>
            <a:r>
              <a:rPr lang="en-US" sz="5815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Ochutnávkový workshop</a:t>
            </a:r>
            <a:endParaRPr sz="5815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587"/>
              <a:buFont typeface="Calibri"/>
              <a:buNone/>
            </a:pPr>
            <a:endParaRPr sz="5815" b="1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587"/>
              <a:buFont typeface="Calibri"/>
              <a:buNone/>
            </a:pPr>
            <a:r>
              <a:rPr lang="en-US" sz="5815" b="1"/>
              <a:t>ZŠ LIŠKA, BRNO</a:t>
            </a:r>
            <a:endParaRPr sz="5815" b="1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587"/>
              <a:buFont typeface="Calibri"/>
              <a:buNone/>
            </a:pPr>
            <a:endParaRPr sz="5815" b="1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587"/>
              <a:buFont typeface="Calibri"/>
              <a:buNone/>
            </a:pPr>
            <a:r>
              <a:rPr lang="en-US" sz="5815" b="1"/>
              <a:t>15.9.2023</a:t>
            </a:r>
            <a:endParaRPr sz="5815" b="1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7142"/>
              <a:buFont typeface="Calibri"/>
              <a:buNone/>
            </a:pPr>
            <a:endParaRPr sz="2800" b="1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Calibri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Calibri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Calibri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6319" y="5938126"/>
            <a:ext cx="1886476" cy="556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03b1c6522_1_0"/>
          <p:cNvSpPr txBox="1"/>
          <p:nvPr/>
        </p:nvSpPr>
        <p:spPr>
          <a:xfrm>
            <a:off x="420225" y="-66725"/>
            <a:ext cx="11591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</a:rPr>
              <a:t>Kapitola 1: Vytvoření soucitné třídy</a:t>
            </a:r>
            <a:endParaRPr/>
          </a:p>
        </p:txBody>
      </p:sp>
      <p:sp>
        <p:nvSpPr>
          <p:cNvPr id="104" name="Google Shape;104;g2403b1c6522_1_0"/>
          <p:cNvSpPr txBox="1"/>
          <p:nvPr/>
        </p:nvSpPr>
        <p:spPr>
          <a:xfrm>
            <a:off x="392003" y="1001761"/>
            <a:ext cx="4515600" cy="54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457200" marR="0" lvl="0" indent="-431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Zkuste si vybavit okamžik, kdy se k vám někdo zachoval laskavě.</a:t>
            </a:r>
            <a:endParaRPr sz="1000"/>
          </a:p>
          <a:p>
            <a:pPr marL="457200" marR="0" lvl="0" indent="-431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Může se jednat o něco mimořádného nebo o něco zcela prostého.</a:t>
            </a:r>
            <a:endParaRPr sz="1000"/>
          </a:p>
          <a:p>
            <a:pPr marL="457200" marR="0" lvl="0" indent="-431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Nyní danou událost prosím zachyťte kresbou.</a:t>
            </a:r>
            <a:endParaRPr sz="1000"/>
          </a:p>
          <a:p>
            <a:pPr marL="457200" marR="0" lvl="0" indent="-431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to vypadalo? Jaký to byl pocit? Jak jste se cítili?</a:t>
            </a:r>
            <a:endParaRPr sz="1000"/>
          </a:p>
          <a:p>
            <a:pPr marL="457200" marR="0" lvl="0" indent="-431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Kdo by chtěl svůj obrázek  ukázat a povědět nám o daném okamžiku.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g2403b1c6522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0557" y="1001761"/>
            <a:ext cx="4919240" cy="4912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7"/>
          <p:cNvSpPr txBox="1"/>
          <p:nvPr/>
        </p:nvSpPr>
        <p:spPr>
          <a:xfrm>
            <a:off x="441192" y="1595112"/>
            <a:ext cx="97134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571500" marR="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❑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Pravdivost</a:t>
            </a:r>
            <a:endParaRPr sz="2100"/>
          </a:p>
          <a:p>
            <a:pPr marL="571500" marR="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❑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Láskyplná a volná diskuse</a:t>
            </a:r>
            <a:endParaRPr sz="2100"/>
          </a:p>
          <a:p>
            <a:pPr marL="571500" marR="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❑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Pevné termíny</a:t>
            </a:r>
            <a:endParaRPr sz="2100"/>
          </a:p>
          <a:p>
            <a:pPr marL="571500" marR="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❑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Vysoká tolerance jakéhokoliv názoru</a:t>
            </a:r>
            <a:endParaRPr sz="2100"/>
          </a:p>
          <a:p>
            <a:pPr marL="571500" marR="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❑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Bezpečné sdílení (co bylo řečeno, zůstane uvnitř)</a:t>
            </a:r>
            <a:endParaRPr sz="2100"/>
          </a:p>
          <a:p>
            <a:pPr marL="571500" marR="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❑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Informace pro všechny z jednoho zdroje</a:t>
            </a:r>
            <a:endParaRPr sz="2100"/>
          </a:p>
          <a:p>
            <a:pPr marL="571500" marR="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❑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Dodržování struktury</a:t>
            </a:r>
            <a:endParaRPr sz="2100"/>
          </a:p>
          <a:p>
            <a:pPr marL="571500" marR="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❑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Upřímnost, ochota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❑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Mluvit přímo, otevřeně sdělit, co chci, nebo nechci</a:t>
            </a:r>
            <a:endParaRPr sz="2100"/>
          </a:p>
          <a:p>
            <a:pPr marL="571500" marR="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❑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Zralá odpovědná volba (ne)účasti na setkáních, v aktivitách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❑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Praktikování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❑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Střídání rolí facilitátora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❑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Nespěchat</a:t>
            </a:r>
            <a:endParaRPr sz="2100"/>
          </a:p>
          <a:p>
            <a:pPr marL="571500" marR="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❑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Dobré jídlo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 txBox="1"/>
          <p:nvPr/>
        </p:nvSpPr>
        <p:spPr>
          <a:xfrm>
            <a:off x="441192" y="0"/>
            <a:ext cx="11608053" cy="70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Kapitola 1: Vytvoření soucitné třídy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7"/>
          <p:cNvSpPr txBox="1"/>
          <p:nvPr/>
        </p:nvSpPr>
        <p:spPr>
          <a:xfrm>
            <a:off x="441193" y="980367"/>
            <a:ext cx="9536184" cy="64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Ukázková lekce (1): TŘÍDNÍ DOHODY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7"/>
          <p:cNvSpPr txBox="1"/>
          <p:nvPr/>
        </p:nvSpPr>
        <p:spPr>
          <a:xfrm>
            <a:off x="6797993" y="1626606"/>
            <a:ext cx="4834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7"/>
          <p:cNvSpPr txBox="1"/>
          <p:nvPr/>
        </p:nvSpPr>
        <p:spPr>
          <a:xfrm>
            <a:off x="5996449" y="5507962"/>
            <a:ext cx="59677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Učebnice Sociální, emoční a etická výchova, základní úroveň, str. 27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8"/>
          <p:cNvSpPr txBox="1"/>
          <p:nvPr/>
        </p:nvSpPr>
        <p:spPr>
          <a:xfrm>
            <a:off x="441192" y="1668392"/>
            <a:ext cx="107052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Zvolte si téma, o kterém můžete nějakou dobu jako mluvčí hovořit.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Jako naslouchající celou svou pozornost věnujte druhému člověku. Pozorně naslouchejte, aniž byste mluvili nebo přerušovali. Dokonce naslouchejte bez přitakávání, pokyvování hlavou, projevování jakékoliv emoce, úsměvu a pod. Zkuste se na toho druhého skutečně napojit. Na konci času pro sdílení poděkujte druhé osobě za sdílení.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Otázky: Jaká byla vaše zkušenost s účastí ve vědomém naslouchání? Jaká jsou omezení používání strukturovaného dialogu, jako je tento? Jaké jsou výhody použití strukturovaného dialogu? </a:t>
            </a:r>
            <a:b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tato aktivita souvisí s principy SEE Learningu, postupy, komponenty? Jaké a-ha momenty jste během dialogu zažili?</a:t>
            </a:r>
            <a:endParaRPr/>
          </a:p>
        </p:txBody>
      </p:sp>
      <p:sp>
        <p:nvSpPr>
          <p:cNvPr id="120" name="Google Shape;120;p38"/>
          <p:cNvSpPr txBox="1"/>
          <p:nvPr/>
        </p:nvSpPr>
        <p:spPr>
          <a:xfrm>
            <a:off x="441192" y="0"/>
            <a:ext cx="11608053" cy="70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Kapitola 1: Vytvoření soucitné třídy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8"/>
          <p:cNvSpPr txBox="1"/>
          <p:nvPr/>
        </p:nvSpPr>
        <p:spPr>
          <a:xfrm>
            <a:off x="441192" y="1022152"/>
            <a:ext cx="10832550" cy="64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Ukázková lekce (2): VĚDOMÉ NASLOUCHÁNÍ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9"/>
          <p:cNvSpPr txBox="1">
            <a:spLocks noGrp="1"/>
          </p:cNvSpPr>
          <p:nvPr>
            <p:ph type="title"/>
          </p:nvPr>
        </p:nvSpPr>
        <p:spPr>
          <a:xfrm>
            <a:off x="838200" y="23145"/>
            <a:ext cx="7345101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48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Kapitola 2: Rozvíjení odolnosti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9"/>
          <p:cNvSpPr txBox="1">
            <a:spLocks noGrp="1"/>
          </p:cNvSpPr>
          <p:nvPr>
            <p:ph type="body" idx="1"/>
          </p:nvPr>
        </p:nvSpPr>
        <p:spPr>
          <a:xfrm>
            <a:off x="838200" y="1412820"/>
            <a:ext cx="4578752" cy="469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Rychlé a jednoduché metody, které tělo a mysl vrátí do přítomného okamžiku;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na místo rovnováhy, pokud se dostanou do diskomfortu.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Strategie: 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Vypití sklenice vody 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Uvědomění si 6 barev 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Pozorování věcí v místnosti 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Počítání pozpátku od 10 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Dotýkání se povrchů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Tisknutí dlaní k sobě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Analyzování 3+3 zvuky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Volné procházení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Opírání se zády o zeď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5978" y="1412820"/>
            <a:ext cx="2887120" cy="371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7091" y="1451445"/>
            <a:ext cx="3107666" cy="380883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9"/>
          <p:cNvSpPr txBox="1"/>
          <p:nvPr/>
        </p:nvSpPr>
        <p:spPr>
          <a:xfrm>
            <a:off x="745602" y="834700"/>
            <a:ext cx="79874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Ukázková lekce: STRATEGIE OKAMŽITÉ POMOCI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9"/>
          <p:cNvSpPr txBox="1"/>
          <p:nvPr/>
        </p:nvSpPr>
        <p:spPr>
          <a:xfrm>
            <a:off x="5845978" y="5415364"/>
            <a:ext cx="59677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Učebnice Sociální, emoční a etická výchova, základní úroveň, str. 56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392003" y="0"/>
            <a:ext cx="11587794" cy="76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56"/>
              <a:buFont typeface="Arvo"/>
              <a:buNone/>
            </a:pPr>
            <a:r>
              <a:rPr lang="en-US" sz="3500" b="1">
                <a:latin typeface="Arial"/>
                <a:ea typeface="Arial"/>
                <a:cs typeface="Arial"/>
                <a:sym typeface="Arial"/>
              </a:rPr>
              <a:t> Kapitola 3: </a:t>
            </a:r>
            <a:r>
              <a:rPr lang="en-US" sz="4000">
                <a:latin typeface="Arial"/>
                <a:ea typeface="Arial"/>
                <a:cs typeface="Arial"/>
                <a:sym typeface="Arial"/>
              </a:rPr>
              <a:t>Odolnost a zóna pohody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8"/>
          <p:cNvSpPr txBox="1"/>
          <p:nvPr/>
        </p:nvSpPr>
        <p:spPr>
          <a:xfrm>
            <a:off x="392003" y="1001761"/>
            <a:ext cx="4515600" cy="5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Odolnost: schopnost produktivně reagovat na výzvy, stres, hrozby a neočekávaná překvapení, která by jinak mohla osobu destabilizovat.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Učitelé a žáci postupně získávají nástroje, jak se udržovat v zóně pohody nebo jak se do ní pružně vracet.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Tím se zlepšuje úroveň komunikace i celková kultura prostředí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rbe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8" descr="SEE_CZ_Zon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1919" y="1001761"/>
            <a:ext cx="6447368" cy="502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1"/>
          <p:cNvSpPr txBox="1">
            <a:spLocks noGrp="1"/>
          </p:cNvSpPr>
          <p:nvPr>
            <p:ph type="title"/>
          </p:nvPr>
        </p:nvSpPr>
        <p:spPr>
          <a:xfrm>
            <a:off x="838200" y="23145"/>
            <a:ext cx="11199471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2444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Kapitola 3: Posilování pozornosti a sebeuvědomování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1"/>
          <p:cNvSpPr txBox="1">
            <a:spLocks noGrp="1"/>
          </p:cNvSpPr>
          <p:nvPr>
            <p:ph type="body" idx="1"/>
          </p:nvPr>
        </p:nvSpPr>
        <p:spPr>
          <a:xfrm>
            <a:off x="838200" y="1586505"/>
            <a:ext cx="6870539" cy="4450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Bdělá pozornost, zvědomění těla, poznávání hranic, překonávání osobních limitů, trénink opakováním, souhra s ostatními, zodpovědnost, seberegulace, radost.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Tleskání ve dvojicích, ve čtveřicích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- ve dvojici tleskat společně rukama předvedeným způsobem, nejprve pomaleji, postupně můžete rychlost zvyšovat. Náročnost můžete ještě zvýšit tím, že se postavíte do čtveřice, dvě dvojice proti sobě.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Rytmický kruh s předáváním holí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- nejprve jednu hůl 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latin typeface="Arial"/>
                <a:ea typeface="Arial"/>
                <a:cs typeface="Arial"/>
                <a:sym typeface="Arial"/>
              </a:rPr>
              <a:t>v rytmu po kruhu podávat. Zahájíme velmi zvolna a postupně budeme zrychlovat. Pokud vám hůl spadne, nechte ji ležet a předávejte další hole. Dále přidáme další hole, aby měl každý dvě.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1"/>
          <p:cNvSpPr txBox="1"/>
          <p:nvPr/>
        </p:nvSpPr>
        <p:spPr>
          <a:xfrm>
            <a:off x="734026" y="951155"/>
            <a:ext cx="104008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Ukázková lekce (1): ROZVOJ POZORNOSTI POMOCÍ AKTIVIT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1727" y="1810095"/>
            <a:ext cx="3252244" cy="353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1"/>
          <p:cNvSpPr txBox="1"/>
          <p:nvPr/>
        </p:nvSpPr>
        <p:spPr>
          <a:xfrm>
            <a:off x="983848" y="5729468"/>
            <a:ext cx="32399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Aktivity programu intuitivní pedagogika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2"/>
          <p:cNvSpPr txBox="1">
            <a:spLocks noGrp="1"/>
          </p:cNvSpPr>
          <p:nvPr>
            <p:ph type="title"/>
          </p:nvPr>
        </p:nvSpPr>
        <p:spPr>
          <a:xfrm>
            <a:off x="838200" y="23145"/>
            <a:ext cx="11199471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2444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Kapitola 3: Posilování pozornosti a sebeuvědomování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2"/>
          <p:cNvSpPr txBox="1">
            <a:spLocks noGrp="1"/>
          </p:cNvSpPr>
          <p:nvPr>
            <p:ph type="body" idx="1"/>
          </p:nvPr>
        </p:nvSpPr>
        <p:spPr>
          <a:xfrm>
            <a:off x="838200" y="1645730"/>
            <a:ext cx="7229354" cy="4450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Pošli kelímek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– koluje kelímek po okraj naplněný vodou. Udržte svou mysl na kelímku (vědomá pozornost); všímejte si, jak reaguje tělo a mysl (bdělé vědomí); opatrně, abyste vodu nevylili (ostražitost).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Zrcadlení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– ve dvojici, prociťte energie mezi rukama; jeden vede, druhý bdělou pozorností následuje. Co se děje v těle?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Bdělé naslouchání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– (zavřete oči), nastražte uši. Rozpoznejte zvuky v největší dálce, uvnitř této budovy, uvnitř této místnosti, zaposlouchejte se sami do sebe.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Bdělé jídlo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– zaměřte pozornost všemi smysly, postupujte k detailu. Pomalu a bděle jezte. Čeho jste si všimli uvnitř.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Bdělá chůze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– kráčejte pomalu v řadě. Pocity v chodidlech.</a:t>
            </a:r>
            <a:endParaRPr/>
          </a:p>
          <a:p>
            <a:pPr marL="3429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2"/>
          <p:cNvSpPr txBox="1"/>
          <p:nvPr/>
        </p:nvSpPr>
        <p:spPr>
          <a:xfrm>
            <a:off x="734026" y="951155"/>
            <a:ext cx="101693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Ukázková lekce (2) : ROZVOJ POZORNOSTI POMOCÍ AKTIVIT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8497" y="1529275"/>
            <a:ext cx="3252244" cy="456719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2"/>
          <p:cNvSpPr txBox="1"/>
          <p:nvPr/>
        </p:nvSpPr>
        <p:spPr>
          <a:xfrm>
            <a:off x="838200" y="5522540"/>
            <a:ext cx="59677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Učebnice Sociální, emoční a etická výchova, základní úroveň, str. 56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>
            <a:spLocks noGrp="1"/>
          </p:cNvSpPr>
          <p:nvPr>
            <p:ph type="title"/>
          </p:nvPr>
        </p:nvSpPr>
        <p:spPr>
          <a:xfrm>
            <a:off x="327974" y="-255350"/>
            <a:ext cx="101876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vo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Obsah učebnice pro žáky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5"/>
          <p:cNvSpPr txBox="1"/>
          <p:nvPr/>
        </p:nvSpPr>
        <p:spPr>
          <a:xfrm>
            <a:off x="428955" y="1070213"/>
            <a:ext cx="7501787" cy="470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7620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Každá učebnice obsahuje kompletní kurz pro určenou věkovou kategorii, látka je věkově gradovaná</a:t>
            </a:r>
            <a:endParaRPr/>
          </a:p>
          <a:p>
            <a:pPr marL="457200" marR="0" lvl="0" indent="-381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Úvod a poděkování</a:t>
            </a:r>
            <a:endParaRPr/>
          </a:p>
          <a:p>
            <a:pPr marL="457200" marR="0" lvl="0" indent="-381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Kapitola 1: Vytvoření soucitné třídy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Kapitola 2: Rozvíjení odolnosti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Kapitola 3: Posílení pozornosti a sebeuvědomování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Kapitola 4: Regulace emocí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Kapitola 5: Učíme se o sobě a od sebe navzájem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Kapitola 6: Soucit se sebou samým a s druhými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Kapitola 7: Jsme v tom všichni společně</a:t>
            </a:r>
            <a:b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(systémové myšlení)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Závěrečný projekt: Utváříme lepší svět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15" descr="SEE_Obalka_CZ_E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1722" y="1063477"/>
            <a:ext cx="3763692" cy="4897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2764" y="1070213"/>
            <a:ext cx="5328213" cy="367540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4"/>
          <p:cNvSpPr txBox="1">
            <a:spLocks noGrp="1"/>
          </p:cNvSpPr>
          <p:nvPr>
            <p:ph type="title"/>
          </p:nvPr>
        </p:nvSpPr>
        <p:spPr>
          <a:xfrm>
            <a:off x="327974" y="-255350"/>
            <a:ext cx="101876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vo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Klíčová „vlákna“ výuky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4"/>
          <p:cNvSpPr txBox="1"/>
          <p:nvPr/>
        </p:nvSpPr>
        <p:spPr>
          <a:xfrm>
            <a:off x="327974" y="913625"/>
            <a:ext cx="7552251" cy="526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Kritické myšlení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zkoumání a prošetřování témat prostřednictvím logického uvažování, diskuze, argumentace, kladení otázek k získání hlubšího porozumění, pokora poznání, možnost se mýlit. 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Cvičení reflexe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cvičení v „první osobě“, pozorování vjemů, rozvoj pozornosti zaměřené na dech, pozorování pomíjivosti myšlenek a emocí, jejich účinků na vlastní tělo a mysl. 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Vědecká hlediska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pohled z hlediska „třetí osoby“, vědecké poznatky v oblasti biologie, psychologie, neurovědy; osnovy poskytují podpůrný materiál.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Výuka zapojením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strategie a metody, které vybízejí k vlastní aktivitě, účasti a zapojení, spolupráce, kreativita, projekty.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0087" y="1070213"/>
            <a:ext cx="5281913" cy="50748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5"/>
          <p:cNvSpPr txBox="1">
            <a:spLocks noGrp="1"/>
          </p:cNvSpPr>
          <p:nvPr>
            <p:ph type="title"/>
          </p:nvPr>
        </p:nvSpPr>
        <p:spPr>
          <a:xfrm>
            <a:off x="327974" y="-255350"/>
            <a:ext cx="101876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vo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Tři úrovně porozumění v rámci učení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5"/>
          <p:cNvSpPr txBox="1"/>
          <p:nvPr/>
        </p:nvSpPr>
        <p:spPr>
          <a:xfrm>
            <a:off x="327974" y="913625"/>
            <a:ext cx="7552251" cy="4893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„Zahradnický přístup“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provázíme žáka v jeho přirozeném růstu, nerychlíme ho, umožňujeme dobrovolnost, vlastní autonomii.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Tři úrovně porozumění, sebezkušenostní princip: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Získané znalosti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poslechem, čtením, diskuzí, zkoumáním, získávání zkušeností.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Kritický vhled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zkoumání do větší hloubky, osobní „aha“ momenty, osobní vhled spojující znalosti s vlastním životem, nový pohled na svět.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Zažité porozumění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cvičení reflexe, znalosti a zkušenosti, které byly zvnitřněny natolik, že se staly transformujícími a spontánními.</a:t>
            </a:r>
            <a:endParaRPr/>
          </a:p>
          <a:p>
            <a:pPr marL="3429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838200" y="-1"/>
            <a:ext cx="105156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SEE Learning je určen pro: </a:t>
            </a:r>
            <a:endParaRPr sz="4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vo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838200" y="1326551"/>
            <a:ext cx="10515600" cy="4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Lidi s vyznáním i bez vyznání  – všichni máme stejnou základní potřebu štěstí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Všechny věkové kategorie – SEE integrována do celého systému školy se stane vizí, tím se vytvoří zdravé a podporující prostředí školy. 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Implementace sekulární etiky do výuky má přesah mimo prostředí školy 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6053" y="1070213"/>
            <a:ext cx="5069981" cy="507487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6"/>
          <p:cNvSpPr txBox="1">
            <a:spLocks noGrp="1"/>
          </p:cNvSpPr>
          <p:nvPr>
            <p:ph type="title"/>
          </p:nvPr>
        </p:nvSpPr>
        <p:spPr>
          <a:xfrm>
            <a:off x="327974" y="-255350"/>
            <a:ext cx="101876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vo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Struktura učební lekce – výukového zážitku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6"/>
          <p:cNvSpPr txBox="1"/>
          <p:nvPr/>
        </p:nvSpPr>
        <p:spPr>
          <a:xfrm>
            <a:off x="327974" y="913625"/>
            <a:ext cx="6119125" cy="4893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Každá učební lekce se skládá z pěti částí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„Check-in“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zklidnění, vstup do kontaktu se sebou, naladění se na společnou práci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Prezentace tématu/ diskuze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získání poznatků, vysvětlení pojmů, principů, postupů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Aktivity vhledu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sebezkušenostní aktivity, rozvoj kritického vhledu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Cvičení reflexe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hlubší osobní reflexe, vede k zvnitřnění porozumění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Shrnutí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ohlédnutí za vlastním učením, co si odnáším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>
            <a:spLocks noGrp="1"/>
          </p:cNvSpPr>
          <p:nvPr>
            <p:ph type="title"/>
          </p:nvPr>
        </p:nvSpPr>
        <p:spPr>
          <a:xfrm>
            <a:off x="194175" y="0"/>
            <a:ext cx="11299486" cy="7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Učebnice a metodika pro učitele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4"/>
          <p:cNvSpPr txBox="1"/>
          <p:nvPr/>
        </p:nvSpPr>
        <p:spPr>
          <a:xfrm>
            <a:off x="496414" y="1074679"/>
            <a:ext cx="2443556" cy="75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Mateřská škola </a:t>
            </a:r>
            <a:b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1.- 2. ročník ZŠ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4" descr="Czech-Book-Covers-15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175" y="2141223"/>
            <a:ext cx="11725048" cy="352668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4"/>
          <p:cNvSpPr txBox="1"/>
          <p:nvPr/>
        </p:nvSpPr>
        <p:spPr>
          <a:xfrm>
            <a:off x="3554059" y="1074679"/>
            <a:ext cx="2188913" cy="75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3.- 5. ročník základní školy 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4"/>
          <p:cNvSpPr txBox="1"/>
          <p:nvPr/>
        </p:nvSpPr>
        <p:spPr>
          <a:xfrm>
            <a:off x="6357061" y="1074678"/>
            <a:ext cx="2188913" cy="75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6.- 9. ročník základní školy 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4"/>
          <p:cNvSpPr txBox="1"/>
          <p:nvPr/>
        </p:nvSpPr>
        <p:spPr>
          <a:xfrm>
            <a:off x="9160063" y="1074678"/>
            <a:ext cx="2685327" cy="75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Obecný rámec, implementace 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/>
          <p:nvPr/>
        </p:nvSpPr>
        <p:spPr>
          <a:xfrm>
            <a:off x="0" y="954475"/>
            <a:ext cx="71337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76200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101 online kurz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Můj plán</a:t>
            </a:r>
            <a:endParaRPr/>
          </a:p>
          <a:p>
            <a:pPr marL="76200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Učebnice a metodika ke stažení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Osvědčení po dokončení kurzu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Další zdroje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8" descr="Google Shape;231;p2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9397" y="2558729"/>
            <a:ext cx="2962436" cy="257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8" descr="Google Shape;23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05331" y="1030957"/>
            <a:ext cx="4210565" cy="124874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8"/>
          <p:cNvSpPr txBox="1"/>
          <p:nvPr/>
        </p:nvSpPr>
        <p:spPr>
          <a:xfrm>
            <a:off x="6571587" y="5319413"/>
            <a:ext cx="5278055" cy="40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https://seelearning.emory.edu/cs/user/login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"/>
          <p:cNvSpPr txBox="1"/>
          <p:nvPr/>
        </p:nvSpPr>
        <p:spPr>
          <a:xfrm>
            <a:off x="428261" y="105686"/>
            <a:ext cx="10968607" cy="64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Prohloubení pro zájemce, učebnice zdarma 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8"/>
          <p:cNvSpPr txBox="1"/>
          <p:nvPr/>
        </p:nvSpPr>
        <p:spPr>
          <a:xfrm>
            <a:off x="428261" y="3064021"/>
            <a:ext cx="6412377" cy="278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Otázky k reflexi kurzu SEE 101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Která myšlenka byla nejvíce nová,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která byla pro vás velmi známá,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zažili jste nějaký hlubší vhled, aha moment,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která myšlenka bude nejméně nebo nejvíce blízká učitelům,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byste jim myšlenky mohli přiblížit?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1410" y="1064096"/>
            <a:ext cx="4311775" cy="294928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8"/>
          <p:cNvSpPr txBox="1">
            <a:spLocks noGrp="1"/>
          </p:cNvSpPr>
          <p:nvPr>
            <p:ph type="title"/>
          </p:nvPr>
        </p:nvSpPr>
        <p:spPr>
          <a:xfrm>
            <a:off x="327974" y="4259"/>
            <a:ext cx="9803757" cy="831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2222"/>
              <a:buFont typeface="Arvo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Kroky implementace programu SEE Learning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8"/>
          <p:cNvSpPr txBox="1"/>
          <p:nvPr/>
        </p:nvSpPr>
        <p:spPr>
          <a:xfrm>
            <a:off x="327974" y="913625"/>
            <a:ext cx="1120050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Jako jedinec, škola se zapojit do profesní</a:t>
            </a:r>
            <a:b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vzdělávací komunity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SEE Learning (IEEV)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Navázat dalším </a:t>
            </a:r>
            <a:r>
              <a:rPr lang="en-US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vzděláváním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(16, 32, 64 hodin)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Získat </a:t>
            </a:r>
            <a:r>
              <a:rPr lang="en-US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podporu celého vedení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školy a kolegů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Získat prostor pro další vzdělávání učitelů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Spolupracovat s </a:t>
            </a:r>
            <a:r>
              <a:rPr lang="en-US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mentorem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SEE Learningu </a:t>
            </a:r>
            <a:b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 fázích vlastní implementace ve škole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Osvojit si </a:t>
            </a:r>
            <a:r>
              <a:rPr lang="en-US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hodnoty programu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jednotlivá témata, </a:t>
            </a:r>
            <a:b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strukturu lekcí, styl výuky formou provázení žáků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Postupovat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podle detailně popsaného modelu lekcí, obohacovat své nástroje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Přizpůsobovat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výuku své konkrétní třídě, věkové kategorii dětí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každou odučenou hodinou získávat více praxe, </a:t>
            </a:r>
            <a:r>
              <a:rPr lang="en-US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sebedůvěry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optimalizovat výuku pro ještě efektivnější učení žáků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499" y="913625"/>
            <a:ext cx="4613229" cy="36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9"/>
          <p:cNvSpPr txBox="1">
            <a:spLocks noGrp="1"/>
          </p:cNvSpPr>
          <p:nvPr>
            <p:ph type="title"/>
          </p:nvPr>
        </p:nvSpPr>
        <p:spPr>
          <a:xfrm>
            <a:off x="327974" y="4259"/>
            <a:ext cx="9803757" cy="831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2222"/>
              <a:buFont typeface="Arvo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Varianty implementace programu SEE Learning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9"/>
          <p:cNvSpPr txBox="1"/>
          <p:nvPr/>
        </p:nvSpPr>
        <p:spPr>
          <a:xfrm>
            <a:off x="327974" y="913625"/>
            <a:ext cx="6940927" cy="4893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Realizuje jeden vyučující – volitelný předmět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Vede třídní učitel, výchovný poradce – třídnické hodiny, třídní/ školní kruh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Realizace „napříč školou“ – optimální model, </a:t>
            </a:r>
            <a:b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např. v samostatném předmětu s prolínáním do jiných předmětů či třídního/ školního kruhu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Realizace při projektových dnech, mimoškolních aktivitách, ve školní družině, v odpoledních kroužcích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Implementaci má podporovat celé vedení školy,  (třídní) učitelé, ostatní zaměstnanci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Důležité je rozhodně informovat/ získat rodiče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Tomu věnovat energii na začátku a průběžně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 txBox="1">
            <a:spLocks noGrp="1"/>
          </p:cNvSpPr>
          <p:nvPr>
            <p:ph type="title"/>
          </p:nvPr>
        </p:nvSpPr>
        <p:spPr>
          <a:xfrm>
            <a:off x="838200" y="-4"/>
            <a:ext cx="105156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48"/>
              <a:buFont typeface="Arvo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Minutové praxe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1"/>
          <p:cNvSpPr txBox="1">
            <a:spLocks noGrp="1"/>
          </p:cNvSpPr>
          <p:nvPr>
            <p:ph type="body" idx="1"/>
          </p:nvPr>
        </p:nvSpPr>
        <p:spPr>
          <a:xfrm>
            <a:off x="838199" y="1027224"/>
            <a:ext cx="6361254" cy="493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Praxe "uzemnění" (zvnitřnění, kontakt se sebou)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„Zdrojování“ (napojení na místa, osoby, svůj zdroj)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Všímání si svého dechu (vědomé dýchání)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Pozorování mysli a myšlenek (jejich provázení, posléze zastavení)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Praxe řešení konfliktů (identifikování univerzální potřeby)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Praxe soucitu se sebou (co byste rozhodně neudělali příteli)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Minutová praxe soucitu (přání dobra všem bytostem)</a:t>
            </a:r>
            <a:endParaRPr/>
          </a:p>
        </p:txBody>
      </p:sp>
      <p:pic>
        <p:nvPicPr>
          <p:cNvPr id="225" name="Google Shape;22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1269" y="3549887"/>
            <a:ext cx="2922531" cy="218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5028" y="1028685"/>
            <a:ext cx="2918771" cy="2189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0"/>
          <p:cNvSpPr txBox="1">
            <a:spLocks noGrp="1"/>
          </p:cNvSpPr>
          <p:nvPr>
            <p:ph type="title"/>
          </p:nvPr>
        </p:nvSpPr>
        <p:spPr>
          <a:xfrm>
            <a:off x="327974" y="-11575"/>
            <a:ext cx="10505930" cy="831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vo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Jak na implementaci programu SEE Learning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0"/>
          <p:cNvSpPr txBox="1"/>
          <p:nvPr/>
        </p:nvSpPr>
        <p:spPr>
          <a:xfrm>
            <a:off x="327974" y="913625"/>
            <a:ext cx="11235135" cy="4893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SIMULACE konkrétních situací při získávání podpory pro zavedení programu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byste přesvědčili vedení školy, aby podpořilo zavádění SEE Learningu ve škole?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byste přesvědčili vaše kolegy, aby vás podpořili při zavádění programu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byste představili vašim starším žákům SEE Learning, jak byste motivovali své mladší žáky?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byste získali vaše rodiče pro to, aby podpořili realizaci SEE Learningu ve vaší škole?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byste představili vašemu zřizovateli/ kolegům z vedlejší školy přínosy SEE Learningu pro osobnostní rozvoj žáků?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Připravte si v menších skupinách odpovědi na výše popsané otázky a sehrajte krátké scénky podle vámi zvoleného scénáře.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"/>
          <p:cNvSpPr txBox="1"/>
          <p:nvPr/>
        </p:nvSpPr>
        <p:spPr>
          <a:xfrm>
            <a:off x="464760" y="92597"/>
            <a:ext cx="11880924" cy="64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SEE Learning začíná - co je k dispozici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3"/>
          <p:cNvSpPr txBox="1"/>
          <p:nvPr/>
        </p:nvSpPr>
        <p:spPr>
          <a:xfrm>
            <a:off x="464760" y="1175389"/>
            <a:ext cx="9647700" cy="47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Kompletní studijní materiály, metodika a učebnice pro mladší, starší školní věk a střední školu přeložené do českého jazyka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Webové stránky v češtině </a:t>
            </a:r>
            <a:r>
              <a:rPr lang="en-US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https://seelearning.emory.edu/cs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Akreditované kurzy pro pedagogy v rámci systému DVPP: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ochutnávkový workshop (6 hod.), 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víkendový seminář (16 hod.),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program pro letní školu (32 hod.) </a:t>
            </a:r>
            <a:endParaRPr/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- celoroční kurz pro sborovnu nebo jednotlivce (64 hod.)</a:t>
            </a:r>
            <a:endParaRPr/>
          </a:p>
          <a:p>
            <a:pPr marL="3429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Certifikovaní facilitátoři programu SEE Learning, kteří poskytují vzdělávací služby</a:t>
            </a:r>
            <a:endParaRPr/>
          </a:p>
          <a:p>
            <a:pPr marL="3429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Podpůrné zázemí v rámci Institutu environmentální a etické výchovy</a:t>
            </a:r>
            <a:endParaRPr/>
          </a:p>
          <a:p>
            <a:pPr marL="137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2"/>
          <p:cNvSpPr txBox="1">
            <a:spLocks noGrp="1"/>
          </p:cNvSpPr>
          <p:nvPr>
            <p:ph type="ctrTitle" idx="4294967295"/>
          </p:nvPr>
        </p:nvSpPr>
        <p:spPr>
          <a:xfrm>
            <a:off x="3435450" y="1952276"/>
            <a:ext cx="7325400" cy="19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2"/>
              <a:buFont typeface="Calibri"/>
              <a:buNone/>
            </a:pPr>
            <a:endParaRPr sz="2873" b="1" i="0" u="none" strike="noStrike" cap="none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2"/>
              <a:buFont typeface="Calibri"/>
              <a:buNone/>
            </a:pPr>
            <a:br>
              <a:rPr lang="en-US" sz="2873" b="1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73" b="1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73" b="1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73" b="1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73" b="1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sz="2873" b="1" i="0" u="none" strike="noStrike" cap="none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2"/>
              <a:buFont typeface="Calibri"/>
              <a:buNone/>
            </a:pPr>
            <a:endParaRPr sz="4000" b="1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2"/>
              <a:buFont typeface="Calibri"/>
              <a:buNone/>
            </a:pPr>
            <a:endParaRPr sz="4000" b="1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2"/>
              <a:buFont typeface="Calibri"/>
              <a:buNone/>
            </a:pPr>
            <a:endParaRPr sz="4000" b="1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2"/>
              <a:buFont typeface="Calibri"/>
              <a:buNone/>
            </a:pPr>
            <a:r>
              <a:rPr lang="en-US" sz="4000" b="1" i="0" u="none" strike="noStrike" cap="none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Děkujeme</a:t>
            </a:r>
            <a:r>
              <a:rPr lang="en-US" sz="4000" b="1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vám</a:t>
            </a:r>
            <a:r>
              <a:rPr lang="en-US" sz="4000" b="1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za </a:t>
            </a:r>
            <a:r>
              <a:rPr lang="en-US" sz="4000" b="1" i="0" u="none" strike="noStrike" cap="none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spolupráci</a:t>
            </a:r>
            <a:endParaRPr sz="2873" b="1" i="0" u="none" strike="noStrike" cap="none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2"/>
              <a:buFont typeface="Calibri"/>
              <a:buNone/>
            </a:pPr>
            <a:endParaRPr sz="2873" b="1" i="0" u="none" strike="noStrike" cap="none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2"/>
              <a:buFont typeface="Calibri"/>
              <a:buNone/>
            </a:pPr>
            <a:endParaRPr sz="2873" b="1" i="0" u="none" strike="noStrike" cap="none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2"/>
              <a:buFont typeface="Calibri"/>
              <a:buNone/>
            </a:pPr>
            <a:endParaRPr sz="2873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2"/>
              <a:buFont typeface="Calibri"/>
              <a:buNone/>
            </a:pPr>
            <a:endParaRPr sz="2873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52"/>
          <p:cNvSpPr txBox="1">
            <a:spLocks noGrp="1"/>
          </p:cNvSpPr>
          <p:nvPr>
            <p:ph type="subTitle" idx="4294967295"/>
          </p:nvPr>
        </p:nvSpPr>
        <p:spPr>
          <a:xfrm>
            <a:off x="3435448" y="2554650"/>
            <a:ext cx="7410000" cy="29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endParaRPr sz="2400" b="1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-US" sz="2400"/>
              <a:t>Alexandra Kallay- certifikovaná lektorka SEEL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-US" sz="2400"/>
              <a:t>Jan Bačkovský-    průvodce programem SEEL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6319" y="5938126"/>
            <a:ext cx="1886476" cy="556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ee5b9560c_1_0"/>
          <p:cNvSpPr txBox="1">
            <a:spLocks noGrp="1"/>
          </p:cNvSpPr>
          <p:nvPr>
            <p:ph type="title"/>
          </p:nvPr>
        </p:nvSpPr>
        <p:spPr>
          <a:xfrm>
            <a:off x="838200" y="13252"/>
            <a:ext cx="105156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Calibri"/>
              <a:buNone/>
            </a:pPr>
            <a:endParaRPr sz="4200" b="1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Calibri"/>
              <a:buNone/>
            </a:pPr>
            <a:r>
              <a:rPr lang="en-US" sz="4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 SEE Learning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200"/>
              <a:buFont typeface="Arvo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27ee5b9560c_1_0"/>
          <p:cNvSpPr txBox="1">
            <a:spLocks noGrp="1"/>
          </p:cNvSpPr>
          <p:nvPr>
            <p:ph type="body" idx="1"/>
          </p:nvPr>
        </p:nvSpPr>
        <p:spPr>
          <a:xfrm>
            <a:off x="838200" y="1027224"/>
            <a:ext cx="10308300" cy="48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vytvořený a postavený na dlouhodobém výzkumu řady odborníků z oblasti psychologie, neurovědy, vzdělávání.</a:t>
            </a:r>
            <a:endParaRPr sz="2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Hlavní cíle: </a:t>
            </a:r>
            <a:endParaRPr sz="2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03834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Vytvořit učení etiky přijatelné pro kohokoli 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0383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Kultivace základních lidských hodnot  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0383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Implementace výuky SEE do škol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838200" y="13252"/>
            <a:ext cx="105156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Rozvoj schopností etiky ve 3 oblastech</a:t>
            </a:r>
            <a:endParaRPr sz="4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200"/>
              <a:buFont typeface="Arvo"/>
              <a:buNone/>
            </a:pP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275325" y="1727025"/>
            <a:ext cx="11175600" cy="3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❑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Osobní 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❑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Společenská 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❑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Systémová - </a:t>
            </a:r>
            <a:r>
              <a:rPr lang="en-US" sz="2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pochopení v rámci systému, že daný člověk za to nemůže – jednal dle ustálených pravidel/procesů, ale chyba je v systému, který je potřeba změnit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Příklad kultivace schopností ve třech oblastech poznání: odpuštění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3429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"/>
          <p:cNvSpPr txBox="1">
            <a:spLocks noGrp="1"/>
          </p:cNvSpPr>
          <p:nvPr>
            <p:ph type="title"/>
          </p:nvPr>
        </p:nvSpPr>
        <p:spPr>
          <a:xfrm>
            <a:off x="926507" y="0"/>
            <a:ext cx="12064799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vo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Trvalé schopnosti, oblasti a dimenze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5" descr="Czech-Dimensions-&amp;-Domai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496" y="864234"/>
            <a:ext cx="4933133" cy="496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5" descr="CZECH-DIMENSIONS-&amp;-Domains-Gri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8796" y="938860"/>
            <a:ext cx="4966856" cy="498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0908" y="1070213"/>
            <a:ext cx="5074871" cy="507487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7"/>
          <p:cNvSpPr txBox="1">
            <a:spLocks noGrp="1"/>
          </p:cNvSpPr>
          <p:nvPr>
            <p:ph type="title"/>
          </p:nvPr>
        </p:nvSpPr>
        <p:spPr>
          <a:xfrm>
            <a:off x="327973" y="-255350"/>
            <a:ext cx="117478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vo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Cíle SEE Learningu – z hlediska dimenzí (sloupce)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7"/>
          <p:cNvSpPr txBox="1"/>
          <p:nvPr/>
        </p:nvSpPr>
        <p:spPr>
          <a:xfrm>
            <a:off x="327975" y="913625"/>
            <a:ext cx="6326700" cy="56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Uvědomění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žáci získají větší všímavost a uvědomění si svých myšlenek a pocitů; stanou se ohleduplnějšími k sobě a druhým; více si uvědomí pozitivní vzájemnou závislost sebe se širšími systém</a:t>
            </a:r>
            <a:r>
              <a:rPr lang="en-US" sz="2400"/>
              <a:t>y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Soucit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rozvinout schopnost emoční hygieny a péče o sebe; empatii a odvážný soucit s druhými; rozvíjejí myšlenku společného lidství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❑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Zapojení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prohloubí dovednost seberegulace a prospěšného jednání; vztahovat se k druhým s péčí a tvořivostí; zapojit se do lokálního i globálního dění </a:t>
            </a:r>
            <a:endParaRPr/>
          </a:p>
          <a:p>
            <a:pPr marL="3429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838200" y="13252"/>
            <a:ext cx="105156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48"/>
              <a:buFont typeface="Arvo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SEE Learning jako vzdělávací nástroj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838200" y="907865"/>
            <a:ext cx="10916400" cy="50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Komplexní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vzdělávací program pro rozvoj sociální a emoční gramotnosti a etických přístupů založených na laskavosti a soucitu.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Propracovaný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realizační plán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pro školu, dostupně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uskutečnitelné lekce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Lekce zpracované ve třech úrovních pro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mateřské, základní a střední školy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Sebezkušenostní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vzdělávání učitelů a následně učení žáků.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Učí projevovat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laskavost a soucit sobě i ostatním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Rozvoj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seberegulace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psychické odolnosti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učitelů a jejich žáků.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Dovednost udržet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pozornost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a rozvoj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kritického myšlení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Navazuje na to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nejlepší z praxe programů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sociálního a emočního vzdělávání.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Opírá se o nejnovější poznatky ve vzdělávací praxi a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vědeckém výzkumu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838200" y="-4"/>
            <a:ext cx="105156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48"/>
              <a:buFont typeface="Arvo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SEE Learning jako téma pro proměnu školy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838200" y="1027223"/>
            <a:ext cx="10944900" cy="49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3429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Přináší do školy společenské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transformační téma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Představuje laskavý a soucitný přístup, který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proměňuje kulturu školy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Učí zvládání emocí a tím pádem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kultivuje vzájemnou komunikaci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Představuje podpůrnou strukturu pro vzdělávání pedagogů a školitelů.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Zahrnuje trénink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vědomé pozornosti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, získání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tělesné gramotnosti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, kultivace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soucitu k sobě a druhým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, rozvoj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odolnosti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založený na pečujícím zacházení s traumaty,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systémové myšlení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a schopnost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etického rozlišování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Buduje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společenství lidí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v rámci školy, regionu i na mezinárodní scéně.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400" i="1">
                <a:latin typeface="Arial"/>
                <a:ea typeface="Arial"/>
                <a:cs typeface="Arial"/>
                <a:sym typeface="Arial"/>
              </a:rPr>
              <a:t>„Jde  o program, který není v řadě  obsahů originální, ale  </a:t>
            </a:r>
            <a:r>
              <a:rPr lang="en-US" sz="2400" i="1" u="sng">
                <a:latin typeface="Arial"/>
                <a:ea typeface="Arial"/>
                <a:cs typeface="Arial"/>
                <a:sym typeface="Arial"/>
              </a:rPr>
              <a:t>originálně  propojuje</a:t>
            </a:r>
            <a:r>
              <a:rPr lang="en-US" sz="2400" i="1">
                <a:latin typeface="Arial"/>
                <a:ea typeface="Arial"/>
                <a:cs typeface="Arial"/>
                <a:sym typeface="Arial"/>
              </a:rPr>
              <a:t> dosud izolovaně existující poznatky a formy práce s lidmi, a co je pro mě  důležité, </a:t>
            </a:r>
            <a:r>
              <a:rPr lang="en-US" sz="2400" i="1" u="sng">
                <a:latin typeface="Arial"/>
                <a:ea typeface="Arial"/>
                <a:cs typeface="Arial"/>
                <a:sym typeface="Arial"/>
              </a:rPr>
              <a:t>není závislý na žádné uzavřené ideologii</a:t>
            </a:r>
            <a:r>
              <a:rPr lang="en-US" sz="2400" i="1">
                <a:latin typeface="Arial"/>
                <a:ea typeface="Arial"/>
                <a:cs typeface="Arial"/>
                <a:sym typeface="Arial"/>
              </a:rPr>
              <a:t>, která definuje „nepřítele“. 		</a:t>
            </a:r>
            <a:r>
              <a:rPr lang="en-US" sz="1600" i="1">
                <a:latin typeface="Arial"/>
                <a:ea typeface="Arial"/>
                <a:cs typeface="Arial"/>
                <a:sym typeface="Arial"/>
              </a:rPr>
              <a:t>(PhDr. Karel Rýdl, CSc., děkan Filozofické fakulty Univerzity Pardubice)</a:t>
            </a:r>
            <a:endParaRPr sz="1600"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0979" y="3448205"/>
            <a:ext cx="4477024" cy="252078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7"/>
          <p:cNvSpPr txBox="1"/>
          <p:nvPr/>
        </p:nvSpPr>
        <p:spPr>
          <a:xfrm>
            <a:off x="441193" y="0"/>
            <a:ext cx="11608053" cy="70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Laskavost a (odvážný) soucit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7"/>
          <p:cNvSpPr txBox="1"/>
          <p:nvPr/>
        </p:nvSpPr>
        <p:spPr>
          <a:xfrm>
            <a:off x="441193" y="980367"/>
            <a:ext cx="11266810" cy="5078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Pokuste se definovat sami za sebe, co je podle vás a pro vás SOUCIT?</a:t>
            </a:r>
            <a:b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Soucit je emoce zahrnující přání zmírnit nebo zabránit utrpení druhého ze skutečného zájmu o jeho blaho, z pocitu něhy a péče o ně.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Soucit skýtá možnost reagovat na utrpení s porozuměním, trpělivostí a laskavostí, spíše než odmítnutím strachem a odporem…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Až příliš často je soucit považován za slabost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Soucit má být chápán jako odvážné jednání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Soucit jako společná hodnota ve škole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Aktivní rozvíjení pozitivních vztahů k sobě </a:t>
            </a:r>
            <a:b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samotnému a mezi sebou navzájem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Žáci se skutečně učí jen ve vědomém prostředí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over Op 2">
  <a:themeElements>
    <a:clrScheme name="2_Cover Op 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ver Op 2">
  <a:themeElements>
    <a:clrScheme name="2_Cover Op 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2449</Words>
  <Application>Microsoft Office PowerPoint</Application>
  <PresentationFormat>Širokoúhlá obrazovka</PresentationFormat>
  <Paragraphs>240</Paragraphs>
  <Slides>28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Arial</vt:lpstr>
      <vt:lpstr>Helvetica Neue</vt:lpstr>
      <vt:lpstr>Calibri</vt:lpstr>
      <vt:lpstr>Arvo</vt:lpstr>
      <vt:lpstr>Noto Sans Symbols</vt:lpstr>
      <vt:lpstr>Montserrat</vt:lpstr>
      <vt:lpstr>Corbel</vt:lpstr>
      <vt:lpstr>2_Cover Op 2</vt:lpstr>
      <vt:lpstr>           SEE LEARNING  Sociální, emoční a etická výchova - vzdělávání srdce a mysli    </vt:lpstr>
      <vt:lpstr> SEE Learning je určen pro:  </vt:lpstr>
      <vt:lpstr> Program SEE Learning </vt:lpstr>
      <vt:lpstr> Rozvoj schopností etiky ve 3 oblastech </vt:lpstr>
      <vt:lpstr>Trvalé schopnosti, oblasti a dimenze</vt:lpstr>
      <vt:lpstr>Cíle SEE Learningu – z hlediska dimenzí (sloupce)</vt:lpstr>
      <vt:lpstr>SEE Learning jako vzdělávací nástroj</vt:lpstr>
      <vt:lpstr>SEE Learning jako téma pro proměnu školy</vt:lpstr>
      <vt:lpstr>Prezentace aplikace PowerPoint</vt:lpstr>
      <vt:lpstr>Prezentace aplikace PowerPoint</vt:lpstr>
      <vt:lpstr>Prezentace aplikace PowerPoint</vt:lpstr>
      <vt:lpstr>Prezentace aplikace PowerPoint</vt:lpstr>
      <vt:lpstr>Kapitola 2: Rozvíjení odolnosti</vt:lpstr>
      <vt:lpstr> Kapitola 3: Odolnost a zóna pohody</vt:lpstr>
      <vt:lpstr>Kapitola 3: Posilování pozornosti a sebeuvědomování</vt:lpstr>
      <vt:lpstr>Kapitola 3: Posilování pozornosti a sebeuvědomování</vt:lpstr>
      <vt:lpstr>Obsah učebnice pro žáky</vt:lpstr>
      <vt:lpstr>Klíčová „vlákna“ výuky</vt:lpstr>
      <vt:lpstr>Tři úrovně porozumění v rámci učení</vt:lpstr>
      <vt:lpstr>Struktura učební lekce – výukového zážitku</vt:lpstr>
      <vt:lpstr> Učebnice a metodika pro učitele</vt:lpstr>
      <vt:lpstr>Prezentace aplikace PowerPoint</vt:lpstr>
      <vt:lpstr>Kroky implementace programu SEE Learning</vt:lpstr>
      <vt:lpstr>Varianty implementace programu SEE Learning</vt:lpstr>
      <vt:lpstr>Minutové praxe</vt:lpstr>
      <vt:lpstr>Jak na implementaci programu SEE Learning</vt:lpstr>
      <vt:lpstr>Prezentace aplikace PowerPoint</vt:lpstr>
      <vt:lpstr>          Děkujeme vám za spolupráci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 LEARNING  Sociální, emoční a etická výchova - vzdělávání srdce a mysli</dc:title>
  <dc:creator>jindra</dc:creator>
  <cp:lastModifiedBy>Mgr. Martina Černá, Ph.D.</cp:lastModifiedBy>
  <cp:revision>2</cp:revision>
  <dcterms:modified xsi:type="dcterms:W3CDTF">2023-09-20T10:46:48Z</dcterms:modified>
</cp:coreProperties>
</file>