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78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A994077-59A9-472B-A635-779FC7F5C98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6AD82C4-7D70-4935-A3DD-7DBFA3E5F38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56D2E98-A35F-4632-A886-AF29F701C8B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BE35FC6-CB81-4F33-82F2-B0624BEB5B64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BF0EEFF-14FD-49E9-94C4-F665CC8555D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5A7DC2C-7FD6-4999-8800-BC89E22C6E9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B195A7-19B9-40BA-A997-1BC5AA7075D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02DFD8-42E2-4336-8C66-269967699D5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107A1E7-649D-4389-9190-03E4732C2069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A53D887-ED75-4E3C-A593-C4F911F893A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171EDF8-BB1C-4B27-83DC-F54E27A0C89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EE71C1D-647B-467D-A9D3-D80261E2FCFC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EACB0AD-AE13-4C65-B93D-6C9719B572A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1836191-3922-400B-B7E9-CE3D5A6BC9D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8E46702-C1AA-42AA-8616-F9CB25FF5E8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4DB7641-2A88-49D8-BF98-59C113B417F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287A849-D0CA-41CE-B2E4-2D664E79F2D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3A86703-12C1-4B7F-9916-B2E00A8D396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B7E6C56-4383-430E-8C66-24CC60B2A4B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7A1135D7-D375-483F-A2F7-F97078B4DF4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6BC6806-D970-4BCA-AB01-ABD82FB4054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A39E75E-FA28-43DC-ADD4-2E578B0FDF0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DFD582-886E-4523-AB09-D103B9B4110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2C00E80D-23AC-4E30-AF69-DDA8BD89422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81A24BE-E795-4543-9A42-CEA734A5604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2094D6-2217-4BDB-88DE-E38759C1D6A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068C361-60E2-4E1C-BAC6-D862FFBE34B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D61A5DD-92BE-44ED-B069-5EC51152BF3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FC78623-F810-4435-B272-B7BA19E5D1E2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278E6FB-5803-499F-AC2E-F0C51BD45CA5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5601D20-D543-4210-9CCD-D8FA7F5688B3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6BBC0AE6-360E-4FB7-863E-7E243A2264B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3519505-E730-4EF5-B2CA-A68DE3663F1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5ADFDC5-1572-4407-A1F2-561EC16D727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E30F4E64-4251-4B75-83FF-D04E5377BC2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A098A1A-271B-42D6-8C8A-9F56AF42AE5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D477A1E1-CCB5-4EE9-A1D5-9F4B4BF4805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DE71722D-0070-4041-B1A8-BDA7C878210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3BD4CE75-C786-4849-8D37-0A78E338136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B4C26B18-27C9-416C-8D17-8F7C8484F98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65A5A88E-115D-4D6A-B6D1-DCA6E467DDF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EBBB97FE-3803-4175-B950-912B50A0B3B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63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0E8FE49-C961-48FB-A999-AE05B404B71A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9E4013A-8DB9-4117-8E5E-029D51599FF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3316516-D645-4764-B182-67A14C01D02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EE109AB-962B-411F-8263-C596DFDE362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CA4B53F-FE0A-4321-B9D5-4FC2FBBAD9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4E6F06C-0F8A-4B7F-A570-90F15306DBD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5B053A7-55A3-4B98-871A-21BA30358EA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131BE0D-E146-4A4C-96F6-96AF6D038E3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D8368A8-5E40-44E1-8BBD-7991BB82E46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76AEB911-38E2-45E6-8CAD-0C72AA99931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A795050-DE57-4BB6-A59A-DBC5FEEAC82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C15C520-A47D-4D30-9E93-4FF6EB6C766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9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97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42F018C7-EA61-4E91-9711-D6C663F2D7DD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564B867-68E9-4791-A870-73825D3013A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02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03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04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EAB21BA9-206A-4637-B70A-17E50E0E02CD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872E3B46-56BB-427A-BF38-8A6933F59E1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616280D7-316C-4119-9571-7A234388CC1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08369795-77EF-409A-9483-10B7DBCEE7A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59554B15-1EC7-45B6-8A45-1C1DC810EF9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833E1D8-31AD-432A-B6DE-23FDD3B027F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B50FB5DC-80AC-4805-BEE0-999F1C6055E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D3463CAC-5EC3-4FA3-9431-6DB6238E92D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9757DEF8-65F4-4EE6-9628-605542593E0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3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B93E57C3-DC56-4E56-A4DC-18D72E84FE2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1E08B9B-FC66-4DE7-A587-6B1BA4121E8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5C27AFEE-7C7B-4159-A2AA-20C81F048DB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3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E6768B9C-A3A7-4E0E-B948-E3DAA1BFF95B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4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4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4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4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33C051D-203B-4828-B146-E41739ADEC3B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F0E10CD-F084-4412-AB10-EDEA0F73E1A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5752BC9-D0CA-47BE-A8A4-08FF5A914E7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cs-CZ" sz="1400" b="0" strike="noStrike" spc="-1">
                <a:latin typeface="Times New Roman"/>
              </a:rPr>
              <a:t> 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08CD1E3-6D09-4E17-9560-6F2788CA5EF1}" type="slidenum">
              <a:rPr lang="cs-CZ" sz="1400" b="0" strike="noStrike" spc="-1">
                <a:latin typeface="Times New Roman"/>
              </a:rPr>
              <a:t>‹#›</a:t>
            </a:fld>
            <a:endParaRPr lang="cs-CZ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cs-CZ" sz="1400" b="0" strike="noStrike" spc="-1">
                <a:latin typeface="Times New Roman"/>
              </a:defRPr>
            </a:lvl1pPr>
          </a:lstStyle>
          <a:p>
            <a:r>
              <a:rPr lang="cs-CZ" sz="1400" b="0" strike="noStrike" spc="-1">
                <a:latin typeface="Times New Roman"/>
              </a:rPr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C6686D2-B85E-4C37-A1D3-CFA6CEB8D0F3}" type="slidenum">
              <a:rPr lang="cs-CZ" sz="1400" b="0" strike="noStrike" spc="-1">
                <a:latin typeface="Times New Roman"/>
              </a:rPr>
              <a:t>‹#›</a:t>
            </a:fld>
            <a:endParaRPr lang="cs-CZ" sz="14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cs-CZ" sz="1400" b="0" strike="noStrike" spc="-1">
                <a:latin typeface="Times New Roman"/>
              </a:defRPr>
            </a:lvl1pPr>
          </a:lstStyle>
          <a:p>
            <a:r>
              <a:rPr lang="cs-CZ" sz="1400" b="0" strike="noStrike" spc="-1">
                <a:latin typeface="Times New Roman"/>
              </a:rPr>
              <a:t>&lt;datum/čas&gt;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37A1AAD-4DA5-4B6F-B21A-4DB77CE60A5F}" type="slidenum">
              <a:rPr lang="cs-CZ" sz="1400" b="0" strike="noStrike" spc="-1">
                <a:latin typeface="Times New Roman"/>
              </a:rPr>
              <a:t>‹#›</a:t>
            </a:fld>
            <a:endParaRPr lang="cs-CZ" sz="1400" b="0" strike="noStrike" spc="-1"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cs-CZ" sz="1400" b="0" strike="noStrike" spc="-1">
                <a:latin typeface="Times New Roman"/>
              </a:defRPr>
            </a:lvl1pPr>
          </a:lstStyle>
          <a:p>
            <a:r>
              <a:rPr lang="cs-CZ" sz="1400" b="0" strike="noStrike" spc="-1">
                <a:latin typeface="Times New Roman"/>
              </a:rPr>
              <a:t>&lt;datum/čas&gt;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125" name="PlaceHolder 3"/>
          <p:cNvSpPr>
            <a:spLocks noGrp="1"/>
          </p:cNvSpPr>
          <p:nvPr>
            <p:ph type="ftr" idx="10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126" name="PlaceHolder 4"/>
          <p:cNvSpPr>
            <a:spLocks noGrp="1"/>
          </p:cNvSpPr>
          <p:nvPr>
            <p:ph type="sldNum" idx="11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EFE3BF2-66DB-46EE-AA02-A344254B7B84}" type="slidenum">
              <a:rPr lang="cs-CZ" sz="1400" b="0" strike="noStrike" spc="-1">
                <a:latin typeface="Times New Roman"/>
              </a:rPr>
              <a:t>‹#›</a:t>
            </a:fld>
            <a:endParaRPr lang="cs-CZ" sz="1400" b="0" strike="noStrike" spc="-1">
              <a:latin typeface="Times New Roman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dt" idx="12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cs-CZ" sz="1400" b="0" strike="noStrike" spc="-1">
                <a:latin typeface="Times New Roman"/>
              </a:defRPr>
            </a:lvl1pPr>
          </a:lstStyle>
          <a:p>
            <a:r>
              <a:rPr lang="cs-CZ" sz="1400" b="0" strike="noStrike" spc="-1">
                <a:latin typeface="Times New Roman"/>
              </a:rPr>
              <a:t>&lt;datum/čas&gt;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ftr" idx="13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165" name="PlaceHolder 2"/>
          <p:cNvSpPr>
            <a:spLocks noGrp="1"/>
          </p:cNvSpPr>
          <p:nvPr>
            <p:ph type="sldNum" idx="14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6D7C234-3198-45B0-B95A-9D3B825FD748}" type="slidenum">
              <a:rPr lang="cs-CZ" sz="1400" b="0" strike="noStrike" spc="-1">
                <a:latin typeface="Times New Roman"/>
              </a:rPr>
              <a:t>‹#›</a:t>
            </a:fld>
            <a:endParaRPr lang="cs-CZ" sz="1400" b="0" strike="noStrike" spc="-1">
              <a:latin typeface="Times New Roman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dt" idx="15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cs-CZ" sz="1400" b="0" strike="noStrike" spc="-1">
                <a:latin typeface="Times New Roman"/>
              </a:defRPr>
            </a:lvl1pPr>
          </a:lstStyle>
          <a:p>
            <a:r>
              <a:rPr lang="cs-CZ" sz="1400" b="0" strike="noStrike" spc="-1">
                <a:latin typeface="Times New Roman"/>
              </a:rPr>
              <a:t>&lt;datum/čas&gt;</a:t>
            </a:r>
          </a:p>
        </p:txBody>
      </p:sp>
      <p:sp>
        <p:nvSpPr>
          <p:cNvPr id="167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68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ftr" idx="16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206" name="PlaceHolder 2"/>
          <p:cNvSpPr>
            <a:spLocks noGrp="1"/>
          </p:cNvSpPr>
          <p:nvPr>
            <p:ph type="sldNum" idx="17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cs-CZ" sz="14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A689C2A-DA50-4174-AC0B-0E2B3640E9C5}" type="slidenum">
              <a:rPr lang="cs-CZ" sz="1400" b="0" strike="noStrike" spc="-1">
                <a:latin typeface="Times New Roman"/>
              </a:rPr>
              <a:t>‹#›</a:t>
            </a:fld>
            <a:endParaRPr lang="cs-CZ" sz="1400" b="0" strike="noStrike" spc="-1">
              <a:latin typeface="Times New Roman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dt" idx="18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cs-CZ" sz="1400" b="0" strike="noStrike" spc="-1">
                <a:latin typeface="Times New Roman"/>
              </a:defRPr>
            </a:lvl1pPr>
          </a:lstStyle>
          <a:p>
            <a:r>
              <a:rPr lang="cs-CZ" sz="1400" b="0" strike="noStrike" spc="-1">
                <a:latin typeface="Times New Roman"/>
              </a:rPr>
              <a:t>&lt;datum/čas&gt;</a:t>
            </a:r>
          </a:p>
        </p:txBody>
      </p:sp>
      <p:sp>
        <p:nvSpPr>
          <p:cNvPr id="208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209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>
                <a:latin typeface="Arial"/>
              </a:rPr>
              <a:t>Mindfulness – meditace všímavosti</a:t>
            </a:r>
          </a:p>
        </p:txBody>
      </p:sp>
      <p:sp>
        <p:nvSpPr>
          <p:cNvPr id="24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33840" cy="38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Historie více než 2600 let, ve všech praxích</a:t>
            </a: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Budhismus – žádný bůh</a:t>
            </a: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Žádný systém víry nebo ideologie</a:t>
            </a: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Specifický způsob věnování pozornosti</a:t>
            </a: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Nástroj sebepoznání a </a:t>
            </a:r>
            <a:r>
              <a:rPr lang="cs-CZ" sz="3200" b="0" strike="noStrike" spc="-1" dirty="0" err="1">
                <a:latin typeface="Arial"/>
              </a:rPr>
              <a:t>sebeporozumění</a:t>
            </a:r>
            <a:endParaRPr lang="cs-CZ" sz="3200" b="0" strike="noStrike" spc="-1" dirty="0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Každý se to může naučit, přínos dostupný všem</a:t>
            </a: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Nejen v Anglii základní složka výuky terapeutů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>
                <a:latin typeface="Arial"/>
              </a:rPr>
              <a:t>Důsledky pravidelného cvičení</a:t>
            </a:r>
          </a:p>
        </p:txBody>
      </p:sp>
      <p:sp>
        <p:nvSpPr>
          <p:cNvPr id="2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560" cy="3891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 lnSpcReduction="20000"/>
          </a:bodyPr>
          <a:lstStyle/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100" b="0" strike="noStrike" spc="-1" dirty="0">
                <a:latin typeface="Arial"/>
              </a:rPr>
              <a:t>Budete si uvědomovat své emoce a méně často se jimi necháte unést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100" b="0" strike="noStrike" spc="-1" dirty="0">
                <a:latin typeface="Arial"/>
              </a:rPr>
              <a:t>Bude pro vás snadnější si udržet rovnováhu v obtížných situacích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100" b="0" strike="noStrike" spc="-1" dirty="0">
                <a:latin typeface="Arial"/>
              </a:rPr>
              <a:t>Získáte vyrovnanost a budete odpovídat na problémy života jiným způsobem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100" b="0" strike="noStrike" spc="-1" dirty="0">
                <a:latin typeface="Arial"/>
              </a:rPr>
              <a:t>Pravděpodobně si všimnete nových řešení svých starých úkolů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100" b="0" strike="noStrike" spc="-1" dirty="0">
                <a:latin typeface="Arial"/>
              </a:rPr>
              <a:t>Neznamená to, že už nikdy nebudete reagovat automaticky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100" b="0" strike="noStrike" spc="-1" dirty="0">
                <a:latin typeface="Arial"/>
              </a:rPr>
              <a:t>Pomůže vám to se potom rychleji zotavit</a:t>
            </a:r>
          </a:p>
          <a:p>
            <a:pPr>
              <a:lnSpc>
                <a:spcPct val="100000"/>
              </a:lnSpc>
              <a:buNone/>
            </a:pPr>
            <a:endParaRPr lang="cs-CZ" sz="1800" b="0" strike="noStrike" spc="-1" dirty="0"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100" b="0" strike="noStrike" spc="-1" dirty="0">
                <a:latin typeface="Arial"/>
              </a:rPr>
              <a:t>Po cvičení máme sklony obtížné situace spíše řešit, než se jim vyhýbat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100" b="0" strike="noStrike" spc="-1" dirty="0">
                <a:latin typeface="Arial"/>
              </a:rPr>
              <a:t>Mozek posiluje nervové spoje, </a:t>
            </a:r>
            <a:r>
              <a:rPr lang="cs-CZ" sz="2100" b="0" strike="noStrike" spc="-1" dirty="0" err="1">
                <a:latin typeface="Arial"/>
              </a:rPr>
              <a:t>prefrontální</a:t>
            </a:r>
            <a:r>
              <a:rPr lang="cs-CZ" sz="2100" b="0" strike="noStrike" spc="-1" dirty="0">
                <a:latin typeface="Arial"/>
              </a:rPr>
              <a:t> kůra má vliv na to, jak emočně odolný je člověk, který čelí stresu a útrapám, pomůže nám rozpoznávat a ovládat emoce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100" b="0" strike="noStrike" spc="-1" dirty="0">
                <a:latin typeface="Arial"/>
              </a:rPr>
              <a:t>Pokud nedbáme sami o sebe, naše možnosti péče o druhé jsou omezené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100" b="0" strike="noStrike" spc="-1" dirty="0">
                <a:latin typeface="Arial"/>
              </a:rPr>
              <a:t>Když náš protějšek cítí, že jsme na něj naladěni „cítí, že je cítěn“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 dirty="0">
                <a:latin typeface="Arial"/>
              </a:rPr>
              <a:t>Zdroje:</a:t>
            </a:r>
          </a:p>
        </p:txBody>
      </p:sp>
      <p:sp>
        <p:nvSpPr>
          <p:cNvPr id="26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cs-CZ" b="0" strike="noStrike" spc="-1" dirty="0">
                <a:latin typeface="Arial"/>
              </a:rPr>
              <a:t>Daniel J. </a:t>
            </a:r>
            <a:r>
              <a:rPr lang="cs-CZ" b="0" strike="noStrike" spc="-1" dirty="0" err="1">
                <a:latin typeface="Arial"/>
              </a:rPr>
              <a:t>Siegel</a:t>
            </a:r>
            <a:r>
              <a:rPr lang="cs-CZ" b="0" strike="noStrike" spc="-1" dirty="0">
                <a:latin typeface="Arial"/>
              </a:rPr>
              <a:t> – Všímavý terapeut</a:t>
            </a:r>
          </a:p>
          <a:p>
            <a:pPr algn="just">
              <a:lnSpc>
                <a:spcPct val="100000"/>
              </a:lnSpc>
              <a:buNone/>
            </a:pPr>
            <a:r>
              <a:rPr lang="cs-CZ" b="0" strike="noStrike" spc="-1" dirty="0">
                <a:latin typeface="Arial"/>
              </a:rPr>
              <a:t>Jon </a:t>
            </a:r>
            <a:r>
              <a:rPr lang="cs-CZ" b="0" strike="noStrike" spc="-1" dirty="0" err="1">
                <a:latin typeface="Arial"/>
              </a:rPr>
              <a:t>Kabat-Zinn</a:t>
            </a:r>
            <a:r>
              <a:rPr lang="cs-CZ" b="0" strike="noStrike" spc="-1" dirty="0">
                <a:latin typeface="Arial"/>
              </a:rPr>
              <a:t> – Život samá pohroma</a:t>
            </a:r>
          </a:p>
          <a:p>
            <a:pPr algn="just">
              <a:lnSpc>
                <a:spcPct val="100000"/>
              </a:lnSpc>
              <a:buNone/>
            </a:pPr>
            <a:r>
              <a:rPr lang="cs-CZ" b="0" strike="noStrike" spc="-1" dirty="0">
                <a:latin typeface="Arial"/>
              </a:rPr>
              <a:t>Russell </a:t>
            </a:r>
            <a:r>
              <a:rPr lang="cs-CZ" b="0" strike="noStrike" spc="-1" dirty="0" err="1">
                <a:latin typeface="Arial"/>
              </a:rPr>
              <a:t>Razzaque</a:t>
            </a:r>
            <a:r>
              <a:rPr lang="cs-CZ" b="0" strike="noStrike" spc="-1" dirty="0">
                <a:latin typeface="Arial"/>
              </a:rPr>
              <a:t> – </a:t>
            </a:r>
            <a:r>
              <a:rPr lang="cs-CZ" b="0" strike="noStrike" spc="-1" dirty="0" err="1">
                <a:latin typeface="Arial"/>
              </a:rPr>
              <a:t>Dialogical</a:t>
            </a:r>
            <a:r>
              <a:rPr lang="cs-CZ" b="0" strike="noStrike" spc="-1" dirty="0">
                <a:latin typeface="Arial"/>
              </a:rPr>
              <a:t> psychiatry</a:t>
            </a:r>
          </a:p>
          <a:p>
            <a:pPr algn="ctr">
              <a:lnSpc>
                <a:spcPct val="100000"/>
              </a:lnSpc>
              <a:buNone/>
            </a:pP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0560" cy="4386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cs-CZ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cs-CZ" sz="3200" b="0" strike="noStrike" spc="-1" dirty="0">
              <a:latin typeface="Arial"/>
            </a:endParaRPr>
          </a:p>
          <a:p>
            <a:pPr marL="0" indent="0" algn="ctr">
              <a:lnSpc>
                <a:spcPct val="100000"/>
              </a:lnSpc>
              <a:buClr>
                <a:srgbClr val="000000"/>
              </a:buClr>
              <a:buSzPct val="45000"/>
              <a:buNone/>
            </a:pPr>
            <a:r>
              <a:rPr lang="cs-CZ" sz="3200" b="0" strike="noStrike" spc="-1" dirty="0">
                <a:latin typeface="Arial"/>
              </a:rPr>
              <a:t>Děkuji za pozornost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>
                <a:latin typeface="Arial"/>
              </a:rPr>
              <a:t>Proč?</a:t>
            </a:r>
          </a:p>
        </p:txBody>
      </p:sp>
      <p:sp>
        <p:nvSpPr>
          <p:cNvPr id="2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213840" cy="38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500" lnSpcReduction="20000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Nemeditujeme, abychom se něčeho zbavili, nebo</a:t>
            </a:r>
          </a:p>
          <a:p>
            <a:pPr marL="108000" indent="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None/>
            </a:pPr>
            <a:r>
              <a:rPr lang="cs-CZ" sz="3200" b="0" strike="noStrike" spc="-1" dirty="0">
                <a:latin typeface="Arial"/>
              </a:rPr>
              <a:t>    dosáhli nějakého speciálního stavu nebo pocitu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Nesnažíme se o nic, vše přijímáme tak, jak to je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To ovšem neznamená pasivní rezignaci, ale vidět, co se děje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Postoj k přítomnému okamžiku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Naučíme se vědomě odpovídat na životní události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Převezmeme řízení místo autopilota,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Není to „lék na vše“, ale pomůže nám vidět jasněji, popř. se rychleji zotavit.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>
                <a:latin typeface="Arial"/>
              </a:rPr>
              <a:t>Způsob bytí, ne jen způsob práce</a:t>
            </a:r>
          </a:p>
        </p:txBody>
      </p:sp>
      <p:sp>
        <p:nvSpPr>
          <p:cNvPr id="2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33840" cy="407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9500" lnSpcReduction="20000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Nemeditujeme, jen když něco potřebujeme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Nebereme cvičení jako izolovanou techniku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Ideálně půl hodiny denně, kdo nemá čas, tak hodinu -)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Pomůže nám to dosáhnout vyrovnanosti, mysl bude klidnější, budeme mít v sobě větší prostor a pocit lepší kontroly v životě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Čím vnímavější pracovník, tím lepší vztahy s klienty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Důležitější je meditaci praktikovat, než o </a:t>
            </a:r>
            <a:r>
              <a:rPr lang="cs-CZ" sz="3200" spc="-1" dirty="0">
                <a:latin typeface="Arial"/>
              </a:rPr>
              <a:t>ní</a:t>
            </a:r>
            <a:r>
              <a:rPr lang="cs-CZ" sz="3200" b="0" strike="noStrike" spc="-1" dirty="0">
                <a:latin typeface="Arial"/>
              </a:rPr>
              <a:t> mluvit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Trénujeme neposuzující uvědomění přítomného okamžiku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>
                <a:latin typeface="Arial"/>
              </a:rPr>
              <a:t>Přítomný okamžik</a:t>
            </a:r>
          </a:p>
        </p:txBody>
      </p:sp>
      <p:sp>
        <p:nvSpPr>
          <p:cNvPr id="25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33840" cy="407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6500" lnSpcReduction="20000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Mysl má tendenci bloudit – vzpomínáním na minulost nebo plánováním  (obavami) budoucnosti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Při meditaci zaměřujeme pozornost, jak naše mysl funguje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Důraz na prosté prožívání, neinterpretovat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Být přítomen čemukoli, co před námi vzniká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Uvědomovat si, co se v nás děje, ještě než začneme mluvit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Být přítomen myšlenkám a pocitům v těle, být sami se sebou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Tělo, jako zásobárna emocí, spojení s naším vnitřním světem, 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spc="-1" dirty="0">
                <a:latin typeface="Arial"/>
              </a:rPr>
              <a:t>Kontakt se svým tělem, včas zaznamenáme emoce a pocity</a:t>
            </a: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>
                <a:latin typeface="Arial"/>
              </a:rPr>
              <a:t>Sebereflexe</a:t>
            </a:r>
          </a:p>
        </p:txBody>
      </p:sp>
      <p:sp>
        <p:nvSpPr>
          <p:cNvPr id="25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33840" cy="38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6000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Můžete se sami sebe kdykoli zeptat: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Jsem plně bdělý?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Vím, co právě teď dělám?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Jsem plně přítomen, když to dělám?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Jak je právě teď mému tělu?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Co dělá můj dech?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Co má moje mysl za lubem?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>
                <a:latin typeface="Arial"/>
              </a:rPr>
              <a:t>Vnímání dechu</a:t>
            </a:r>
          </a:p>
        </p:txBody>
      </p:sp>
      <p:sp>
        <p:nvSpPr>
          <p:cNvPr id="25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33840" cy="38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500" lnSpcReduction="20000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Dech sám o sobě je uklidňující, může nám připomenout, že pět nebo deset metrů pod rozbouřenou hladinou oceánu je klid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Vždy ho máme při sobě, bez ohledu na okolnosti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Dechové cvičení byste mohli opakovat dlouho, aniž byste vyčerpali jeho potenciál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Směřujeme čím dál do větší hloubky, mysl je postupně klidnější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Je důležitá spíš kvalita a upřímnost našeho úsilí, než jakou techniku používáme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Přivádíme mysl zpět k dechu nebo do oblasti, které věnujeme pozornost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4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>
                <a:latin typeface="Arial"/>
              </a:rPr>
              <a:t>Jak na to?</a:t>
            </a:r>
          </a:p>
        </p:txBody>
      </p:sp>
      <p:sp>
        <p:nvSpPr>
          <p:cNvPr id="25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33840" cy="389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Sedíme v důstojné pozici, rovná záda, pokud nám to zdravotní stav dovolí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Kolena je lepší mít níže než kyčle, můžete si pořídit meditační podložku, polštář, nebo dřevěnou meditační stoličku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 body scanu je dobré si lehnout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Pokud budete mít praxi, budete si více věřit, budete schopni cvičit kdekoli a kdykoli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Například při čekání nemusíte mít pocit, že plýtváte časem, ale můžete dělat něco pro své duševní zdraví -)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>
                <a:latin typeface="Arial"/>
              </a:rPr>
              <a:t>Inspirace pro praxi</a:t>
            </a:r>
          </a:p>
        </p:txBody>
      </p:sp>
      <p:sp>
        <p:nvSpPr>
          <p:cNvPr id="26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2000" lnSpcReduction="10000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Vnímejte všemi (šesti) smysly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Zrak – zkoumejte podrobněji než obvykle, pohled do očí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Sluch – zvuky okolo sebe, hudba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Chuť – všímejte si co jíte, delší čas na rozvinutí chutě jídla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Hmat – vnímejte dotyk oblečení, gravitaci, cvičení s tužkou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>
                <a:latin typeface="Arial"/>
              </a:rPr>
              <a:t>Čich – vůně kolem sebe, v přírodě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cs-CZ" sz="4400" b="0" strike="noStrike" spc="-1">
                <a:latin typeface="Arial"/>
              </a:rPr>
              <a:t>Body scan</a:t>
            </a:r>
          </a:p>
        </p:txBody>
      </p:sp>
      <p:sp>
        <p:nvSpPr>
          <p:cNvPr id="26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0560" cy="355550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 dirty="0">
                <a:latin typeface="Arial"/>
              </a:rPr>
              <a:t>Silná meditační technika pro znovu navázání kontaktu s tělem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 dirty="0">
                <a:latin typeface="Arial"/>
              </a:rPr>
              <a:t>Důkladné a přesné soustředění na tělo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 dirty="0">
                <a:latin typeface="Arial"/>
              </a:rPr>
              <a:t>Efektivní metoda pro současné rozvíjení soustředění a pozornosti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 dirty="0">
                <a:latin typeface="Arial"/>
              </a:rPr>
              <a:t>Někteří lidé mají problém cítit některé části těla, nebo usínají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 dirty="0">
                <a:latin typeface="Arial"/>
              </a:rPr>
              <a:t>Vše přijímáme tak jak to je, nehodnotíme, udržujeme pozornost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 dirty="0">
                <a:latin typeface="Arial"/>
              </a:rPr>
              <a:t>Nesnažíme se dosáhnout jakéhokoli prožitku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 dirty="0">
                <a:latin typeface="Arial"/>
              </a:rPr>
              <a:t>Nesnažíme se vůbec o nic</a:t>
            </a: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 dirty="0">
                <a:latin typeface="Arial"/>
              </a:rPr>
              <a:t>Nejlepší je začít teď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766</Words>
  <Application>Microsoft Office PowerPoint</Application>
  <PresentationFormat>Vlastní</PresentationFormat>
  <Paragraphs>90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6</vt:i4>
      </vt:variant>
      <vt:variant>
        <vt:lpstr>Nadpisy snímků</vt:lpstr>
      </vt:variant>
      <vt:variant>
        <vt:i4>12</vt:i4>
      </vt:variant>
    </vt:vector>
  </HeadingPairs>
  <TitlesOfParts>
    <vt:vector size="22" baseType="lpstr">
      <vt:lpstr>Arial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Mindfulness – meditace všímavosti</vt:lpstr>
      <vt:lpstr>Proč?</vt:lpstr>
      <vt:lpstr>Způsob bytí, ne jen způsob práce</vt:lpstr>
      <vt:lpstr>Přítomný okamžik</vt:lpstr>
      <vt:lpstr>Sebereflexe</vt:lpstr>
      <vt:lpstr>Vnímání dechu</vt:lpstr>
      <vt:lpstr>Jak na to?</vt:lpstr>
      <vt:lpstr>Inspirace pro praxi</vt:lpstr>
      <vt:lpstr>Body scan</vt:lpstr>
      <vt:lpstr>Důsledky pravidelného cvičení</vt:lpstr>
      <vt:lpstr>Zdroje: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Mindfulness – meditace všímavosti</dc:title>
  <dc:subject/>
  <dc:creator/>
  <dc:description/>
  <cp:lastModifiedBy>Milan</cp:lastModifiedBy>
  <cp:revision>18</cp:revision>
  <dcterms:created xsi:type="dcterms:W3CDTF">2023-08-29T09:47:16Z</dcterms:created>
  <dcterms:modified xsi:type="dcterms:W3CDTF">2023-09-19T14:48:08Z</dcterms:modified>
  <dc:language>cs-CZ</dc:language>
</cp:coreProperties>
</file>