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2" r:id="rId6"/>
    <p:sldId id="265" r:id="rId7"/>
    <p:sldId id="267" r:id="rId8"/>
    <p:sldId id="266" r:id="rId9"/>
    <p:sldId id="257" r:id="rId10"/>
    <p:sldId id="268" r:id="rId11"/>
    <p:sldId id="271" r:id="rId12"/>
    <p:sldId id="270" r:id="rId13"/>
    <p:sldId id="269" r:id="rId14"/>
    <p:sldId id="272" r:id="rId15"/>
    <p:sldId id="263" r:id="rId16"/>
    <p:sldId id="264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TjsIhh5SY6zSgIAqe4VaOcLc7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na Pařízková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E9E9E"/>
    <a:srgbClr val="00B6D7"/>
    <a:srgbClr val="69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Naše představení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Na základě čeho čerpáme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88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50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617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07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8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68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652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71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5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97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59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ssea.cz/cz/socialnipodnikani/definice-tesse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>
            <a:spLocks noGrp="1"/>
          </p:cNvSpPr>
          <p:nvPr>
            <p:ph type="ctrTitle"/>
          </p:nvPr>
        </p:nvSpPr>
        <p:spPr>
          <a:xfrm>
            <a:off x="311700" y="128621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333"/>
              <a:buNone/>
            </a:pPr>
            <a:r>
              <a:rPr lang="cs-CZ" sz="4800" b="1" dirty="0">
                <a:solidFill>
                  <a:schemeClr val="dk1"/>
                </a:solidFill>
              </a:rPr>
              <a:t>Současn</a:t>
            </a:r>
            <a:r>
              <a:rPr lang="cs-CZ" sz="4800" b="1" dirty="0"/>
              <a:t>ý stav</a:t>
            </a:r>
            <a:br>
              <a:rPr lang="cs-CZ" sz="4800" b="1" dirty="0"/>
            </a:br>
            <a:r>
              <a:rPr lang="cs-CZ" sz="4800" b="1" dirty="0"/>
              <a:t>sociálního podnikání</a:t>
            </a:r>
            <a:endParaRPr sz="4800" b="1" dirty="0">
              <a:solidFill>
                <a:schemeClr val="dk1"/>
              </a:solidFill>
            </a:endParaRPr>
          </a:p>
        </p:txBody>
      </p:sp>
      <p:sp>
        <p:nvSpPr>
          <p:cNvPr id="50" name="Google Shape;50;p1"/>
          <p:cNvSpPr txBox="1">
            <a:spLocks noGrp="1"/>
          </p:cNvSpPr>
          <p:nvPr>
            <p:ph type="subTitle" idx="1"/>
          </p:nvPr>
        </p:nvSpPr>
        <p:spPr>
          <a:xfrm>
            <a:off x="319074" y="3551770"/>
            <a:ext cx="8520600" cy="98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1400" b="1" dirty="0">
                <a:solidFill>
                  <a:srgbClr val="00B0F0"/>
                </a:solidFill>
              </a:rPr>
              <a:t>Mgr. Karel Řezáč, Ph.D.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1400" b="1" dirty="0">
                <a:solidFill>
                  <a:srgbClr val="00B0F0"/>
                </a:solidFill>
              </a:rPr>
              <a:t>Leona Bártová, Petra Benediktová, Kateřina Hulínská,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1400" b="1" dirty="0">
                <a:solidFill>
                  <a:srgbClr val="00B0F0"/>
                </a:solidFill>
              </a:rPr>
              <a:t>Adéla Kovářová, Markéta Kuchařová, Lenka Steinerová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b="1" dirty="0">
              <a:solidFill>
                <a:srgbClr val="00B0F0"/>
              </a:solidFill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10" y="369931"/>
            <a:ext cx="2999445" cy="79560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>
            <a:off x="0" y="3457180"/>
            <a:ext cx="9144000" cy="5357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0" y="1677135"/>
            <a:ext cx="9144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0" y="124968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 rot="10800000">
            <a:off x="8145780" y="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C9FBBE99-6FED-4D87-B74B-2DC22177EEE2}"/>
              </a:ext>
            </a:extLst>
          </p:cNvPr>
          <p:cNvGrpSpPr/>
          <p:nvPr/>
        </p:nvGrpSpPr>
        <p:grpSpPr>
          <a:xfrm rot="10800000">
            <a:off x="423588" y="378803"/>
            <a:ext cx="700919" cy="879113"/>
            <a:chOff x="7051564" y="2496800"/>
            <a:chExt cx="1782720" cy="2190965"/>
          </a:xfrm>
          <a:noFill/>
        </p:grpSpPr>
        <p:grpSp>
          <p:nvGrpSpPr>
            <p:cNvPr id="23" name="Google Shape;63;p2">
              <a:extLst>
                <a:ext uri="{FF2B5EF4-FFF2-40B4-BE49-F238E27FC236}">
                  <a16:creationId xmlns:a16="http://schemas.microsoft.com/office/drawing/2014/main" id="{2962714E-D5AE-4FBF-97CF-CA6AA9C76169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  <a:grpFill/>
          </p:grpSpPr>
          <p:sp>
            <p:nvSpPr>
              <p:cNvPr id="26" name="Google Shape;64;p2">
                <a:extLst>
                  <a:ext uri="{FF2B5EF4-FFF2-40B4-BE49-F238E27FC236}">
                    <a16:creationId xmlns:a16="http://schemas.microsoft.com/office/drawing/2014/main" id="{46B4545B-AAFB-413C-BBC1-FDBBAB9084C8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65;p2">
                <a:extLst>
                  <a:ext uri="{FF2B5EF4-FFF2-40B4-BE49-F238E27FC236}">
                    <a16:creationId xmlns:a16="http://schemas.microsoft.com/office/drawing/2014/main" id="{B8628EE0-561C-4D19-BC1C-91F14515FF36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66;p2">
                <a:extLst>
                  <a:ext uri="{FF2B5EF4-FFF2-40B4-BE49-F238E27FC236}">
                    <a16:creationId xmlns:a16="http://schemas.microsoft.com/office/drawing/2014/main" id="{3DB19D92-9706-4F36-8344-C626C70E09D0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7;p2">
                <a:extLst>
                  <a:ext uri="{FF2B5EF4-FFF2-40B4-BE49-F238E27FC236}">
                    <a16:creationId xmlns:a16="http://schemas.microsoft.com/office/drawing/2014/main" id="{9AF9CEE3-5BF9-427E-B46F-232032EA8040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Google Shape;66;p2">
              <a:extLst>
                <a:ext uri="{FF2B5EF4-FFF2-40B4-BE49-F238E27FC236}">
                  <a16:creationId xmlns:a16="http://schemas.microsoft.com/office/drawing/2014/main" id="{F26F0820-D628-4BEF-BFD8-2424CE183480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4;p2">
              <a:extLst>
                <a:ext uri="{FF2B5EF4-FFF2-40B4-BE49-F238E27FC236}">
                  <a16:creationId xmlns:a16="http://schemas.microsoft.com/office/drawing/2014/main" id="{EE04154F-AEBE-4EF2-B3D3-7C11E3A9B768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Obrázek 29">
            <a:extLst>
              <a:ext uri="{FF2B5EF4-FFF2-40B4-BE49-F238E27FC236}">
                <a16:creationId xmlns:a16="http://schemas.microsoft.com/office/drawing/2014/main" id="{88AE93E6-38C5-46BA-89BB-0F892C77D7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0114" y="375134"/>
            <a:ext cx="2603091" cy="879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7380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INTERPRETACE VÝSLEDKŮ (</a:t>
            </a:r>
            <a:r>
              <a:rPr lang="cs-CZ" b="1" dirty="0">
                <a:solidFill>
                  <a:srgbClr val="00B0F0"/>
                </a:solidFill>
              </a:rPr>
              <a:t>ÚSPĚŠNOST</a:t>
            </a:r>
            <a:r>
              <a:rPr lang="cs-CZ" b="1" dirty="0"/>
              <a:t>)</a:t>
            </a:r>
            <a:endParaRPr b="1" dirty="0"/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69;p2">
            <a:extLst>
              <a:ext uri="{FF2B5EF4-FFF2-40B4-BE49-F238E27FC236}">
                <a16:creationId xmlns:a16="http://schemas.microsoft.com/office/drawing/2014/main" id="{8746D33F-C9BF-45DF-BB50-969DCDCC89BA}"/>
              </a:ext>
            </a:extLst>
          </p:cNvPr>
          <p:cNvSpPr/>
          <p:nvPr/>
        </p:nvSpPr>
        <p:spPr>
          <a:xfrm>
            <a:off x="594347" y="1194951"/>
            <a:ext cx="8275333" cy="346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cs-CZ" sz="1600" b="1" i="1" dirty="0">
                <a:solidFill>
                  <a:schemeClr val="tx1"/>
                </a:solidFill>
              </a:rPr>
              <a:t>„…nejdůležitější je, aby sem ty lidi </a:t>
            </a:r>
            <a:r>
              <a:rPr lang="cs-CZ" sz="1600" b="1" i="1" dirty="0">
                <a:solidFill>
                  <a:srgbClr val="00B0F0"/>
                </a:solidFill>
              </a:rPr>
              <a:t>nechodili s nějakým děsem</a:t>
            </a:r>
            <a:r>
              <a:rPr lang="cs-CZ" sz="1600" b="1" i="1" dirty="0">
                <a:solidFill>
                  <a:schemeClr val="tx1"/>
                </a:solidFill>
              </a:rPr>
              <a:t>...“</a:t>
            </a:r>
          </a:p>
          <a:p>
            <a:pPr lvl="0"/>
            <a:endParaRPr lang="cs-CZ" sz="1600" b="1" i="1" dirty="0">
              <a:solidFill>
                <a:srgbClr val="00B0F0"/>
              </a:solidFill>
            </a:endParaRPr>
          </a:p>
          <a:p>
            <a:pPr lvl="0"/>
            <a:endParaRPr lang="cs-CZ" sz="1600" b="1" i="1" dirty="0">
              <a:solidFill>
                <a:srgbClr val="00B0F0"/>
              </a:solidFill>
            </a:endParaRPr>
          </a:p>
          <a:p>
            <a:pPr lvl="0"/>
            <a:r>
              <a:rPr lang="cs-CZ" sz="1600" b="1" i="1" dirty="0">
                <a:solidFill>
                  <a:srgbClr val="00B0F0"/>
                </a:solidFill>
              </a:rPr>
              <a:t>Cíl sociálního podnikání</a:t>
            </a:r>
            <a:endParaRPr lang="cs-CZ" sz="1200" b="1" i="1" dirty="0"/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Zajišťuje všestrannou pohodu, osvětu a komplexní zapojování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Zaplňuje mezeru mezi sociálními službami a byznysem</a:t>
            </a:r>
          </a:p>
          <a:p>
            <a:pPr lvl="8">
              <a:spcBef>
                <a:spcPts val="600"/>
              </a:spcBef>
              <a:buClr>
                <a:srgbClr val="3CC1E0"/>
              </a:buClr>
            </a:pPr>
            <a:endParaRPr lang="cs-CZ" sz="1600" b="1" i="1" dirty="0">
              <a:solidFill>
                <a:srgbClr val="00B0F0"/>
              </a:solidFill>
            </a:endParaRPr>
          </a:p>
          <a:p>
            <a:pPr lvl="8">
              <a:spcBef>
                <a:spcPts val="600"/>
              </a:spcBef>
              <a:buClr>
                <a:srgbClr val="3CC1E0"/>
              </a:buClr>
            </a:pPr>
            <a:r>
              <a:rPr lang="cs-CZ" sz="1600" b="1" i="1" dirty="0">
                <a:solidFill>
                  <a:srgbClr val="00B0F0"/>
                </a:solidFill>
              </a:rPr>
              <a:t>Nedostatečná podpora státu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Potřeba podpory, oproti nesociální konkurenci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Časté nejasnosti a nepřehlednosti z důvodu absence legislativy</a:t>
            </a:r>
          </a:p>
          <a:p>
            <a:pPr lvl="8">
              <a:spcBef>
                <a:spcPts val="600"/>
              </a:spcBef>
              <a:buClr>
                <a:srgbClr val="3CC1E0"/>
              </a:buClr>
            </a:pPr>
            <a:endParaRPr lang="cs-CZ" sz="1600" b="1" i="1" dirty="0">
              <a:solidFill>
                <a:srgbClr val="00B0F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7174" name="Picture 6" descr="Fotky zdarma z Basketball">
            <a:extLst>
              <a:ext uri="{FF2B5EF4-FFF2-40B4-BE49-F238E27FC236}">
                <a16:creationId xmlns:a16="http://schemas.microsoft.com/office/drawing/2014/main" id="{5C6A1812-309F-4CD1-9BFF-34AA368D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39" y="1673169"/>
            <a:ext cx="2196465" cy="146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37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8712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ZÁVĚR</a:t>
            </a:r>
            <a:endParaRPr b="1" dirty="0"/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69;p2">
            <a:extLst>
              <a:ext uri="{FF2B5EF4-FFF2-40B4-BE49-F238E27FC236}">
                <a16:creationId xmlns:a16="http://schemas.microsoft.com/office/drawing/2014/main" id="{96754B42-4EFE-4C8B-84CD-28C10E84FF1D}"/>
              </a:ext>
            </a:extLst>
          </p:cNvPr>
          <p:cNvSpPr/>
          <p:nvPr/>
        </p:nvSpPr>
        <p:spPr>
          <a:xfrm>
            <a:off x="594348" y="1194950"/>
            <a:ext cx="8117651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lvl="2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</a:pPr>
            <a:r>
              <a:rPr lang="cs-CZ" b="1" i="1" dirty="0">
                <a:solidFill>
                  <a:srgbClr val="00B0F0"/>
                </a:solidFill>
              </a:rPr>
              <a:t>Sociální podnikání…</a:t>
            </a:r>
            <a:endParaRPr lang="cs-CZ" b="1" i="1" dirty="0"/>
          </a:p>
          <a:p>
            <a:pPr marL="400050" lvl="2" indent="-285750">
              <a:lnSpc>
                <a:spcPct val="20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…je třeba legislativně ukotvit z více důvodů (finance, srozumitelnost, podpora apod.)</a:t>
            </a:r>
          </a:p>
          <a:p>
            <a:pPr marL="400050" lvl="2" indent="-285750">
              <a:lnSpc>
                <a:spcPct val="20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…může být inspirující v oblasti péče o zaměstnance a kultury podniku</a:t>
            </a:r>
          </a:p>
          <a:p>
            <a:pPr marL="400050" lvl="2" indent="-285750">
              <a:lnSpc>
                <a:spcPct val="20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…vyžaduje duální vedení („nekrachlo“ + „rozdával“)</a:t>
            </a:r>
          </a:p>
          <a:p>
            <a:pPr marL="400050" lvl="2" indent="-285750">
              <a:lnSpc>
                <a:spcPct val="20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…má jedinečný význam propojující ekonomickou a sociální sféru života</a:t>
            </a:r>
          </a:p>
          <a:p>
            <a:pPr marL="400050" lvl="2" indent="-285750">
              <a:lnSpc>
                <a:spcPct val="20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b="1" i="1" dirty="0">
                <a:solidFill>
                  <a:schemeClr val="tx1"/>
                </a:solidFill>
              </a:rPr>
              <a:t>…je postaveno na hodnotách</a:t>
            </a:r>
          </a:p>
          <a:p>
            <a:pPr marL="114300" lvl="3">
              <a:lnSpc>
                <a:spcPct val="200000"/>
              </a:lnSpc>
              <a:spcBef>
                <a:spcPts val="600"/>
              </a:spcBef>
              <a:buClr>
                <a:srgbClr val="3CC1E0"/>
              </a:buClr>
            </a:pPr>
            <a:r>
              <a:rPr lang="cs-CZ" b="1" i="1" dirty="0">
                <a:solidFill>
                  <a:schemeClr val="tx1"/>
                </a:solidFill>
              </a:rPr>
              <a:t>			</a:t>
            </a:r>
            <a:r>
              <a:rPr lang="cs-CZ" b="1" i="1" dirty="0">
                <a:solidFill>
                  <a:srgbClr val="00B0F0"/>
                </a:solidFill>
              </a:rPr>
              <a:t>…kloubí příjemné s užitečným </a:t>
            </a: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</a:rPr>
              <a:t>:)</a:t>
            </a:r>
            <a:endParaRPr lang="cs-CZ" b="1" dirty="0"/>
          </a:p>
          <a:p>
            <a:pPr marL="114300" lvl="3">
              <a:lnSpc>
                <a:spcPct val="200000"/>
              </a:lnSpc>
              <a:spcBef>
                <a:spcPts val="600"/>
              </a:spcBef>
              <a:buClr>
                <a:srgbClr val="3CC1E0"/>
              </a:buClr>
            </a:pPr>
            <a:endParaRPr lang="cs-CZ" b="1" i="1" dirty="0">
              <a:solidFill>
                <a:schemeClr val="tx1"/>
              </a:solidFill>
            </a:endParaRP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b="1" i="1" dirty="0">
              <a:solidFill>
                <a:schemeClr val="tx1"/>
              </a:solidFill>
            </a:endParaRPr>
          </a:p>
          <a:p>
            <a:pPr marL="114300" lvl="2">
              <a:lnSpc>
                <a:spcPct val="150000"/>
              </a:lnSpc>
              <a:spcBef>
                <a:spcPts val="1200"/>
              </a:spcBef>
            </a:pPr>
            <a:r>
              <a:rPr lang="cs-CZ" b="1" i="0" u="none" strike="noStrike" cap="none" dirty="0">
                <a:solidFill>
                  <a:schemeClr val="tx1"/>
                </a:solidFill>
              </a:rPr>
              <a:t> </a:t>
            </a:r>
            <a:endParaRPr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3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397910" y="1197535"/>
            <a:ext cx="64853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DĚKUJEME ZA POZORNOST!</a:t>
            </a:r>
            <a:endParaRPr b="1" dirty="0"/>
          </a:p>
        </p:txBody>
      </p:sp>
      <p:sp>
        <p:nvSpPr>
          <p:cNvPr id="132" name="Google Shape;132;p6"/>
          <p:cNvSpPr/>
          <p:nvPr/>
        </p:nvSpPr>
        <p:spPr>
          <a:xfrm>
            <a:off x="0" y="1004742"/>
            <a:ext cx="9144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0;p2">
            <a:extLst>
              <a:ext uri="{FF2B5EF4-FFF2-40B4-BE49-F238E27FC236}">
                <a16:creationId xmlns:a16="http://schemas.microsoft.com/office/drawing/2014/main" id="{FFCEC824-2C13-49B9-AAE7-9C46626B598E}"/>
              </a:ext>
            </a:extLst>
          </p:cNvPr>
          <p:cNvSpPr/>
          <p:nvPr/>
        </p:nvSpPr>
        <p:spPr>
          <a:xfrm>
            <a:off x="1310640" y="1873454"/>
            <a:ext cx="2858955" cy="1938067"/>
          </a:xfrm>
          <a:prstGeom prst="snip2DiagRect">
            <a:avLst>
              <a:gd name="adj1" fmla="val 0"/>
              <a:gd name="adj2" fmla="val 2575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200" b="1" dirty="0">
                <a:solidFill>
                  <a:schemeClr val="lt1"/>
                </a:solidFill>
              </a:rPr>
              <a:t>Mgr. Karel Řezáč, Ph.D.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200" dirty="0">
                <a:solidFill>
                  <a:schemeClr val="lt1"/>
                </a:solidFill>
              </a:rPr>
              <a:t>rezack@kss.zcu.cz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endParaRPr lang="cs-CZ" sz="1200" dirty="0">
              <a:solidFill>
                <a:schemeClr val="bg1"/>
              </a:solidFill>
            </a:endParaRP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200" dirty="0">
                <a:solidFill>
                  <a:schemeClr val="bg1"/>
                </a:solidFill>
              </a:rPr>
              <a:t>Západočeská univerzita v Plzni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200" dirty="0">
                <a:solidFill>
                  <a:schemeClr val="bg1"/>
                </a:solidFill>
              </a:rPr>
              <a:t>Filozofická fakulta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200" dirty="0">
                <a:solidFill>
                  <a:schemeClr val="bg1"/>
                </a:solidFill>
              </a:rPr>
              <a:t>Katedra sociologie</a:t>
            </a:r>
          </a:p>
        </p:txBody>
      </p:sp>
      <p:sp>
        <p:nvSpPr>
          <p:cNvPr id="15" name="Google Shape;70;p2">
            <a:extLst>
              <a:ext uri="{FF2B5EF4-FFF2-40B4-BE49-F238E27FC236}">
                <a16:creationId xmlns:a16="http://schemas.microsoft.com/office/drawing/2014/main" id="{C59427BE-5D78-481F-ADA1-D3AF65F4F37A}"/>
              </a:ext>
            </a:extLst>
          </p:cNvPr>
          <p:cNvSpPr/>
          <p:nvPr/>
        </p:nvSpPr>
        <p:spPr>
          <a:xfrm>
            <a:off x="4902926" y="1911017"/>
            <a:ext cx="2858955" cy="1938067"/>
          </a:xfrm>
          <a:prstGeom prst="snip2DiagRect">
            <a:avLst>
              <a:gd name="adj1" fmla="val 0"/>
              <a:gd name="adj2" fmla="val 2575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050" b="1" dirty="0">
                <a:solidFill>
                  <a:schemeClr val="lt1"/>
                </a:solidFill>
              </a:rPr>
              <a:t>Leona Bártová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050" dirty="0">
                <a:solidFill>
                  <a:schemeClr val="lt1"/>
                </a:solidFill>
              </a:rPr>
              <a:t>	bartoval@students.zcu.cz</a:t>
            </a:r>
          </a:p>
          <a:p>
            <a:pPr marL="342900" lvl="0" indent="-342900">
              <a:spcBef>
                <a:spcPts val="300"/>
              </a:spcBef>
              <a:buClr>
                <a:srgbClr val="9E9E9E"/>
              </a:buClr>
              <a:buSzPts val="1400"/>
            </a:pPr>
            <a:r>
              <a:rPr lang="cs-CZ" sz="1050" b="1" dirty="0">
                <a:solidFill>
                  <a:schemeClr val="lt1"/>
                </a:solidFill>
              </a:rPr>
              <a:t>Kateřina Hulínská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050" dirty="0">
                <a:solidFill>
                  <a:schemeClr val="lt1"/>
                </a:solidFill>
              </a:rPr>
              <a:t>	hulinska@students.zcu.cz</a:t>
            </a:r>
          </a:p>
          <a:p>
            <a:pPr marL="342900" lvl="0" indent="-342900">
              <a:spcBef>
                <a:spcPts val="300"/>
              </a:spcBef>
              <a:buClr>
                <a:srgbClr val="9E9E9E"/>
              </a:buClr>
              <a:buSzPts val="1400"/>
            </a:pPr>
            <a:r>
              <a:rPr lang="cs-CZ" sz="1050" b="1" dirty="0">
                <a:solidFill>
                  <a:schemeClr val="lt1"/>
                </a:solidFill>
              </a:rPr>
              <a:t>Adéla Kovářová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050" dirty="0">
                <a:solidFill>
                  <a:schemeClr val="lt1"/>
                </a:solidFill>
              </a:rPr>
              <a:t>	adelakov@students.zcu.cz</a:t>
            </a:r>
          </a:p>
          <a:p>
            <a:pPr marL="342900" lvl="0" indent="-342900">
              <a:spcBef>
                <a:spcPts val="300"/>
              </a:spcBef>
              <a:buClr>
                <a:srgbClr val="9E9E9E"/>
              </a:buClr>
              <a:buSzPts val="1400"/>
            </a:pPr>
            <a:r>
              <a:rPr lang="cs-CZ" sz="1050" b="1" dirty="0">
                <a:solidFill>
                  <a:schemeClr val="lt1"/>
                </a:solidFill>
              </a:rPr>
              <a:t>Markéta Kuchařová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050" dirty="0">
                <a:solidFill>
                  <a:schemeClr val="lt1"/>
                </a:solidFill>
              </a:rPr>
              <a:t>	mkucharo@students.zcu.cz</a:t>
            </a:r>
          </a:p>
          <a:p>
            <a:pPr marL="342900" lvl="0" indent="-342900">
              <a:spcBef>
                <a:spcPts val="300"/>
              </a:spcBef>
              <a:buClr>
                <a:srgbClr val="9E9E9E"/>
              </a:buClr>
              <a:buSzPts val="1400"/>
            </a:pPr>
            <a:r>
              <a:rPr lang="cs-CZ" sz="1050" b="1" dirty="0">
                <a:solidFill>
                  <a:schemeClr val="lt1"/>
                </a:solidFill>
              </a:rPr>
              <a:t>Lenka Steinerová</a:t>
            </a:r>
          </a:p>
          <a:p>
            <a:pPr marL="342900" lvl="0" indent="-342900">
              <a:buClr>
                <a:srgbClr val="9E9E9E"/>
              </a:buClr>
              <a:buSzPts val="1400"/>
            </a:pPr>
            <a:r>
              <a:rPr lang="cs-CZ" sz="1050" dirty="0">
                <a:solidFill>
                  <a:schemeClr val="lt1"/>
                </a:solidFill>
              </a:rPr>
              <a:t>	steinerl@students.zcu.cz</a:t>
            </a:r>
          </a:p>
        </p:txBody>
      </p:sp>
      <p:sp>
        <p:nvSpPr>
          <p:cNvPr id="16" name="Google Shape;124;p6">
            <a:extLst>
              <a:ext uri="{FF2B5EF4-FFF2-40B4-BE49-F238E27FC236}">
                <a16:creationId xmlns:a16="http://schemas.microsoft.com/office/drawing/2014/main" id="{0153A631-7D5D-401E-B0C1-36F0DA66BFB1}"/>
              </a:ext>
            </a:extLst>
          </p:cNvPr>
          <p:cNvSpPr txBox="1">
            <a:spLocks/>
          </p:cNvSpPr>
          <p:nvPr/>
        </p:nvSpPr>
        <p:spPr>
          <a:xfrm>
            <a:off x="3435173" y="2179741"/>
            <a:ext cx="2141216" cy="91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111111"/>
            </a:pPr>
            <a:r>
              <a:rPr lang="en-GB" sz="6100" b="1" dirty="0">
                <a:solidFill>
                  <a:schemeClr val="tx1"/>
                </a:solidFill>
              </a:rPr>
              <a:t>&amp;</a:t>
            </a:r>
            <a:endParaRPr lang="cs-CZ" b="1" dirty="0">
              <a:solidFill>
                <a:schemeClr val="tx1"/>
              </a:solidFill>
            </a:endParaRPr>
          </a:p>
        </p:txBody>
      </p:sp>
      <p:grpSp>
        <p:nvGrpSpPr>
          <p:cNvPr id="14" name="Google Shape;63;p2">
            <a:extLst>
              <a:ext uri="{FF2B5EF4-FFF2-40B4-BE49-F238E27FC236}">
                <a16:creationId xmlns:a16="http://schemas.microsoft.com/office/drawing/2014/main" id="{7FBD66C7-D32E-4BA4-B590-BDB575B7D951}"/>
              </a:ext>
            </a:extLst>
          </p:cNvPr>
          <p:cNvGrpSpPr/>
          <p:nvPr/>
        </p:nvGrpSpPr>
        <p:grpSpPr>
          <a:xfrm rot="10800000" flipH="1">
            <a:off x="7361280" y="3691750"/>
            <a:ext cx="1782720" cy="1451750"/>
            <a:chOff x="7361280" y="-7620"/>
            <a:chExt cx="1782720" cy="1451750"/>
          </a:xfrm>
        </p:grpSpPr>
        <p:sp>
          <p:nvSpPr>
            <p:cNvPr id="17" name="Google Shape;64;p2">
              <a:extLst>
                <a:ext uri="{FF2B5EF4-FFF2-40B4-BE49-F238E27FC236}">
                  <a16:creationId xmlns:a16="http://schemas.microsoft.com/office/drawing/2014/main" id="{44BEBB5F-947D-4FB2-A4D0-1452D1F7C026}"/>
                </a:ext>
              </a:extLst>
            </p:cNvPr>
            <p:cNvSpPr/>
            <p:nvPr/>
          </p:nvSpPr>
          <p:spPr>
            <a:xfrm rot="-5400000">
              <a:off x="8480639" y="61381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5;p2">
              <a:extLst>
                <a:ext uri="{FF2B5EF4-FFF2-40B4-BE49-F238E27FC236}">
                  <a16:creationId xmlns:a16="http://schemas.microsoft.com/office/drawing/2014/main" id="{56DBD0FC-C4E2-4831-BA7B-56D42D10CF7D}"/>
                </a:ext>
              </a:extLst>
            </p:cNvPr>
            <p:cNvSpPr/>
            <p:nvPr/>
          </p:nvSpPr>
          <p:spPr>
            <a:xfrm rot="-5400000">
              <a:off x="8480639" y="78076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6;p2">
              <a:extLst>
                <a:ext uri="{FF2B5EF4-FFF2-40B4-BE49-F238E27FC236}">
                  <a16:creationId xmlns:a16="http://schemas.microsoft.com/office/drawing/2014/main" id="{E2D08397-6847-42AD-A6E1-B193D8AE2757}"/>
                </a:ext>
              </a:extLst>
            </p:cNvPr>
            <p:cNvSpPr/>
            <p:nvPr/>
          </p:nvSpPr>
          <p:spPr>
            <a:xfrm rot="-5400000">
              <a:off x="7886279" y="43441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7;p2">
              <a:extLst>
                <a:ext uri="{FF2B5EF4-FFF2-40B4-BE49-F238E27FC236}">
                  <a16:creationId xmlns:a16="http://schemas.microsoft.com/office/drawing/2014/main" id="{C8316F4D-644B-4719-A859-E02F4AC2E1EB}"/>
                </a:ext>
              </a:extLst>
            </p:cNvPr>
            <p:cNvSpPr/>
            <p:nvPr/>
          </p:nvSpPr>
          <p:spPr>
            <a:xfrm rot="-5400000">
              <a:off x="7292279" y="72091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8;p2">
              <a:extLst>
                <a:ext uri="{FF2B5EF4-FFF2-40B4-BE49-F238E27FC236}">
                  <a16:creationId xmlns:a16="http://schemas.microsoft.com/office/drawing/2014/main" id="{D177C4C1-8513-4C70-9A6F-37058DE6D5B9}"/>
                </a:ext>
              </a:extLst>
            </p:cNvPr>
            <p:cNvSpPr/>
            <p:nvPr/>
          </p:nvSpPr>
          <p:spPr>
            <a:xfrm rot="10800000">
              <a:off x="7955640" y="3091"/>
              <a:ext cx="594000" cy="36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67881922-06FB-4DB0-9DA4-1B2840FBF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35" y="60980"/>
            <a:ext cx="2603091" cy="879114"/>
          </a:xfrm>
          <a:prstGeom prst="rect">
            <a:avLst/>
          </a:prstGeom>
        </p:spPr>
      </p:pic>
      <p:pic>
        <p:nvPicPr>
          <p:cNvPr id="23" name="Google Shape;51;p1">
            <a:extLst>
              <a:ext uri="{FF2B5EF4-FFF2-40B4-BE49-F238E27FC236}">
                <a16:creationId xmlns:a16="http://schemas.microsoft.com/office/drawing/2014/main" id="{3116AF5C-796B-471A-B588-D164525983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057" y="68351"/>
            <a:ext cx="2999445" cy="7956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24;p6">
            <a:extLst>
              <a:ext uri="{FF2B5EF4-FFF2-40B4-BE49-F238E27FC236}">
                <a16:creationId xmlns:a16="http://schemas.microsoft.com/office/drawing/2014/main" id="{8396920E-5650-4E3D-BF95-EAA713AA0322}"/>
              </a:ext>
            </a:extLst>
          </p:cNvPr>
          <p:cNvSpPr txBox="1">
            <a:spLocks/>
          </p:cNvSpPr>
          <p:nvPr/>
        </p:nvSpPr>
        <p:spPr>
          <a:xfrm>
            <a:off x="2204471" y="4080245"/>
            <a:ext cx="4872218" cy="107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000" b="1" dirty="0"/>
              <a:t>Projekt Studentská výzkumná skupina sociální práce (SVSSP) byl pro období 2021 až 2022 podpořen katedrálním fondem KSS FF ZČU. Na projektu a jeho výstupech participovaly studentky: Leona Bártová, Petra Benediktová, Kateřina Hulínská, Adéla Kovářová, Markéta Kuchařová a Lenka Steinerová. </a:t>
            </a:r>
          </a:p>
        </p:txBody>
      </p:sp>
    </p:spTree>
    <p:extLst>
      <p:ext uri="{BB962C8B-B14F-4D97-AF65-F5344CB8AC3E}">
        <p14:creationId xmlns:p14="http://schemas.microsoft.com/office/powerpoint/2010/main" val="259950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CFD1D2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POUŽITÉ ZDROJE</a:t>
            </a:r>
            <a:endParaRPr b="1" dirty="0"/>
          </a:p>
        </p:txBody>
      </p:sp>
      <p:sp>
        <p:nvSpPr>
          <p:cNvPr id="131" name="Google Shape;131;p6"/>
          <p:cNvSpPr/>
          <p:nvPr/>
        </p:nvSpPr>
        <p:spPr>
          <a:xfrm>
            <a:off x="350520" y="1102945"/>
            <a:ext cx="7025640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1100" dirty="0">
                <a:solidFill>
                  <a:srgbClr val="00B0F0"/>
                </a:solidFill>
              </a:rPr>
              <a:t>ELICHOVÁ, M. 2017. </a:t>
            </a:r>
            <a:r>
              <a:rPr lang="cs-CZ" sz="1100" i="1" dirty="0">
                <a:solidFill>
                  <a:srgbClr val="00B0F0"/>
                </a:solidFill>
              </a:rPr>
              <a:t>Sociální práce: Aktuální otázky</a:t>
            </a:r>
            <a:r>
              <a:rPr lang="cs-CZ" sz="1100" dirty="0">
                <a:solidFill>
                  <a:srgbClr val="00B0F0"/>
                </a:solidFill>
              </a:rPr>
              <a:t>. Praha: Grada </a:t>
            </a:r>
            <a:r>
              <a:rPr lang="cs-CZ" sz="1100" dirty="0" err="1">
                <a:solidFill>
                  <a:srgbClr val="00B0F0"/>
                </a:solidFill>
              </a:rPr>
              <a:t>Publishing</a:t>
            </a:r>
            <a:r>
              <a:rPr lang="cs-CZ" sz="1100" dirty="0">
                <a:solidFill>
                  <a:srgbClr val="00B0F0"/>
                </a:solidFill>
              </a:rPr>
              <a:t>, a.s.</a:t>
            </a:r>
          </a:p>
          <a:p>
            <a:endParaRPr lang="cs-CZ" sz="1100" dirty="0">
              <a:solidFill>
                <a:srgbClr val="00B0F0"/>
              </a:solidFill>
            </a:endParaRPr>
          </a:p>
          <a:p>
            <a:r>
              <a:rPr lang="en-US" sz="1100" dirty="0">
                <a:solidFill>
                  <a:srgbClr val="00B0F0"/>
                </a:solidFill>
              </a:rPr>
              <a:t>GILGUN, J. 2019. Deductive Qualitative Analysis and Grounded Theory: Sensitizing Concepts and Hypothesis-Testing. In BRYANT, A., CHARMAZ, K. The SAGE Handbook of Current Developments in Grounded Theory. London: Sage.</a:t>
            </a:r>
            <a:endParaRPr lang="cs-CZ" sz="1100" dirty="0">
              <a:solidFill>
                <a:srgbClr val="00B0F0"/>
              </a:solidFill>
            </a:endParaRPr>
          </a:p>
          <a:p>
            <a:endParaRPr lang="cs-CZ" sz="1100" dirty="0">
              <a:solidFill>
                <a:srgbClr val="00B0F0"/>
              </a:solidFill>
            </a:endParaRPr>
          </a:p>
          <a:p>
            <a:r>
              <a:rPr lang="cs-CZ" sz="1100" dirty="0">
                <a:solidFill>
                  <a:srgbClr val="00B0F0"/>
                </a:solidFill>
              </a:rPr>
              <a:t>HUNČOVÁ, Magdalena.</a:t>
            </a:r>
            <a:r>
              <a:rPr lang="cs-CZ" sz="1100" i="1" dirty="0">
                <a:solidFill>
                  <a:srgbClr val="00B0F0"/>
                </a:solidFill>
              </a:rPr>
              <a:t> Sociální ekonomika a sociální podnik</a:t>
            </a:r>
            <a:r>
              <a:rPr lang="cs-CZ" sz="1100" dirty="0">
                <a:solidFill>
                  <a:srgbClr val="00B0F0"/>
                </a:solidFill>
              </a:rPr>
              <a:t>. Vyd. 1. Ústí nad Labem: Univerzita J.E. Purkyně v Ústí nad Labem, 2007, 181 s. Acta </a:t>
            </a:r>
            <a:r>
              <a:rPr lang="cs-CZ" sz="1100" dirty="0" err="1">
                <a:solidFill>
                  <a:srgbClr val="00B0F0"/>
                </a:solidFill>
              </a:rPr>
              <a:t>Universitatis</a:t>
            </a:r>
            <a:r>
              <a:rPr lang="cs-CZ" sz="1100" dirty="0">
                <a:solidFill>
                  <a:srgbClr val="00B0F0"/>
                </a:solidFill>
              </a:rPr>
              <a:t> </a:t>
            </a:r>
            <a:r>
              <a:rPr lang="cs-CZ" sz="1100" dirty="0" err="1">
                <a:solidFill>
                  <a:srgbClr val="00B0F0"/>
                </a:solidFill>
              </a:rPr>
              <a:t>Purkyni-anae</a:t>
            </a:r>
            <a:r>
              <a:rPr lang="cs-CZ" sz="1100" dirty="0">
                <a:solidFill>
                  <a:srgbClr val="00B0F0"/>
                </a:solidFill>
              </a:rPr>
              <a:t>.</a:t>
            </a:r>
          </a:p>
          <a:p>
            <a:endParaRPr lang="cs-CZ" sz="1100" dirty="0">
              <a:solidFill>
                <a:srgbClr val="00B0F0"/>
              </a:solidFill>
            </a:endParaRPr>
          </a:p>
          <a:p>
            <a:r>
              <a:rPr lang="cs-CZ" sz="1100" dirty="0">
                <a:solidFill>
                  <a:srgbClr val="00B0F0"/>
                </a:solidFill>
              </a:rPr>
              <a:t>OUJEDSKÁ, I. GOJOVÁ, V. 2016. </a:t>
            </a:r>
            <a:r>
              <a:rPr lang="cs-CZ" sz="1100" i="1" dirty="0">
                <a:solidFill>
                  <a:srgbClr val="00B0F0"/>
                </a:solidFill>
              </a:rPr>
              <a:t>Vzdělávání sociálních pracovníků v oblasti sociálního podnikání. </a:t>
            </a:r>
            <a:r>
              <a:rPr lang="cs-CZ" sz="1100" dirty="0">
                <a:solidFill>
                  <a:srgbClr val="00B0F0"/>
                </a:solidFill>
              </a:rPr>
              <a:t>Sociální práce. Brno: Asociace vzdělavatelů v sociální práci a Ostrava: Evropský výzkumný institut sociální práce OU, 16 (5), 7-25.</a:t>
            </a:r>
          </a:p>
          <a:p>
            <a:endParaRPr lang="cs-CZ" sz="1100" dirty="0">
              <a:solidFill>
                <a:srgbClr val="00B0F0"/>
              </a:solidFill>
            </a:endParaRPr>
          </a:p>
          <a:p>
            <a:r>
              <a:rPr lang="cs-CZ" sz="1100" dirty="0">
                <a:solidFill>
                  <a:srgbClr val="00B0F0"/>
                </a:solidFill>
              </a:rPr>
              <a:t>MPSV. 2022. </a:t>
            </a:r>
            <a:r>
              <a:rPr lang="cs-CZ" sz="1100" i="1" dirty="0">
                <a:solidFill>
                  <a:srgbClr val="00B0F0"/>
                </a:solidFill>
              </a:rPr>
              <a:t>České sociální podnikání – Seznam podniků </a:t>
            </a:r>
            <a:r>
              <a:rPr lang="cs-CZ" sz="1100" dirty="0">
                <a:solidFill>
                  <a:srgbClr val="00B0F0"/>
                </a:solidFill>
              </a:rPr>
              <a:t>[online]. Praha: MPSV. [4. 1. 2022]. Dostupné z: https://ceske-socialni-podnikani.cz/</a:t>
            </a:r>
            <a:r>
              <a:rPr lang="cs-CZ" sz="1100" dirty="0" err="1">
                <a:solidFill>
                  <a:srgbClr val="00B0F0"/>
                </a:solidFill>
              </a:rPr>
              <a:t>adresar</a:t>
            </a:r>
            <a:r>
              <a:rPr lang="cs-CZ" sz="1100" dirty="0">
                <a:solidFill>
                  <a:srgbClr val="00B0F0"/>
                </a:solidFill>
              </a:rPr>
              <a:t>-</a:t>
            </a:r>
            <a:r>
              <a:rPr lang="cs-CZ" sz="1100" dirty="0" err="1">
                <a:solidFill>
                  <a:srgbClr val="00B0F0"/>
                </a:solidFill>
              </a:rPr>
              <a:t>socialnich</a:t>
            </a:r>
            <a:r>
              <a:rPr lang="cs-CZ" sz="1100" dirty="0">
                <a:solidFill>
                  <a:srgbClr val="00B0F0"/>
                </a:solidFill>
              </a:rPr>
              <a:t>-podniku/seznam-podniku.</a:t>
            </a:r>
          </a:p>
          <a:p>
            <a:endParaRPr lang="cs-CZ" sz="1100" dirty="0">
              <a:solidFill>
                <a:srgbClr val="00B0F0"/>
              </a:solidFill>
            </a:endParaRPr>
          </a:p>
          <a:p>
            <a:r>
              <a:rPr lang="cs-CZ" sz="1100" dirty="0">
                <a:solidFill>
                  <a:srgbClr val="00B0F0"/>
                </a:solidFill>
              </a:rPr>
              <a:t>SEDLÁČEK, T. 2012. </a:t>
            </a:r>
            <a:r>
              <a:rPr lang="cs-CZ" sz="1100" i="1" dirty="0">
                <a:solidFill>
                  <a:srgbClr val="00B0F0"/>
                </a:solidFill>
              </a:rPr>
              <a:t>Ekonomie dobra a zla</a:t>
            </a:r>
            <a:r>
              <a:rPr lang="cs-CZ" sz="1100" dirty="0">
                <a:solidFill>
                  <a:srgbClr val="00B0F0"/>
                </a:solidFill>
              </a:rPr>
              <a:t>. Praha: 65. pole.</a:t>
            </a:r>
          </a:p>
          <a:p>
            <a:endParaRPr lang="cs-CZ" sz="1100" dirty="0">
              <a:solidFill>
                <a:srgbClr val="00B0F0"/>
              </a:solidFill>
            </a:endParaRPr>
          </a:p>
          <a:p>
            <a:r>
              <a:rPr lang="cs-CZ" sz="1100" dirty="0">
                <a:solidFill>
                  <a:srgbClr val="00B0F0"/>
                </a:solidFill>
              </a:rPr>
              <a:t>TESSEA, 2011.</a:t>
            </a:r>
            <a:r>
              <a:rPr lang="cs-CZ" sz="1100" i="1" dirty="0">
                <a:solidFill>
                  <a:srgbClr val="00B0F0"/>
                </a:solidFill>
              </a:rPr>
              <a:t> Definice TESSEA </a:t>
            </a:r>
            <a:r>
              <a:rPr lang="cs-CZ" sz="1100" dirty="0">
                <a:solidFill>
                  <a:srgbClr val="00B0F0"/>
                </a:solidFill>
              </a:rPr>
              <a:t>[online]. Praha: TESSA, ČR. </a:t>
            </a:r>
            <a:r>
              <a:rPr lang="en-GB" sz="1100" dirty="0">
                <a:solidFill>
                  <a:srgbClr val="00B0F0"/>
                </a:solidFill>
              </a:rPr>
              <a:t>[</a:t>
            </a:r>
            <a:r>
              <a:rPr lang="cs-CZ" sz="1100" dirty="0">
                <a:solidFill>
                  <a:srgbClr val="00B0F0"/>
                </a:solidFill>
              </a:rPr>
              <a:t>5. 1. 2022</a:t>
            </a:r>
            <a:r>
              <a:rPr lang="en-GB" sz="1100" dirty="0">
                <a:solidFill>
                  <a:srgbClr val="00B0F0"/>
                </a:solidFill>
              </a:rPr>
              <a:t>]</a:t>
            </a:r>
            <a:r>
              <a:rPr lang="cs-CZ" sz="1100" dirty="0">
                <a:solidFill>
                  <a:srgbClr val="00B0F0"/>
                </a:solidFill>
              </a:rPr>
              <a:t>. Dostupné z: </a:t>
            </a:r>
            <a:r>
              <a:rPr lang="cs-CZ" sz="11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https://tessea.cz/cz/socialnipodnikani/definice-tessea</a:t>
            </a:r>
            <a:endParaRPr lang="cs-CZ" sz="1100" dirty="0">
              <a:solidFill>
                <a:srgbClr val="00B0F0"/>
              </a:solidFill>
            </a:endParaRPr>
          </a:p>
          <a:p>
            <a:endParaRPr lang="cs-CZ" sz="1100" dirty="0">
              <a:solidFill>
                <a:srgbClr val="00B0F0"/>
              </a:solidFill>
            </a:endParaRPr>
          </a:p>
          <a:p>
            <a:r>
              <a:rPr lang="cs-CZ" sz="1100" dirty="0">
                <a:solidFill>
                  <a:srgbClr val="00B0F0"/>
                </a:solidFill>
              </a:rPr>
              <a:t>WENZLAFF, F. 2019. </a:t>
            </a:r>
            <a:r>
              <a:rPr lang="cs-CZ" sz="1100" dirty="0" err="1">
                <a:solidFill>
                  <a:srgbClr val="00B0F0"/>
                </a:solidFill>
              </a:rPr>
              <a:t>Economization</a:t>
            </a:r>
            <a:r>
              <a:rPr lang="cs-CZ" sz="1100" dirty="0">
                <a:solidFill>
                  <a:srgbClr val="00B0F0"/>
                </a:solidFill>
              </a:rPr>
              <a:t> </a:t>
            </a:r>
            <a:r>
              <a:rPr lang="cs-CZ" sz="1100" dirty="0" err="1">
                <a:solidFill>
                  <a:srgbClr val="00B0F0"/>
                </a:solidFill>
              </a:rPr>
              <a:t>of</a:t>
            </a:r>
            <a:r>
              <a:rPr lang="cs-CZ" sz="1100" dirty="0">
                <a:solidFill>
                  <a:srgbClr val="00B0F0"/>
                </a:solidFill>
              </a:rPr>
              <a:t> Society: </a:t>
            </a:r>
            <a:r>
              <a:rPr lang="cs-CZ" sz="1100" dirty="0" err="1">
                <a:solidFill>
                  <a:srgbClr val="00B0F0"/>
                </a:solidFill>
              </a:rPr>
              <a:t>Functional</a:t>
            </a:r>
            <a:r>
              <a:rPr lang="cs-CZ" sz="1100" dirty="0">
                <a:solidFill>
                  <a:srgbClr val="00B0F0"/>
                </a:solidFill>
              </a:rPr>
              <a:t> </a:t>
            </a:r>
            <a:r>
              <a:rPr lang="cs-CZ" sz="1100" dirty="0" err="1">
                <a:solidFill>
                  <a:srgbClr val="00B0F0"/>
                </a:solidFill>
              </a:rPr>
              <a:t>Differentiation</a:t>
            </a:r>
            <a:r>
              <a:rPr lang="cs-CZ" sz="1100" dirty="0">
                <a:solidFill>
                  <a:srgbClr val="00B0F0"/>
                </a:solidFill>
              </a:rPr>
              <a:t> and </a:t>
            </a:r>
            <a:r>
              <a:rPr lang="cs-CZ" sz="1100" dirty="0" err="1">
                <a:solidFill>
                  <a:srgbClr val="00B0F0"/>
                </a:solidFill>
              </a:rPr>
              <a:t>Economic</a:t>
            </a:r>
            <a:r>
              <a:rPr lang="cs-CZ" sz="1100" dirty="0">
                <a:solidFill>
                  <a:srgbClr val="00B0F0"/>
                </a:solidFill>
              </a:rPr>
              <a:t> </a:t>
            </a:r>
            <a:r>
              <a:rPr lang="cs-CZ" sz="1100" dirty="0" err="1">
                <a:solidFill>
                  <a:srgbClr val="00B0F0"/>
                </a:solidFill>
              </a:rPr>
              <a:t>Stagnation</a:t>
            </a:r>
            <a:r>
              <a:rPr lang="cs-CZ" sz="1100" dirty="0">
                <a:solidFill>
                  <a:srgbClr val="00B0F0"/>
                </a:solidFill>
              </a:rPr>
              <a:t>. </a:t>
            </a:r>
            <a:r>
              <a:rPr lang="cs-CZ" sz="1100" i="1" dirty="0" err="1">
                <a:solidFill>
                  <a:srgbClr val="00B0F0"/>
                </a:solidFill>
              </a:rPr>
              <a:t>Journal</a:t>
            </a:r>
            <a:r>
              <a:rPr lang="cs-CZ" sz="1100" i="1" dirty="0">
                <a:solidFill>
                  <a:srgbClr val="00B0F0"/>
                </a:solidFill>
              </a:rPr>
              <a:t> </a:t>
            </a:r>
            <a:r>
              <a:rPr lang="cs-CZ" sz="1100" i="1" dirty="0" err="1">
                <a:solidFill>
                  <a:srgbClr val="00B0F0"/>
                </a:solidFill>
              </a:rPr>
              <a:t>of</a:t>
            </a:r>
            <a:r>
              <a:rPr lang="cs-CZ" sz="1100" i="1" dirty="0">
                <a:solidFill>
                  <a:srgbClr val="00B0F0"/>
                </a:solidFill>
              </a:rPr>
              <a:t> </a:t>
            </a:r>
            <a:r>
              <a:rPr lang="cs-CZ" sz="1100" i="1" dirty="0" err="1">
                <a:solidFill>
                  <a:srgbClr val="00B0F0"/>
                </a:solidFill>
              </a:rPr>
              <a:t>Economic</a:t>
            </a:r>
            <a:r>
              <a:rPr lang="cs-CZ" sz="1100" i="1" dirty="0">
                <a:solidFill>
                  <a:srgbClr val="00B0F0"/>
                </a:solidFill>
              </a:rPr>
              <a:t> </a:t>
            </a:r>
            <a:r>
              <a:rPr lang="cs-CZ" sz="1100" i="1" dirty="0" err="1">
                <a:solidFill>
                  <a:srgbClr val="00B0F0"/>
                </a:solidFill>
              </a:rPr>
              <a:t>Issues</a:t>
            </a:r>
            <a:r>
              <a:rPr lang="cs-CZ" sz="1100" dirty="0">
                <a:solidFill>
                  <a:srgbClr val="00B0F0"/>
                </a:solidFill>
              </a:rPr>
              <a:t>, 53(1), 57-80.</a:t>
            </a:r>
          </a:p>
          <a:p>
            <a:endParaRPr lang="cs-CZ" sz="1100" dirty="0">
              <a:solidFill>
                <a:srgbClr val="00B0F0"/>
              </a:solidFill>
            </a:endParaRPr>
          </a:p>
          <a:p>
            <a:endParaRPr lang="cs-CZ" sz="1100" dirty="0">
              <a:solidFill>
                <a:srgbClr val="00B0F0"/>
              </a:solidFill>
            </a:endParaRPr>
          </a:p>
          <a:p>
            <a:endParaRPr lang="cs-CZ" sz="1100" dirty="0">
              <a:solidFill>
                <a:srgbClr val="00B0F0"/>
              </a:solidFill>
            </a:endParaRPr>
          </a:p>
          <a:p>
            <a:endParaRPr lang="cs-CZ" sz="1100" dirty="0">
              <a:solidFill>
                <a:srgbClr val="00B0F0"/>
              </a:solidFill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0" y="1004742"/>
            <a:ext cx="9144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63;p2">
            <a:extLst>
              <a:ext uri="{FF2B5EF4-FFF2-40B4-BE49-F238E27FC236}">
                <a16:creationId xmlns:a16="http://schemas.microsoft.com/office/drawing/2014/main" id="{2E70F48F-7D54-4E6C-B061-198DF56AF0F9}"/>
              </a:ext>
            </a:extLst>
          </p:cNvPr>
          <p:cNvGrpSpPr/>
          <p:nvPr/>
        </p:nvGrpSpPr>
        <p:grpSpPr>
          <a:xfrm rot="10800000" flipH="1">
            <a:off x="7361280" y="3691750"/>
            <a:ext cx="1782720" cy="1451750"/>
            <a:chOff x="7361280" y="-7620"/>
            <a:chExt cx="1782720" cy="1451750"/>
          </a:xfrm>
        </p:grpSpPr>
        <p:sp>
          <p:nvSpPr>
            <p:cNvPr id="13" name="Google Shape;64;p2">
              <a:extLst>
                <a:ext uri="{FF2B5EF4-FFF2-40B4-BE49-F238E27FC236}">
                  <a16:creationId xmlns:a16="http://schemas.microsoft.com/office/drawing/2014/main" id="{5FB779B2-D41B-4FCD-B8F5-9B21670D7C60}"/>
                </a:ext>
              </a:extLst>
            </p:cNvPr>
            <p:cNvSpPr/>
            <p:nvPr/>
          </p:nvSpPr>
          <p:spPr>
            <a:xfrm rot="-5400000">
              <a:off x="8480639" y="61381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65;p2">
              <a:extLst>
                <a:ext uri="{FF2B5EF4-FFF2-40B4-BE49-F238E27FC236}">
                  <a16:creationId xmlns:a16="http://schemas.microsoft.com/office/drawing/2014/main" id="{5DEFAA44-7FBE-48F9-A289-5D73EA87E5BD}"/>
                </a:ext>
              </a:extLst>
            </p:cNvPr>
            <p:cNvSpPr/>
            <p:nvPr/>
          </p:nvSpPr>
          <p:spPr>
            <a:xfrm rot="-5400000">
              <a:off x="8480639" y="78076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66;p2">
              <a:extLst>
                <a:ext uri="{FF2B5EF4-FFF2-40B4-BE49-F238E27FC236}">
                  <a16:creationId xmlns:a16="http://schemas.microsoft.com/office/drawing/2014/main" id="{B7397AD4-FF8D-4773-A690-FCB817CD0459}"/>
                </a:ext>
              </a:extLst>
            </p:cNvPr>
            <p:cNvSpPr/>
            <p:nvPr/>
          </p:nvSpPr>
          <p:spPr>
            <a:xfrm rot="-5400000">
              <a:off x="7886279" y="43441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7;p2">
              <a:extLst>
                <a:ext uri="{FF2B5EF4-FFF2-40B4-BE49-F238E27FC236}">
                  <a16:creationId xmlns:a16="http://schemas.microsoft.com/office/drawing/2014/main" id="{555529F7-C29A-454C-8D2D-4F28259EA769}"/>
                </a:ext>
              </a:extLst>
            </p:cNvPr>
            <p:cNvSpPr/>
            <p:nvPr/>
          </p:nvSpPr>
          <p:spPr>
            <a:xfrm rot="-5400000">
              <a:off x="7292279" y="72091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8;p2">
              <a:extLst>
                <a:ext uri="{FF2B5EF4-FFF2-40B4-BE49-F238E27FC236}">
                  <a16:creationId xmlns:a16="http://schemas.microsoft.com/office/drawing/2014/main" id="{0FD6454C-3FFC-496C-97E7-BDD88640D548}"/>
                </a:ext>
              </a:extLst>
            </p:cNvPr>
            <p:cNvSpPr/>
            <p:nvPr/>
          </p:nvSpPr>
          <p:spPr>
            <a:xfrm rot="10800000">
              <a:off x="7955640" y="3091"/>
              <a:ext cx="594000" cy="360000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31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4032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O PROJEKTU SVSSP</a:t>
            </a:r>
            <a:endParaRPr b="1" dirty="0"/>
          </a:p>
        </p:txBody>
      </p:sp>
      <p:sp>
        <p:nvSpPr>
          <p:cNvPr id="69" name="Google Shape;69;p2"/>
          <p:cNvSpPr/>
          <p:nvPr/>
        </p:nvSpPr>
        <p:spPr>
          <a:xfrm>
            <a:off x="594349" y="1194950"/>
            <a:ext cx="6912580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u="none" strike="noStrike" cap="none" dirty="0">
                <a:solidFill>
                  <a:srgbClr val="00B0F0"/>
                </a:solidFill>
              </a:rPr>
              <a:t>Studentská výzkumn</a:t>
            </a:r>
            <a:r>
              <a:rPr lang="cs-CZ" sz="1700" b="1" i="1" dirty="0">
                <a:solidFill>
                  <a:srgbClr val="00B0F0"/>
                </a:solidFill>
              </a:rPr>
              <a:t>á skupina sociální práce</a:t>
            </a:r>
            <a:endParaRPr b="1" i="1" dirty="0"/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Projekt Katedry sociologie, Filozofické fakulty, ZČU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Dobrovolná výzkumná iniciativa studentů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Podpora mladých výzkumníků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Vznik skupiny září 2021 (akreditace stud. programu od 2020)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Výzkumný záměr formulovaný studenty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Kapacita 6 studentů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700" b="1" i="1" dirty="0">
              <a:solidFill>
                <a:schemeClr val="tx1"/>
              </a:solidFill>
            </a:endParaRPr>
          </a:p>
          <a:p>
            <a:pPr marL="114300" lvl="2">
              <a:lnSpc>
                <a:spcPct val="150000"/>
              </a:lnSpc>
              <a:spcBef>
                <a:spcPts val="1200"/>
              </a:spcBef>
            </a:pPr>
            <a:r>
              <a:rPr lang="cs-CZ" sz="1700" b="1" i="0" u="none" strike="noStrike" cap="none" dirty="0">
                <a:solidFill>
                  <a:schemeClr val="tx1"/>
                </a:solidFill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222AA64-8631-43B6-9658-D17FA382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9734" y="375134"/>
            <a:ext cx="2603091" cy="879114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4291C64F-A18B-459A-8CAE-B3FE7F82865D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63" name="Google Shape;63;p2"/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64" name="Google Shape;64;p2"/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66;p2">
              <a:extLst>
                <a:ext uri="{FF2B5EF4-FFF2-40B4-BE49-F238E27FC236}">
                  <a16:creationId xmlns:a16="http://schemas.microsoft.com/office/drawing/2014/main" id="{4D0F7CC6-31BE-4A23-B336-928FCC4AEE69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64;p2">
              <a:extLst>
                <a:ext uri="{FF2B5EF4-FFF2-40B4-BE49-F238E27FC236}">
                  <a16:creationId xmlns:a16="http://schemas.microsoft.com/office/drawing/2014/main" id="{0B962114-E21B-4607-9E75-10795316D1E9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55;p1">
            <a:extLst>
              <a:ext uri="{FF2B5EF4-FFF2-40B4-BE49-F238E27FC236}">
                <a16:creationId xmlns:a16="http://schemas.microsoft.com/office/drawing/2014/main" id="{5CCB9EE6-6C7F-43C3-87BB-2BB9D87201DE}"/>
              </a:ext>
            </a:extLst>
          </p:cNvPr>
          <p:cNvSpPr/>
          <p:nvPr/>
        </p:nvSpPr>
        <p:spPr>
          <a:xfrm rot="5400000">
            <a:off x="1447800" y="-1438304"/>
            <a:ext cx="998220" cy="3893820"/>
          </a:xfrm>
          <a:prstGeom prst="rtTriangl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08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3816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VÝZKUM 2021-2022</a:t>
            </a:r>
            <a:endParaRPr b="1" dirty="0"/>
          </a:p>
        </p:txBody>
      </p:sp>
      <p:sp>
        <p:nvSpPr>
          <p:cNvPr id="69" name="Google Shape;69;p2"/>
          <p:cNvSpPr/>
          <p:nvPr/>
        </p:nvSpPr>
        <p:spPr>
          <a:xfrm>
            <a:off x="594348" y="1194950"/>
            <a:ext cx="8380045" cy="488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1" dirty="0">
                <a:solidFill>
                  <a:srgbClr val="00B0F0"/>
                </a:solidFill>
              </a:rPr>
              <a:t>Současný stav sociálního podnikání – PROČ?</a:t>
            </a:r>
            <a:endParaRPr b="1" i="1" dirty="0"/>
          </a:p>
          <a:p>
            <a:pPr marL="400050" lvl="8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Sociální podnikání není akcentovaným učivem VŠ</a:t>
            </a:r>
          </a:p>
          <a:p>
            <a:pPr marL="400050" lvl="8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Neprobádaný trend posledních desetiletí</a:t>
            </a:r>
          </a:p>
          <a:p>
            <a:pPr marL="400050" lvl="8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Legislativní </a:t>
            </a:r>
            <a:r>
              <a:rPr lang="cs-CZ" sz="1700" b="1" i="1" dirty="0" err="1">
                <a:solidFill>
                  <a:schemeClr val="tx1"/>
                </a:solidFill>
              </a:rPr>
              <a:t>neukotvenost</a:t>
            </a:r>
            <a:endParaRPr lang="cs-CZ" sz="1700" b="1" i="1" dirty="0">
              <a:solidFill>
                <a:schemeClr val="tx1"/>
              </a:solidFill>
            </a:endParaRPr>
          </a:p>
          <a:p>
            <a:pPr marL="400050" lvl="8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700" b="1" i="1" dirty="0">
                <a:solidFill>
                  <a:schemeClr val="tx1"/>
                </a:solidFill>
              </a:rPr>
              <a:t>Atraktivní oblast „byznys + sociálno“</a:t>
            </a:r>
          </a:p>
          <a:p>
            <a:pPr marL="400050" lvl="8" indent="-285750">
              <a:lnSpc>
                <a:spcPct val="150000"/>
              </a:lnSpc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000" b="1" i="1" dirty="0">
              <a:solidFill>
                <a:schemeClr val="tx1"/>
              </a:solidFill>
            </a:endParaRPr>
          </a:p>
          <a:p>
            <a:pPr marL="114300" lvl="8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</a:pPr>
            <a:r>
              <a:rPr lang="cs-CZ" sz="1700" b="1" i="1" dirty="0">
                <a:solidFill>
                  <a:srgbClr val="00B0F0"/>
                </a:solidFill>
              </a:rPr>
              <a:t>Výzkumný cíl:</a:t>
            </a:r>
          </a:p>
          <a:p>
            <a:pPr marL="114300" lvl="8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</a:pPr>
            <a:r>
              <a:rPr lang="cs-CZ" sz="1700" b="1" i="1" dirty="0">
                <a:solidFill>
                  <a:schemeClr val="tx1"/>
                </a:solidFill>
              </a:rPr>
              <a:t> Charakterizovat aspekty současného stavu sociálního podnikání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700" b="1" i="1" dirty="0">
              <a:solidFill>
                <a:schemeClr val="tx1"/>
              </a:solidFill>
            </a:endParaRP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700" b="1" i="1" dirty="0">
              <a:solidFill>
                <a:schemeClr val="tx1"/>
              </a:solidFill>
            </a:endParaRPr>
          </a:p>
          <a:p>
            <a:pPr marL="114300" lvl="2">
              <a:lnSpc>
                <a:spcPct val="150000"/>
              </a:lnSpc>
              <a:spcBef>
                <a:spcPts val="1200"/>
              </a:spcBef>
            </a:pPr>
            <a:r>
              <a:rPr lang="cs-CZ" sz="1700" b="1" i="0" u="none" strike="noStrike" cap="none" dirty="0">
                <a:solidFill>
                  <a:schemeClr val="tx1"/>
                </a:solidFill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lustrací zdarma z Zařazení">
            <a:extLst>
              <a:ext uri="{FF2B5EF4-FFF2-40B4-BE49-F238E27FC236}">
                <a16:creationId xmlns:a16="http://schemas.microsoft.com/office/drawing/2014/main" id="{19644BE4-C8EE-48D1-9653-7BB3995E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94" y="272306"/>
            <a:ext cx="3240066" cy="270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5C9DB703-D51A-44B6-B0C7-23E407F44667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15" name="Google Shape;63;p2">
              <a:extLst>
                <a:ext uri="{FF2B5EF4-FFF2-40B4-BE49-F238E27FC236}">
                  <a16:creationId xmlns:a16="http://schemas.microsoft.com/office/drawing/2014/main" id="{7DEF8A76-1E88-4670-BA6F-9F1BFE30294D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18" name="Google Shape;64;p2">
                <a:extLst>
                  <a:ext uri="{FF2B5EF4-FFF2-40B4-BE49-F238E27FC236}">
                    <a16:creationId xmlns:a16="http://schemas.microsoft.com/office/drawing/2014/main" id="{B5F50D33-9176-4D8E-8605-F71255D9DADB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65;p2">
                <a:extLst>
                  <a:ext uri="{FF2B5EF4-FFF2-40B4-BE49-F238E27FC236}">
                    <a16:creationId xmlns:a16="http://schemas.microsoft.com/office/drawing/2014/main" id="{ACB79CF4-5E70-466B-8AEB-C94F4D55632E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66;p2">
                <a:extLst>
                  <a:ext uri="{FF2B5EF4-FFF2-40B4-BE49-F238E27FC236}">
                    <a16:creationId xmlns:a16="http://schemas.microsoft.com/office/drawing/2014/main" id="{E86911D8-4BC4-4B21-9C58-63B72B9FA8BC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67;p2">
                <a:extLst>
                  <a:ext uri="{FF2B5EF4-FFF2-40B4-BE49-F238E27FC236}">
                    <a16:creationId xmlns:a16="http://schemas.microsoft.com/office/drawing/2014/main" id="{94524EA9-2849-47E8-BE13-D175AD456F18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66;p2">
              <a:extLst>
                <a:ext uri="{FF2B5EF4-FFF2-40B4-BE49-F238E27FC236}">
                  <a16:creationId xmlns:a16="http://schemas.microsoft.com/office/drawing/2014/main" id="{385A1E4F-4854-4F7B-94C9-A106EB3EC18F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4;p2">
              <a:extLst>
                <a:ext uri="{FF2B5EF4-FFF2-40B4-BE49-F238E27FC236}">
                  <a16:creationId xmlns:a16="http://schemas.microsoft.com/office/drawing/2014/main" id="{B59131A1-6748-45EF-A27C-8EAF4F8B1169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61;p2">
            <a:extLst>
              <a:ext uri="{FF2B5EF4-FFF2-40B4-BE49-F238E27FC236}">
                <a16:creationId xmlns:a16="http://schemas.microsoft.com/office/drawing/2014/main" id="{8F7064AF-854D-4A8C-8B05-98E8D26FEA84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11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4032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KONCEPTUALIZACE</a:t>
            </a:r>
            <a:endParaRPr b="1" dirty="0"/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F8B88E8-38ED-49E9-A2E3-DBAE8E482DBB}"/>
              </a:ext>
            </a:extLst>
          </p:cNvPr>
          <p:cNvGrpSpPr/>
          <p:nvPr/>
        </p:nvGrpSpPr>
        <p:grpSpPr>
          <a:xfrm>
            <a:off x="6430532" y="319181"/>
            <a:ext cx="2455854" cy="1174309"/>
            <a:chOff x="5661659" y="205248"/>
            <a:chExt cx="3185160" cy="1585944"/>
          </a:xfrm>
        </p:grpSpPr>
        <p:pic>
          <p:nvPicPr>
            <p:cNvPr id="3074" name="Picture 2" descr="Fotky zdarma z Alzheimerova choroba">
              <a:extLst>
                <a:ext uri="{FF2B5EF4-FFF2-40B4-BE49-F238E27FC236}">
                  <a16:creationId xmlns:a16="http://schemas.microsoft.com/office/drawing/2014/main" id="{326FAD68-4939-4A14-B49B-9B1DD6333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659" y="205248"/>
              <a:ext cx="3185160" cy="1585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Google Shape;62;p2">
              <a:extLst>
                <a:ext uri="{FF2B5EF4-FFF2-40B4-BE49-F238E27FC236}">
                  <a16:creationId xmlns:a16="http://schemas.microsoft.com/office/drawing/2014/main" id="{AD2C19B4-CCDF-42D2-918D-8F5A9503CD6B}"/>
                </a:ext>
              </a:extLst>
            </p:cNvPr>
            <p:cNvSpPr txBox="1">
              <a:spLocks/>
            </p:cNvSpPr>
            <p:nvPr/>
          </p:nvSpPr>
          <p:spPr>
            <a:xfrm>
              <a:off x="6718422" y="670827"/>
              <a:ext cx="1279079" cy="572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SzPct val="111111"/>
              </a:pPr>
              <a:r>
                <a:rPr lang="cs-CZ" sz="900" b="1" dirty="0"/>
                <a:t>SOCIÁLNÍ</a:t>
              </a:r>
            </a:p>
            <a:p>
              <a:pPr algn="ctr">
                <a:buSzPct val="111111"/>
              </a:pPr>
              <a:r>
                <a:rPr lang="cs-CZ" sz="900" b="1" dirty="0"/>
                <a:t>PODNIKÁNÍ</a:t>
              </a:r>
            </a:p>
          </p:txBody>
        </p:sp>
      </p:grpSp>
      <p:sp>
        <p:nvSpPr>
          <p:cNvPr id="35" name="Google Shape;69;p2">
            <a:extLst>
              <a:ext uri="{FF2B5EF4-FFF2-40B4-BE49-F238E27FC236}">
                <a16:creationId xmlns:a16="http://schemas.microsoft.com/office/drawing/2014/main" id="{C5DF8C3B-DF5F-44DF-A3AB-76B1B5255675}"/>
              </a:ext>
            </a:extLst>
          </p:cNvPr>
          <p:cNvSpPr/>
          <p:nvPr/>
        </p:nvSpPr>
        <p:spPr>
          <a:xfrm>
            <a:off x="594347" y="1194950"/>
            <a:ext cx="8815123" cy="430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600" i="1" dirty="0">
              <a:solidFill>
                <a:schemeClr val="tx1"/>
              </a:solidFill>
            </a:endParaRP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tx1"/>
                </a:solidFill>
              </a:rPr>
              <a:t>Žijeme v době </a:t>
            </a:r>
            <a:r>
              <a:rPr lang="cs-CZ" sz="1600" b="1" i="1" dirty="0">
                <a:solidFill>
                  <a:schemeClr val="tx1"/>
                </a:solidFill>
              </a:rPr>
              <a:t>ekonomizace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týká se </a:t>
            </a:r>
            <a:r>
              <a:rPr lang="cs-CZ" sz="1600" i="1" dirty="0">
                <a:solidFill>
                  <a:schemeClr val="tx1"/>
                </a:solidFill>
              </a:rPr>
              <a:t>i sociální práce </a:t>
            </a:r>
            <a:r>
              <a:rPr lang="cs-CZ" sz="1200" i="1" dirty="0">
                <a:solidFill>
                  <a:schemeClr val="tx1"/>
                </a:solidFill>
              </a:rPr>
              <a:t>(Sedláček, 2012</a:t>
            </a:r>
            <a:r>
              <a:rPr lang="en-GB" sz="1200" i="1" dirty="0">
                <a:solidFill>
                  <a:schemeClr val="tx1"/>
                </a:solidFill>
              </a:rPr>
              <a:t>;</a:t>
            </a:r>
            <a:r>
              <a:rPr lang="cs-CZ" sz="1200" i="1" dirty="0">
                <a:solidFill>
                  <a:schemeClr val="tx1"/>
                </a:solidFill>
              </a:rPr>
              <a:t> </a:t>
            </a:r>
            <a:r>
              <a:rPr lang="cs-CZ" sz="1200" i="1" dirty="0" err="1">
                <a:solidFill>
                  <a:schemeClr val="tx1"/>
                </a:solidFill>
              </a:rPr>
              <a:t>Elichová</a:t>
            </a:r>
            <a:r>
              <a:rPr lang="cs-CZ" sz="1200" i="1" dirty="0">
                <a:solidFill>
                  <a:schemeClr val="tx1"/>
                </a:solidFill>
              </a:rPr>
              <a:t>, 2017)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tx1"/>
                </a:solidFill>
              </a:rPr>
              <a:t>Ekonomizace stále více </a:t>
            </a:r>
            <a:r>
              <a:rPr lang="cs-CZ" sz="1600" b="1" i="1" dirty="0">
                <a:solidFill>
                  <a:schemeClr val="tx1"/>
                </a:solidFill>
              </a:rPr>
              <a:t>zasahuje do neekonomických sfér života </a:t>
            </a:r>
            <a:r>
              <a:rPr lang="cs-CZ" sz="1200" i="1" dirty="0">
                <a:solidFill>
                  <a:schemeClr val="tx1"/>
                </a:solidFill>
              </a:rPr>
              <a:t>(</a:t>
            </a:r>
            <a:r>
              <a:rPr lang="cs-CZ" sz="1200" i="1" dirty="0" err="1">
                <a:solidFill>
                  <a:schemeClr val="tx1"/>
                </a:solidFill>
              </a:rPr>
              <a:t>Wenzlaff</a:t>
            </a:r>
            <a:r>
              <a:rPr lang="cs-CZ" sz="1200" i="1" dirty="0">
                <a:solidFill>
                  <a:schemeClr val="tx1"/>
                </a:solidFill>
              </a:rPr>
              <a:t>, 2019)</a:t>
            </a:r>
            <a:endParaRPr lang="cs-CZ" sz="1600" b="1" i="1" dirty="0">
              <a:solidFill>
                <a:schemeClr val="tx1"/>
              </a:solidFill>
            </a:endParaRP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tx1"/>
                </a:solidFill>
              </a:rPr>
              <a:t>V adresáři ČR celkem </a:t>
            </a:r>
            <a:r>
              <a:rPr lang="cs-CZ" sz="1600" b="1" i="1" dirty="0">
                <a:solidFill>
                  <a:schemeClr val="tx1"/>
                </a:solidFill>
              </a:rPr>
              <a:t>310 sociálních podniků </a:t>
            </a:r>
            <a:r>
              <a:rPr lang="cs-CZ" sz="1200" i="1" dirty="0">
                <a:solidFill>
                  <a:schemeClr val="tx1"/>
                </a:solidFill>
              </a:rPr>
              <a:t>(MPSV, 2022)</a:t>
            </a:r>
            <a:endParaRPr lang="cs-CZ" sz="1600" b="1" i="1" dirty="0">
              <a:solidFill>
                <a:schemeClr val="tx1"/>
              </a:solidFill>
            </a:endParaRPr>
          </a:p>
          <a:p>
            <a:pPr marL="114300" lvl="8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</a:pPr>
            <a:r>
              <a:rPr lang="cs-CZ" sz="1700" b="1" i="1" dirty="0">
                <a:solidFill>
                  <a:srgbClr val="00B0F0"/>
                </a:solidFill>
              </a:rPr>
              <a:t>Definice:</a:t>
            </a: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700" b="1" i="1" dirty="0">
              <a:solidFill>
                <a:schemeClr val="tx1"/>
              </a:solidFill>
            </a:endParaRP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700" b="1" i="1" dirty="0">
              <a:solidFill>
                <a:schemeClr val="tx1"/>
              </a:solidFill>
            </a:endParaRPr>
          </a:p>
          <a:p>
            <a:pPr marL="400050" lvl="2" indent="-285750">
              <a:lnSpc>
                <a:spcPct val="150000"/>
              </a:lnSpc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sz="1700" b="1" i="1" dirty="0">
              <a:solidFill>
                <a:schemeClr val="tx1"/>
              </a:solidFill>
            </a:endParaRPr>
          </a:p>
          <a:p>
            <a:pPr marL="114300" lvl="2">
              <a:lnSpc>
                <a:spcPct val="150000"/>
              </a:lnSpc>
              <a:spcBef>
                <a:spcPts val="1200"/>
              </a:spcBef>
            </a:pPr>
            <a:r>
              <a:rPr lang="cs-CZ" sz="1700" b="1" i="0" u="none" strike="noStrike" cap="none" dirty="0">
                <a:solidFill>
                  <a:schemeClr val="tx1"/>
                </a:solidFill>
              </a:rPr>
              <a:t> 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6" name="Google Shape;71;p2">
            <a:extLst>
              <a:ext uri="{FF2B5EF4-FFF2-40B4-BE49-F238E27FC236}">
                <a16:creationId xmlns:a16="http://schemas.microsoft.com/office/drawing/2014/main" id="{D22C29AC-5376-436C-89B7-BAF42FF1C118}"/>
              </a:ext>
            </a:extLst>
          </p:cNvPr>
          <p:cNvSpPr/>
          <p:nvPr/>
        </p:nvSpPr>
        <p:spPr>
          <a:xfrm>
            <a:off x="707940" y="3499442"/>
            <a:ext cx="8130552" cy="373662"/>
          </a:xfrm>
          <a:prstGeom prst="snip2DiagRect">
            <a:avLst>
              <a:gd name="adj1" fmla="val 25491"/>
              <a:gd name="adj2" fmla="val 2575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lvl="0" indent="-182563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bg1"/>
                </a:solidFill>
              </a:rPr>
              <a:t>„</a:t>
            </a:r>
            <a:r>
              <a:rPr lang="cs-CZ" sz="1200" i="1" dirty="0">
                <a:solidFill>
                  <a:schemeClr val="bg1"/>
                </a:solidFill>
              </a:rPr>
              <a:t>Sociální podnikání jsou podnikatelské aktivity </a:t>
            </a:r>
            <a:r>
              <a:rPr lang="cs-CZ" sz="1200" b="1" i="1" u="sng" dirty="0">
                <a:solidFill>
                  <a:schemeClr val="tx1"/>
                </a:solidFill>
              </a:rPr>
              <a:t>prospívající společnosti a životnímu prostředí</a:t>
            </a:r>
            <a:r>
              <a:rPr lang="cs-CZ" sz="1200" i="1" dirty="0">
                <a:solidFill>
                  <a:schemeClr val="bg1"/>
                </a:solidFill>
              </a:rPr>
              <a:t>.“ (TESSA, 2011</a:t>
            </a:r>
            <a:r>
              <a:rPr lang="cs-CZ" sz="1100" b="1" i="1" dirty="0">
                <a:solidFill>
                  <a:schemeClr val="bg1"/>
                </a:solidFill>
              </a:rPr>
              <a:t>)</a:t>
            </a:r>
            <a:endParaRPr lang="cs-CZ" sz="1200" i="1" dirty="0">
              <a:solidFill>
                <a:schemeClr val="bg1"/>
              </a:solidFill>
            </a:endParaRPr>
          </a:p>
        </p:txBody>
      </p:sp>
      <p:sp>
        <p:nvSpPr>
          <p:cNvPr id="37" name="Google Shape;71;p2">
            <a:extLst>
              <a:ext uri="{FF2B5EF4-FFF2-40B4-BE49-F238E27FC236}">
                <a16:creationId xmlns:a16="http://schemas.microsoft.com/office/drawing/2014/main" id="{F518D873-6C55-4FA2-8BF3-9D252AC4F019}"/>
              </a:ext>
            </a:extLst>
          </p:cNvPr>
          <p:cNvSpPr/>
          <p:nvPr/>
        </p:nvSpPr>
        <p:spPr>
          <a:xfrm>
            <a:off x="707940" y="3935264"/>
            <a:ext cx="7360931" cy="373662"/>
          </a:xfrm>
          <a:prstGeom prst="snip2DiagRect">
            <a:avLst>
              <a:gd name="adj1" fmla="val 27530"/>
              <a:gd name="adj2" fmla="val 2575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lvl="0" indent="-182563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i="1" dirty="0">
                <a:solidFill>
                  <a:schemeClr val="bg1"/>
                </a:solidFill>
              </a:rPr>
              <a:t>„Podnikatelská činnost s cílem </a:t>
            </a:r>
            <a:r>
              <a:rPr lang="cs-CZ" sz="1200" b="1" i="1" u="sng" dirty="0">
                <a:solidFill>
                  <a:schemeClr val="tx1"/>
                </a:solidFill>
              </a:rPr>
              <a:t>zaměstnat osoby se znevýhodněním</a:t>
            </a:r>
            <a:r>
              <a:rPr lang="cs-CZ" sz="1200" i="1" dirty="0">
                <a:solidFill>
                  <a:schemeClr val="bg1"/>
                </a:solidFill>
              </a:rPr>
              <a:t>.“ (</a:t>
            </a:r>
            <a:r>
              <a:rPr lang="cs-CZ" sz="1200" i="1" dirty="0" err="1">
                <a:solidFill>
                  <a:schemeClr val="bg1"/>
                </a:solidFill>
              </a:rPr>
              <a:t>Oujedská</a:t>
            </a:r>
            <a:r>
              <a:rPr lang="cs-CZ" sz="1200" i="1" dirty="0">
                <a:solidFill>
                  <a:schemeClr val="bg1"/>
                </a:solidFill>
              </a:rPr>
              <a:t>, </a:t>
            </a:r>
            <a:r>
              <a:rPr lang="cs-CZ" sz="1200" i="1" dirty="0" err="1">
                <a:solidFill>
                  <a:schemeClr val="bg1"/>
                </a:solidFill>
              </a:rPr>
              <a:t>Gójová</a:t>
            </a:r>
            <a:r>
              <a:rPr lang="cs-CZ" sz="1200" i="1" dirty="0">
                <a:solidFill>
                  <a:schemeClr val="bg1"/>
                </a:solidFill>
              </a:rPr>
              <a:t>, 2016:11)</a:t>
            </a:r>
          </a:p>
        </p:txBody>
      </p:sp>
      <p:sp>
        <p:nvSpPr>
          <p:cNvPr id="39" name="Google Shape;71;p2">
            <a:extLst>
              <a:ext uri="{FF2B5EF4-FFF2-40B4-BE49-F238E27FC236}">
                <a16:creationId xmlns:a16="http://schemas.microsoft.com/office/drawing/2014/main" id="{F9465DD6-5907-44D6-91D2-2265F62B56DC}"/>
              </a:ext>
            </a:extLst>
          </p:cNvPr>
          <p:cNvSpPr/>
          <p:nvPr/>
        </p:nvSpPr>
        <p:spPr>
          <a:xfrm>
            <a:off x="707940" y="4372417"/>
            <a:ext cx="5676912" cy="373662"/>
          </a:xfrm>
          <a:prstGeom prst="snip2DiagRect">
            <a:avLst>
              <a:gd name="adj1" fmla="val 24471"/>
              <a:gd name="adj2" fmla="val 2575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lvl="0" indent="-182563"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i="1" dirty="0">
                <a:solidFill>
                  <a:schemeClr val="bg1"/>
                </a:solidFill>
              </a:rPr>
              <a:t>„Podnikání s převažujícími </a:t>
            </a:r>
            <a:r>
              <a:rPr lang="cs-CZ" sz="1200" b="1" i="1" u="sng" dirty="0">
                <a:solidFill>
                  <a:schemeClr val="tx1"/>
                </a:solidFill>
              </a:rPr>
              <a:t>cíli sociálního charakteru</a:t>
            </a:r>
            <a:r>
              <a:rPr lang="cs-CZ" sz="1200" i="1" dirty="0">
                <a:solidFill>
                  <a:schemeClr val="bg1"/>
                </a:solidFill>
              </a:rPr>
              <a:t>“ (</a:t>
            </a:r>
            <a:r>
              <a:rPr lang="cs-CZ" sz="1200" i="1" dirty="0" err="1">
                <a:solidFill>
                  <a:schemeClr val="bg1"/>
                </a:solidFill>
              </a:rPr>
              <a:t>Hunčová</a:t>
            </a:r>
            <a:r>
              <a:rPr lang="cs-CZ" sz="1200" i="1" dirty="0">
                <a:solidFill>
                  <a:schemeClr val="bg1"/>
                </a:solidFill>
              </a:rPr>
              <a:t>, 2007:181)</a:t>
            </a: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B6C044B3-7657-437E-B78C-0628BB555F88}"/>
              </a:ext>
            </a:extLst>
          </p:cNvPr>
          <p:cNvSpPr/>
          <p:nvPr/>
        </p:nvSpPr>
        <p:spPr>
          <a:xfrm>
            <a:off x="707940" y="1195896"/>
            <a:ext cx="3452580" cy="48075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KONTEXT SOCIÁLNÍHO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30927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4032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KONCEPTUALIZACE</a:t>
            </a:r>
            <a:endParaRPr b="1" dirty="0"/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9DB2A99-11D7-4A07-8BA9-9089225AF403}"/>
              </a:ext>
            </a:extLst>
          </p:cNvPr>
          <p:cNvGrpSpPr/>
          <p:nvPr/>
        </p:nvGrpSpPr>
        <p:grpSpPr>
          <a:xfrm>
            <a:off x="405091" y="1315096"/>
            <a:ext cx="8333818" cy="2930497"/>
            <a:chOff x="513001" y="1216392"/>
            <a:chExt cx="8333818" cy="2930497"/>
          </a:xfrm>
        </p:grpSpPr>
        <p:sp>
          <p:nvSpPr>
            <p:cNvPr id="48" name="Google Shape;71;p2">
              <a:extLst>
                <a:ext uri="{FF2B5EF4-FFF2-40B4-BE49-F238E27FC236}">
                  <a16:creationId xmlns:a16="http://schemas.microsoft.com/office/drawing/2014/main" id="{BC54F33C-BA7D-45ED-93ED-61EA9A6A5141}"/>
                </a:ext>
              </a:extLst>
            </p:cNvPr>
            <p:cNvSpPr/>
            <p:nvPr/>
          </p:nvSpPr>
          <p:spPr>
            <a:xfrm>
              <a:off x="5894819" y="1854747"/>
              <a:ext cx="2952000" cy="622574"/>
            </a:xfrm>
            <a:prstGeom prst="snip2DiagRect">
              <a:avLst>
                <a:gd name="adj1" fmla="val 24471"/>
                <a:gd name="adj2" fmla="val 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82563" lvl="0" indent="-182563">
                <a:spcAft>
                  <a:spcPts val="600"/>
                </a:spcAft>
                <a:buClr>
                  <a:schemeClr val="bg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cs-CZ" sz="1050" i="1" dirty="0">
                  <a:solidFill>
                    <a:schemeClr val="bg1"/>
                  </a:solidFill>
                </a:rPr>
                <a:t>Odvíjí se od zakladatelského projektu</a:t>
              </a:r>
            </a:p>
            <a:p>
              <a:pPr marL="182563" lvl="0" indent="-182563">
                <a:buClr>
                  <a:schemeClr val="bg1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cs-CZ" sz="1050" i="1" dirty="0">
                  <a:solidFill>
                    <a:schemeClr val="bg1"/>
                  </a:solidFill>
                </a:rPr>
                <a:t>Zahrnuje </a:t>
              </a:r>
              <a:r>
                <a:rPr lang="cs-CZ" sz="1050" b="1" i="1" dirty="0">
                  <a:solidFill>
                    <a:schemeClr val="bg1"/>
                  </a:solidFill>
                </a:rPr>
                <a:t>více navazujících fází</a:t>
              </a:r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2362ACEF-E2A0-4CB8-8AEC-2E95F2D38A3A}"/>
                </a:ext>
              </a:extLst>
            </p:cNvPr>
            <p:cNvGrpSpPr/>
            <p:nvPr/>
          </p:nvGrpSpPr>
          <p:grpSpPr>
            <a:xfrm>
              <a:off x="513001" y="1216392"/>
              <a:ext cx="7612977" cy="2930497"/>
              <a:chOff x="513001" y="1216392"/>
              <a:chExt cx="7612977" cy="2930497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FFE7AE35-D151-48F8-8DAF-FF50BEDF9321}"/>
                  </a:ext>
                </a:extLst>
              </p:cNvPr>
              <p:cNvGrpSpPr/>
              <p:nvPr/>
            </p:nvGrpSpPr>
            <p:grpSpPr>
              <a:xfrm>
                <a:off x="1901769" y="1216392"/>
                <a:ext cx="5552281" cy="2180831"/>
                <a:chOff x="334261" y="2581129"/>
                <a:chExt cx="5552281" cy="2180831"/>
              </a:xfrm>
            </p:grpSpPr>
            <p:sp>
              <p:nvSpPr>
                <p:cNvPr id="9" name="Obdélník: se zakulacenými rohy 8">
                  <a:extLst>
                    <a:ext uri="{FF2B5EF4-FFF2-40B4-BE49-F238E27FC236}">
                      <a16:creationId xmlns:a16="http://schemas.microsoft.com/office/drawing/2014/main" id="{E9C9E718-8B3E-408F-9220-2AC2BC04603B}"/>
                    </a:ext>
                  </a:extLst>
                </p:cNvPr>
                <p:cNvSpPr/>
                <p:nvPr/>
              </p:nvSpPr>
              <p:spPr>
                <a:xfrm>
                  <a:off x="334261" y="2583288"/>
                  <a:ext cx="1584960" cy="480751"/>
                </a:xfrm>
                <a:prstGeom prst="round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chemeClr val="tx1"/>
                      </a:solidFill>
                    </a:rPr>
                    <a:t>MOTIVACE</a:t>
                  </a:r>
                </a:p>
              </p:txBody>
            </p:sp>
            <p:grpSp>
              <p:nvGrpSpPr>
                <p:cNvPr id="10" name="Skupina 9">
                  <a:extLst>
                    <a:ext uri="{FF2B5EF4-FFF2-40B4-BE49-F238E27FC236}">
                      <a16:creationId xmlns:a16="http://schemas.microsoft.com/office/drawing/2014/main" id="{7CC9C5B0-642E-4190-83D0-41ADD968BCC4}"/>
                    </a:ext>
                  </a:extLst>
                </p:cNvPr>
                <p:cNvGrpSpPr/>
                <p:nvPr/>
              </p:nvGrpSpPr>
              <p:grpSpPr>
                <a:xfrm>
                  <a:off x="1932989" y="2712875"/>
                  <a:ext cx="2341202" cy="1880938"/>
                  <a:chOff x="2040292" y="2220646"/>
                  <a:chExt cx="2341202" cy="1880938"/>
                </a:xfrm>
              </p:grpSpPr>
              <p:sp>
                <p:nvSpPr>
                  <p:cNvPr id="6" name="Ovál 5">
                    <a:extLst>
                      <a:ext uri="{FF2B5EF4-FFF2-40B4-BE49-F238E27FC236}">
                        <a16:creationId xmlns:a16="http://schemas.microsoft.com/office/drawing/2014/main" id="{6AB40B1E-5AA9-45EF-A2DF-26C4AB40D35E}"/>
                      </a:ext>
                    </a:extLst>
                  </p:cNvPr>
                  <p:cNvSpPr/>
                  <p:nvPr/>
                </p:nvSpPr>
                <p:spPr>
                  <a:xfrm>
                    <a:off x="2224703" y="2324744"/>
                    <a:ext cx="1980000" cy="172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cs-CZ" sz="1500" b="1" dirty="0"/>
                      <a:t>ASPEKTY SOCIÁLNÍHO PODNIKÁNÍ</a:t>
                    </a:r>
                  </a:p>
                </p:txBody>
              </p:sp>
              <p:sp>
                <p:nvSpPr>
                  <p:cNvPr id="38" name="Šipka: doprava 37">
                    <a:extLst>
                      <a:ext uri="{FF2B5EF4-FFF2-40B4-BE49-F238E27FC236}">
                        <a16:creationId xmlns:a16="http://schemas.microsoft.com/office/drawing/2014/main" id="{6902E083-E1C5-4FB8-879F-04D14EED8C61}"/>
                      </a:ext>
                    </a:extLst>
                  </p:cNvPr>
                  <p:cNvSpPr/>
                  <p:nvPr/>
                </p:nvSpPr>
                <p:spPr>
                  <a:xfrm rot="8504428" flipV="1">
                    <a:off x="2040292" y="3575804"/>
                    <a:ext cx="565683" cy="525780"/>
                  </a:xfrm>
                  <a:prstGeom prst="rightArrow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1" name="Šipka: doprava 40">
                    <a:extLst>
                      <a:ext uri="{FF2B5EF4-FFF2-40B4-BE49-F238E27FC236}">
                        <a16:creationId xmlns:a16="http://schemas.microsoft.com/office/drawing/2014/main" id="{982A833F-CDC9-4F85-8D2D-452EEC0944F4}"/>
                      </a:ext>
                    </a:extLst>
                  </p:cNvPr>
                  <p:cNvSpPr/>
                  <p:nvPr/>
                </p:nvSpPr>
                <p:spPr>
                  <a:xfrm rot="13095572">
                    <a:off x="2040292" y="2220647"/>
                    <a:ext cx="565683" cy="525780"/>
                  </a:xfrm>
                  <a:prstGeom prst="rightArrow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2" name="Šipka: doprava 41">
                    <a:extLst>
                      <a:ext uri="{FF2B5EF4-FFF2-40B4-BE49-F238E27FC236}">
                        <a16:creationId xmlns:a16="http://schemas.microsoft.com/office/drawing/2014/main" id="{0F3BC215-223E-442A-B39D-960D108C72EC}"/>
                      </a:ext>
                    </a:extLst>
                  </p:cNvPr>
                  <p:cNvSpPr/>
                  <p:nvPr/>
                </p:nvSpPr>
                <p:spPr>
                  <a:xfrm rot="13095572" flipH="1" flipV="1">
                    <a:off x="3815811" y="3575803"/>
                    <a:ext cx="565683" cy="525780"/>
                  </a:xfrm>
                  <a:prstGeom prst="rightArrow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43" name="Šipka: doprava 42">
                    <a:extLst>
                      <a:ext uri="{FF2B5EF4-FFF2-40B4-BE49-F238E27FC236}">
                        <a16:creationId xmlns:a16="http://schemas.microsoft.com/office/drawing/2014/main" id="{7D21844C-4215-4961-BFAD-0378E9E0B04E}"/>
                      </a:ext>
                    </a:extLst>
                  </p:cNvPr>
                  <p:cNvSpPr/>
                  <p:nvPr/>
                </p:nvSpPr>
                <p:spPr>
                  <a:xfrm rot="8504428" flipH="1">
                    <a:off x="3815811" y="2220646"/>
                    <a:ext cx="565683" cy="525780"/>
                  </a:xfrm>
                  <a:prstGeom prst="rightArrow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  <p:sp>
              <p:nvSpPr>
                <p:cNvPr id="44" name="Obdélník: se zakulacenými rohy 43">
                  <a:extLst>
                    <a:ext uri="{FF2B5EF4-FFF2-40B4-BE49-F238E27FC236}">
                      <a16:creationId xmlns:a16="http://schemas.microsoft.com/office/drawing/2014/main" id="{E5F7C43E-CADB-459B-9D72-E044D58319F1}"/>
                    </a:ext>
                  </a:extLst>
                </p:cNvPr>
                <p:cNvSpPr/>
                <p:nvPr/>
              </p:nvSpPr>
              <p:spPr>
                <a:xfrm>
                  <a:off x="4295579" y="2581129"/>
                  <a:ext cx="1584960" cy="480751"/>
                </a:xfrm>
                <a:prstGeom prst="round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chemeClr val="tx1"/>
                      </a:solidFill>
                    </a:rPr>
                    <a:t>PROCES REALIZACE</a:t>
                  </a:r>
                </a:p>
              </p:txBody>
            </p:sp>
            <p:sp>
              <p:nvSpPr>
                <p:cNvPr id="45" name="Obdélník: se zakulacenými rohy 44">
                  <a:extLst>
                    <a:ext uri="{FF2B5EF4-FFF2-40B4-BE49-F238E27FC236}">
                      <a16:creationId xmlns:a16="http://schemas.microsoft.com/office/drawing/2014/main" id="{33B7577F-9CDF-4CD4-9508-663B62E0329C}"/>
                    </a:ext>
                  </a:extLst>
                </p:cNvPr>
                <p:cNvSpPr/>
                <p:nvPr/>
              </p:nvSpPr>
              <p:spPr>
                <a:xfrm>
                  <a:off x="4301582" y="4281208"/>
                  <a:ext cx="1584960" cy="480751"/>
                </a:xfrm>
                <a:prstGeom prst="round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chemeClr val="tx1"/>
                      </a:solidFill>
                    </a:rPr>
                    <a:t>PRAXE</a:t>
                  </a:r>
                </a:p>
              </p:txBody>
            </p:sp>
            <p:sp>
              <p:nvSpPr>
                <p:cNvPr id="46" name="Obdélník: se zakulacenými rohy 45">
                  <a:extLst>
                    <a:ext uri="{FF2B5EF4-FFF2-40B4-BE49-F238E27FC236}">
                      <a16:creationId xmlns:a16="http://schemas.microsoft.com/office/drawing/2014/main" id="{C0AD213D-9D71-46B7-9B85-7DB80AEB2063}"/>
                    </a:ext>
                  </a:extLst>
                </p:cNvPr>
                <p:cNvSpPr/>
                <p:nvPr/>
              </p:nvSpPr>
              <p:spPr>
                <a:xfrm>
                  <a:off x="334261" y="4281209"/>
                  <a:ext cx="1584960" cy="480751"/>
                </a:xfrm>
                <a:prstGeom prst="round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cs-CZ" dirty="0">
                      <a:solidFill>
                        <a:schemeClr val="tx1"/>
                      </a:solidFill>
                    </a:rPr>
                    <a:t>ÚSPĚŠNOST</a:t>
                  </a:r>
                </a:p>
              </p:txBody>
            </p:sp>
          </p:grpSp>
          <p:sp>
            <p:nvSpPr>
              <p:cNvPr id="47" name="Google Shape;71;p2">
                <a:extLst>
                  <a:ext uri="{FF2B5EF4-FFF2-40B4-BE49-F238E27FC236}">
                    <a16:creationId xmlns:a16="http://schemas.microsoft.com/office/drawing/2014/main" id="{0F668761-33F5-4892-91BF-3B6DCF6BFD47}"/>
                  </a:ext>
                </a:extLst>
              </p:cNvPr>
              <p:cNvSpPr/>
              <p:nvPr/>
            </p:nvSpPr>
            <p:spPr>
              <a:xfrm>
                <a:off x="513001" y="1855519"/>
                <a:ext cx="2952000" cy="622574"/>
              </a:xfrm>
              <a:prstGeom prst="snip2DiagRect">
                <a:avLst>
                  <a:gd name="adj1" fmla="val 24471"/>
                  <a:gd name="adj2" fmla="val 0"/>
                </a:avLst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82563" lvl="0" indent="-182563">
                  <a:spcAft>
                    <a:spcPts val="600"/>
                  </a:spcAft>
                  <a:buClr>
                    <a:schemeClr val="bg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cs-CZ" sz="1050" i="1" dirty="0">
                    <a:solidFill>
                      <a:schemeClr val="bg1"/>
                    </a:solidFill>
                  </a:rPr>
                  <a:t>Usměrňující hnací síly člověka</a:t>
                </a:r>
                <a:endParaRPr lang="cs-CZ" sz="1050" b="1" i="1" dirty="0">
                  <a:solidFill>
                    <a:schemeClr val="bg1"/>
                  </a:solidFill>
                </a:endParaRPr>
              </a:p>
              <a:p>
                <a:pPr marL="182563" lvl="0" indent="-182563">
                  <a:buClr>
                    <a:schemeClr val="bg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cs-CZ" sz="1050" b="1" i="1" dirty="0">
                    <a:solidFill>
                      <a:schemeClr val="bg1"/>
                    </a:solidFill>
                  </a:rPr>
                  <a:t>Aktivizuje </a:t>
                </a:r>
                <a:r>
                  <a:rPr lang="cs-CZ" sz="1050" i="1" dirty="0">
                    <a:solidFill>
                      <a:schemeClr val="bg1"/>
                    </a:solidFill>
                  </a:rPr>
                  <a:t>(síla) a </a:t>
                </a:r>
                <a:r>
                  <a:rPr lang="cs-CZ" sz="1050" b="1" i="1" dirty="0">
                    <a:solidFill>
                      <a:schemeClr val="bg1"/>
                    </a:solidFill>
                  </a:rPr>
                  <a:t>řídí </a:t>
                </a:r>
                <a:r>
                  <a:rPr lang="cs-CZ" sz="1050" i="1" dirty="0">
                    <a:solidFill>
                      <a:schemeClr val="bg1"/>
                    </a:solidFill>
                  </a:rPr>
                  <a:t>(směr)</a:t>
                </a:r>
              </a:p>
            </p:txBody>
          </p:sp>
          <p:sp>
            <p:nvSpPr>
              <p:cNvPr id="49" name="Google Shape;71;p2">
                <a:extLst>
                  <a:ext uri="{FF2B5EF4-FFF2-40B4-BE49-F238E27FC236}">
                    <a16:creationId xmlns:a16="http://schemas.microsoft.com/office/drawing/2014/main" id="{C39D35F0-E6BE-45EA-869E-EB3EB284F594}"/>
                  </a:ext>
                </a:extLst>
              </p:cNvPr>
              <p:cNvSpPr/>
              <p:nvPr/>
            </p:nvSpPr>
            <p:spPr>
              <a:xfrm>
                <a:off x="1080000" y="3524315"/>
                <a:ext cx="2952000" cy="622574"/>
              </a:xfrm>
              <a:prstGeom prst="snip2DiagRect">
                <a:avLst>
                  <a:gd name="adj1" fmla="val 24471"/>
                  <a:gd name="adj2" fmla="val 0"/>
                </a:avLst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82563" lvl="0" indent="-182563">
                  <a:spcAft>
                    <a:spcPts val="600"/>
                  </a:spcAft>
                  <a:buClr>
                    <a:schemeClr val="bg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cs-CZ" sz="1050" i="1" dirty="0">
                    <a:solidFill>
                      <a:schemeClr val="bg1"/>
                    </a:solidFill>
                  </a:rPr>
                  <a:t>Míra </a:t>
                </a:r>
                <a:r>
                  <a:rPr lang="cs-CZ" sz="1050" b="1" i="1" dirty="0">
                    <a:solidFill>
                      <a:schemeClr val="bg1"/>
                    </a:solidFill>
                  </a:rPr>
                  <a:t>dosažení</a:t>
                </a:r>
                <a:r>
                  <a:rPr lang="cs-CZ" sz="1050" i="1" dirty="0">
                    <a:solidFill>
                      <a:schemeClr val="bg1"/>
                    </a:solidFill>
                  </a:rPr>
                  <a:t> plánovaného </a:t>
                </a:r>
                <a:r>
                  <a:rPr lang="cs-CZ" sz="1050" b="1" i="1" dirty="0">
                    <a:solidFill>
                      <a:schemeClr val="bg1"/>
                    </a:solidFill>
                  </a:rPr>
                  <a:t>cíle</a:t>
                </a:r>
              </a:p>
              <a:p>
                <a:pPr marL="182563" lvl="0" indent="-182563">
                  <a:buClr>
                    <a:schemeClr val="bg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cs-CZ" sz="1050" i="1" dirty="0">
                    <a:solidFill>
                      <a:schemeClr val="bg1"/>
                    </a:solidFill>
                  </a:rPr>
                  <a:t>Z části tržní, hlavně však sociální faktory</a:t>
                </a:r>
              </a:p>
            </p:txBody>
          </p:sp>
          <p:sp>
            <p:nvSpPr>
              <p:cNvPr id="50" name="Google Shape;71;p2">
                <a:extLst>
                  <a:ext uri="{FF2B5EF4-FFF2-40B4-BE49-F238E27FC236}">
                    <a16:creationId xmlns:a16="http://schemas.microsoft.com/office/drawing/2014/main" id="{D4BDB282-1E40-446E-A1C9-49A0C0666586}"/>
                  </a:ext>
                </a:extLst>
              </p:cNvPr>
              <p:cNvSpPr/>
              <p:nvPr/>
            </p:nvSpPr>
            <p:spPr>
              <a:xfrm>
                <a:off x="5173978" y="3510416"/>
                <a:ext cx="2952000" cy="622574"/>
              </a:xfrm>
              <a:prstGeom prst="snip2DiagRect">
                <a:avLst>
                  <a:gd name="adj1" fmla="val 24471"/>
                  <a:gd name="adj2" fmla="val 0"/>
                </a:avLst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82563" lvl="0" indent="-182563">
                  <a:spcAft>
                    <a:spcPts val="600"/>
                  </a:spcAft>
                  <a:buClr>
                    <a:schemeClr val="bg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cs-CZ" sz="1050" b="1" i="1" dirty="0">
                    <a:solidFill>
                      <a:schemeClr val="bg1"/>
                    </a:solidFill>
                  </a:rPr>
                  <a:t>Smysluplná činnost</a:t>
                </a:r>
              </a:p>
              <a:p>
                <a:pPr marL="182563" lvl="0" indent="-182563">
                  <a:buClr>
                    <a:schemeClr val="bg1"/>
                  </a:buClr>
                  <a:buSzPts val="1400"/>
                  <a:buFont typeface="Arial" panose="020B0604020202020204" pitchFamily="34" charset="0"/>
                  <a:buChar char="•"/>
                </a:pPr>
                <a:r>
                  <a:rPr lang="cs-CZ" sz="1050" i="1" dirty="0">
                    <a:solidFill>
                      <a:schemeClr val="bg1"/>
                    </a:solidFill>
                  </a:rPr>
                  <a:t>Zisk vědomostí a jejich aplikování</a:t>
                </a:r>
              </a:p>
            </p:txBody>
          </p: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E4519F4E-8B5A-4717-B20B-F51F5FB7086A}"/>
                  </a:ext>
                </a:extLst>
              </p:cNvPr>
              <p:cNvCxnSpPr/>
              <p:nvPr/>
            </p:nvCxnSpPr>
            <p:spPr>
              <a:xfrm flipV="1">
                <a:off x="2668120" y="1697143"/>
                <a:ext cx="0" cy="2286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A42DE44B-E9C1-4BBE-92BC-9BDE3411BD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657774" y="1697143"/>
                <a:ext cx="3796" cy="17836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B2148C0E-004F-46AD-A93A-B421EB5B688D}"/>
                  </a:ext>
                </a:extLst>
              </p:cNvPr>
              <p:cNvCxnSpPr/>
              <p:nvPr/>
            </p:nvCxnSpPr>
            <p:spPr>
              <a:xfrm flipV="1">
                <a:off x="2694249" y="3390189"/>
                <a:ext cx="0" cy="2286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B31BA082-FBF6-4592-A14C-12B709EE9A20}"/>
                  </a:ext>
                </a:extLst>
              </p:cNvPr>
              <p:cNvCxnSpPr/>
              <p:nvPr/>
            </p:nvCxnSpPr>
            <p:spPr>
              <a:xfrm flipV="1">
                <a:off x="6662163" y="3397222"/>
                <a:ext cx="0" cy="2286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1368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4284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METODIKA VÝZKUMU</a:t>
            </a:r>
            <a:endParaRPr b="1" dirty="0"/>
          </a:p>
        </p:txBody>
      </p:sp>
      <p:sp>
        <p:nvSpPr>
          <p:cNvPr id="69" name="Google Shape;69;p2"/>
          <p:cNvSpPr/>
          <p:nvPr/>
        </p:nvSpPr>
        <p:spPr>
          <a:xfrm>
            <a:off x="594348" y="1194950"/>
            <a:ext cx="7212293" cy="464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b="1" i="0" u="none" strike="noStrike" cap="none" dirty="0">
                <a:solidFill>
                  <a:srgbClr val="00B0F0"/>
                </a:solidFill>
              </a:rPr>
              <a:t>Výzkumný </a:t>
            </a:r>
            <a:r>
              <a:rPr lang="cs-CZ" sz="1700" b="1" i="0" u="none" strike="noStrike" cap="none" dirty="0" err="1">
                <a:solidFill>
                  <a:srgbClr val="00B0F0"/>
                </a:solidFill>
              </a:rPr>
              <a:t>desing</a:t>
            </a:r>
            <a:endParaRPr b="1" dirty="0">
              <a:solidFill>
                <a:srgbClr val="00B0F0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 i="0" u="none" strike="noStrike" cap="none" dirty="0">
              <a:solidFill>
                <a:srgbClr val="9E9E9E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 i="0" u="none" strike="noStrike" cap="none" dirty="0">
              <a:solidFill>
                <a:srgbClr val="9E9E9E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 i="0" u="none" strike="noStrike" cap="none" dirty="0">
              <a:solidFill>
                <a:srgbClr val="9E9E9E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9E9E9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700" b="1" i="0" u="none" strike="noStrike" cap="none" dirty="0">
                <a:solidFill>
                  <a:srgbClr val="00B0F0"/>
                </a:solidFill>
              </a:rPr>
              <a:t>Harmonogram realizace</a:t>
            </a:r>
            <a:endParaRPr b="1" dirty="0">
              <a:solidFill>
                <a:srgbClr val="00B0F0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i="1" dirty="0">
                <a:solidFill>
                  <a:srgbClr val="00B0F0"/>
                </a:solidFill>
              </a:rPr>
              <a:t>Říjen</a:t>
            </a:r>
            <a:r>
              <a:rPr lang="cs-CZ" i="1" u="none" strike="noStrike" cap="none" dirty="0">
                <a:solidFill>
                  <a:srgbClr val="00B0F0"/>
                </a:solidFill>
              </a:rPr>
              <a:t> 2021 –  Listopad 2021 </a:t>
            </a:r>
            <a:r>
              <a:rPr lang="cs-CZ" i="1" u="none" strike="noStrike" cap="none" dirty="0">
                <a:solidFill>
                  <a:schemeClr val="tx1"/>
                </a:solidFill>
              </a:rPr>
              <a:t>= </a:t>
            </a:r>
            <a:r>
              <a:rPr lang="cs-CZ" b="1" u="none" strike="noStrike" cap="none" dirty="0">
                <a:solidFill>
                  <a:schemeClr val="tx1"/>
                </a:solidFill>
              </a:rPr>
              <a:t>Formulace výzkumného probl</a:t>
            </a:r>
            <a:r>
              <a:rPr lang="cs-CZ" b="1" dirty="0">
                <a:solidFill>
                  <a:schemeClr val="tx1"/>
                </a:solidFill>
              </a:rPr>
              <a:t>ému a cíle práce</a:t>
            </a:r>
            <a:endParaRPr sz="1100" b="1" dirty="0">
              <a:solidFill>
                <a:schemeClr val="tx1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i="1" u="none" strike="noStrike" cap="none" dirty="0">
                <a:solidFill>
                  <a:srgbClr val="00B0F0"/>
                </a:solidFill>
              </a:rPr>
              <a:t>Prosinec 2021 – Únor 2022 </a:t>
            </a:r>
            <a:r>
              <a:rPr lang="cs-CZ" i="1" u="none" strike="noStrike" cap="none" dirty="0">
                <a:solidFill>
                  <a:schemeClr val="tx1"/>
                </a:solidFill>
              </a:rPr>
              <a:t>= </a:t>
            </a:r>
            <a:r>
              <a:rPr lang="cs-CZ" b="1" u="none" strike="noStrike" cap="none" dirty="0">
                <a:solidFill>
                  <a:schemeClr val="tx1"/>
                </a:solidFill>
              </a:rPr>
              <a:t>Konceptualizace výzkumné otázky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i="1" dirty="0">
                <a:solidFill>
                  <a:srgbClr val="00B0F0"/>
                </a:solidFill>
              </a:rPr>
              <a:t>Březen 2022 – Duben 2022 </a:t>
            </a:r>
            <a:r>
              <a:rPr lang="cs-CZ" i="1" dirty="0">
                <a:solidFill>
                  <a:schemeClr val="tx1"/>
                </a:solidFill>
              </a:rPr>
              <a:t>= </a:t>
            </a:r>
            <a:r>
              <a:rPr lang="cs-CZ" b="1" dirty="0">
                <a:solidFill>
                  <a:schemeClr val="tx1"/>
                </a:solidFill>
              </a:rPr>
              <a:t>Příprava metodiky + oslovování respondentů</a:t>
            </a:r>
          </a:p>
          <a:p>
            <a:pPr marL="1143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i="1" dirty="0">
                <a:solidFill>
                  <a:srgbClr val="00B0F0"/>
                </a:solidFill>
              </a:rPr>
              <a:t>Květen 2022 – Září 2022 </a:t>
            </a:r>
            <a:r>
              <a:rPr lang="cs-CZ" i="1" dirty="0">
                <a:solidFill>
                  <a:schemeClr val="tx1"/>
                </a:solidFill>
              </a:rPr>
              <a:t>= </a:t>
            </a:r>
            <a:r>
              <a:rPr lang="cs-CZ" b="1" dirty="0">
                <a:solidFill>
                  <a:schemeClr val="tx1"/>
                </a:solidFill>
              </a:rPr>
              <a:t>Sběr, analýza a interpretace dat</a:t>
            </a:r>
            <a:endParaRPr b="1" dirty="0">
              <a:solidFill>
                <a:schemeClr val="tx1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 i="0" u="none" strike="noStrike" cap="none" dirty="0">
              <a:solidFill>
                <a:srgbClr val="9E9E9E"/>
              </a:solidFill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700" b="1" i="0" u="none" strike="noStrike" cap="none" dirty="0">
                <a:solidFill>
                  <a:srgbClr val="9E9E9E"/>
                </a:solidFill>
              </a:rPr>
              <a:t> </a:t>
            </a:r>
            <a:endParaRPr b="1" dirty="0"/>
          </a:p>
        </p:txBody>
      </p:sp>
      <p:sp>
        <p:nvSpPr>
          <p:cNvPr id="71" name="Google Shape;71;p2"/>
          <p:cNvSpPr/>
          <p:nvPr/>
        </p:nvSpPr>
        <p:spPr>
          <a:xfrm>
            <a:off x="681238" y="1629290"/>
            <a:ext cx="4393681" cy="1578730"/>
          </a:xfrm>
          <a:prstGeom prst="snip2DiagRect">
            <a:avLst>
              <a:gd name="adj1" fmla="val 0"/>
              <a:gd name="adj2" fmla="val 25758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563" marR="0" lvl="0" indent="-1825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Kvalitativní strategie</a:t>
            </a:r>
          </a:p>
          <a:p>
            <a:pPr marL="182563" marR="0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Deduktivně kvalitativní analýza (</a:t>
            </a:r>
            <a:r>
              <a:rPr lang="cs-CZ" sz="1200" b="1" dirty="0" err="1">
                <a:solidFill>
                  <a:schemeClr val="bg1"/>
                </a:solidFill>
              </a:rPr>
              <a:t>Gilgun</a:t>
            </a:r>
            <a:r>
              <a:rPr lang="cs-CZ" sz="1200" b="1" dirty="0">
                <a:solidFill>
                  <a:schemeClr val="bg1"/>
                </a:solidFill>
              </a:rPr>
              <a:t>, 2019)</a:t>
            </a:r>
          </a:p>
          <a:p>
            <a:pPr marL="182563" marR="0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Hloubkové </a:t>
            </a:r>
            <a:r>
              <a:rPr lang="cs-CZ" sz="1200" b="1" dirty="0" err="1">
                <a:solidFill>
                  <a:schemeClr val="bg1"/>
                </a:solidFill>
              </a:rPr>
              <a:t>polostrukturované</a:t>
            </a:r>
            <a:r>
              <a:rPr lang="cs-CZ" sz="1200" b="1" dirty="0">
                <a:solidFill>
                  <a:schemeClr val="bg1"/>
                </a:solidFill>
              </a:rPr>
              <a:t> rozhovory</a:t>
            </a:r>
          </a:p>
          <a:p>
            <a:pPr marL="182563" marR="0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Výzkumný soubor vedoucích soc. podniků (n = 6)</a:t>
            </a:r>
          </a:p>
          <a:p>
            <a:pPr marL="182563" marR="0" lvl="0" indent="-18256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chemeClr val="bg1"/>
                </a:solidFill>
              </a:rPr>
              <a:t>Analýza dat otevřeným kódováním a kategorizací</a:t>
            </a:r>
          </a:p>
          <a:p>
            <a:pPr marL="182563" marR="0" lvl="0" indent="-182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</a:pP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0" name="Picture 2" descr="Vektorová grafika zdarma z Trojúhelník">
            <a:extLst>
              <a:ext uri="{FF2B5EF4-FFF2-40B4-BE49-F238E27FC236}">
                <a16:creationId xmlns:a16="http://schemas.microsoft.com/office/drawing/2014/main" id="{63205D0D-B882-41BE-BA75-5EF7CA6C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0790">
            <a:off x="5369096" y="1461437"/>
            <a:ext cx="1940606" cy="97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Vektorová grafika zdarma z Ruka">
            <a:extLst>
              <a:ext uri="{FF2B5EF4-FFF2-40B4-BE49-F238E27FC236}">
                <a16:creationId xmlns:a16="http://schemas.microsoft.com/office/drawing/2014/main" id="{4AA91C73-B9A4-40A9-B007-9FDF3D0B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591">
            <a:off x="6484885" y="758076"/>
            <a:ext cx="1610387" cy="144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7164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INTERPRETACE VÝSLEDKŮ (</a:t>
            </a:r>
            <a:r>
              <a:rPr lang="cs-CZ" b="1" dirty="0">
                <a:solidFill>
                  <a:srgbClr val="00B0F0"/>
                </a:solidFill>
              </a:rPr>
              <a:t>MOTIVACE</a:t>
            </a:r>
            <a:r>
              <a:rPr lang="cs-CZ" b="1" dirty="0"/>
              <a:t>)</a:t>
            </a:r>
            <a:endParaRPr b="1" dirty="0"/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69;p2">
            <a:extLst>
              <a:ext uri="{FF2B5EF4-FFF2-40B4-BE49-F238E27FC236}">
                <a16:creationId xmlns:a16="http://schemas.microsoft.com/office/drawing/2014/main" id="{8746D33F-C9BF-45DF-BB50-969DCDCC89BA}"/>
              </a:ext>
            </a:extLst>
          </p:cNvPr>
          <p:cNvSpPr/>
          <p:nvPr/>
        </p:nvSpPr>
        <p:spPr>
          <a:xfrm>
            <a:off x="594347" y="1194951"/>
            <a:ext cx="827533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cs-CZ" sz="1600" b="1" i="1" dirty="0">
                <a:solidFill>
                  <a:schemeClr val="tx1"/>
                </a:solidFill>
              </a:rPr>
              <a:t>„…sociální podnikání </a:t>
            </a:r>
            <a:r>
              <a:rPr lang="cs-CZ" sz="1600" b="1" i="1" dirty="0">
                <a:solidFill>
                  <a:srgbClr val="00B0F0"/>
                </a:solidFill>
              </a:rPr>
              <a:t>roste z hodnot, ne potřeb</a:t>
            </a:r>
            <a:r>
              <a:rPr lang="cs-CZ" sz="1600" b="1" i="1" dirty="0">
                <a:solidFill>
                  <a:schemeClr val="tx1"/>
                </a:solidFill>
              </a:rPr>
              <a:t>…“</a:t>
            </a:r>
          </a:p>
          <a:p>
            <a:pPr lvl="0"/>
            <a:endParaRPr lang="cs-CZ" sz="1600" b="1" i="1" dirty="0">
              <a:solidFill>
                <a:srgbClr val="00B0F0"/>
              </a:solidFill>
            </a:endParaRPr>
          </a:p>
          <a:p>
            <a:pPr lvl="0"/>
            <a:r>
              <a:rPr lang="cs-CZ" sz="1600" b="1" i="1" dirty="0">
                <a:solidFill>
                  <a:srgbClr val="00B0F0"/>
                </a:solidFill>
              </a:rPr>
              <a:t>Hodnoty</a:t>
            </a:r>
            <a:endParaRPr lang="cs-CZ" sz="1200" b="1" i="1" dirty="0"/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Hodnoty jsou motivem i benefitem práce v sociálním podniku</a:t>
            </a:r>
          </a:p>
          <a:p>
            <a:pPr lvl="8">
              <a:spcBef>
                <a:spcPts val="600"/>
              </a:spcBef>
              <a:buClr>
                <a:srgbClr val="3CC1E0"/>
              </a:buClr>
            </a:pPr>
            <a:endParaRPr lang="cs-CZ" sz="1600" b="1" i="1" dirty="0">
              <a:solidFill>
                <a:srgbClr val="00B0F0"/>
              </a:solidFill>
            </a:endParaRPr>
          </a:p>
          <a:p>
            <a:pPr lvl="8">
              <a:spcBef>
                <a:spcPts val="600"/>
              </a:spcBef>
              <a:buClr>
                <a:srgbClr val="3CC1E0"/>
              </a:buClr>
            </a:pPr>
            <a:r>
              <a:rPr lang="cs-CZ" sz="1600" b="1" i="1" dirty="0">
                <a:solidFill>
                  <a:srgbClr val="00B0F0"/>
                </a:solidFill>
              </a:rPr>
              <a:t>Spokojenost v zaměstnání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Sociální podniky se vyznačují výraznou péčí o </a:t>
            </a:r>
            <a:r>
              <a:rPr lang="cs-CZ" b="1" i="1" dirty="0">
                <a:solidFill>
                  <a:schemeClr val="tx1"/>
                </a:solidFill>
              </a:rPr>
              <a:t>(nejen znevýhodněné)</a:t>
            </a:r>
            <a:r>
              <a:rPr lang="cs-CZ" i="1" dirty="0">
                <a:solidFill>
                  <a:schemeClr val="tx1"/>
                </a:solidFill>
              </a:rPr>
              <a:t> zaměstnance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Celkově je akcentován význam pohody – potenciální inspirace pro byznys?</a:t>
            </a:r>
          </a:p>
          <a:p>
            <a:pPr marL="114300" lvl="2">
              <a:spcBef>
                <a:spcPts val="600"/>
              </a:spcBef>
              <a:buClr>
                <a:srgbClr val="3CC1E0"/>
              </a:buClr>
            </a:pPr>
            <a:endParaRPr lang="cs-CZ" b="1" i="1" dirty="0">
              <a:solidFill>
                <a:schemeClr val="tx1"/>
              </a:solidFill>
            </a:endParaRPr>
          </a:p>
          <a:p>
            <a:pPr lvl="8">
              <a:spcBef>
                <a:spcPts val="600"/>
              </a:spcBef>
              <a:buClr>
                <a:srgbClr val="3CC1E0"/>
              </a:buClr>
            </a:pPr>
            <a:r>
              <a:rPr lang="cs-CZ" sz="1600" b="1" i="1" dirty="0">
                <a:solidFill>
                  <a:srgbClr val="00B0F0"/>
                </a:solidFill>
              </a:rPr>
              <a:t>Postoj okolí</a:t>
            </a:r>
          </a:p>
          <a:p>
            <a:pPr marL="400050" lvl="3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Od většiny okolí uznání, ale jsou i zkušenosti s kritiku – odráží nálady společnosti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18" name="Picture 4" descr="Fotky zdarma z Posilovna">
            <a:extLst>
              <a:ext uri="{FF2B5EF4-FFF2-40B4-BE49-F238E27FC236}">
                <a16:creationId xmlns:a16="http://schemas.microsoft.com/office/drawing/2014/main" id="{2D614BDA-BDB5-40B8-A514-3E1AAC10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64" y="1231551"/>
            <a:ext cx="2104594" cy="139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2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8712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INTERPRETACE VÝSLEDKŮ (</a:t>
            </a:r>
            <a:r>
              <a:rPr lang="cs-CZ" b="1" dirty="0">
                <a:solidFill>
                  <a:srgbClr val="00B0F0"/>
                </a:solidFill>
              </a:rPr>
              <a:t>PROCES REALIZACE</a:t>
            </a:r>
            <a:r>
              <a:rPr lang="cs-CZ" b="1" dirty="0"/>
              <a:t>)</a:t>
            </a:r>
            <a:endParaRPr b="1" dirty="0"/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69;p2">
            <a:extLst>
              <a:ext uri="{FF2B5EF4-FFF2-40B4-BE49-F238E27FC236}">
                <a16:creationId xmlns:a16="http://schemas.microsoft.com/office/drawing/2014/main" id="{8746D33F-C9BF-45DF-BB50-969DCDCC89BA}"/>
              </a:ext>
            </a:extLst>
          </p:cNvPr>
          <p:cNvSpPr/>
          <p:nvPr/>
        </p:nvSpPr>
        <p:spPr>
          <a:xfrm>
            <a:off x="594347" y="1194951"/>
            <a:ext cx="8275333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1600" b="1" i="1" dirty="0">
                <a:solidFill>
                  <a:schemeClr val="tx1"/>
                </a:solidFill>
              </a:rPr>
              <a:t>„...jednomu říkáme </a:t>
            </a:r>
            <a:r>
              <a:rPr lang="pl-PL" sz="1600" b="1" i="1" dirty="0">
                <a:solidFill>
                  <a:srgbClr val="00B0F0"/>
                </a:solidFill>
              </a:rPr>
              <a:t>nekrachlo</a:t>
            </a:r>
            <a:r>
              <a:rPr lang="pl-PL" sz="1600" b="1" i="1" dirty="0">
                <a:solidFill>
                  <a:schemeClr val="tx1"/>
                </a:solidFill>
              </a:rPr>
              <a:t> a druhýmu </a:t>
            </a:r>
            <a:r>
              <a:rPr lang="pl-PL" sz="1600" b="1" i="1" dirty="0">
                <a:solidFill>
                  <a:srgbClr val="00B0F0"/>
                </a:solidFill>
              </a:rPr>
              <a:t>všem se rozdal</a:t>
            </a:r>
            <a:r>
              <a:rPr lang="pl-PL" sz="1600" b="1" i="1" dirty="0">
                <a:solidFill>
                  <a:schemeClr val="tx1"/>
                </a:solidFill>
              </a:rPr>
              <a:t>...”</a:t>
            </a:r>
            <a:endParaRPr lang="cs-CZ" sz="1600" b="1" i="1" dirty="0">
              <a:solidFill>
                <a:schemeClr val="tx1"/>
              </a:solidFill>
            </a:endParaRPr>
          </a:p>
          <a:p>
            <a:pPr lvl="0"/>
            <a:endParaRPr lang="cs-CZ" sz="1600" b="1" i="1" dirty="0">
              <a:solidFill>
                <a:srgbClr val="00B0F0"/>
              </a:solidFill>
            </a:endParaRPr>
          </a:p>
          <a:p>
            <a:pPr lvl="0"/>
            <a:endParaRPr lang="cs-CZ" sz="1600" b="1" i="1" dirty="0">
              <a:solidFill>
                <a:srgbClr val="00B0F0"/>
              </a:solidFill>
            </a:endParaRPr>
          </a:p>
          <a:p>
            <a:pPr lvl="0"/>
            <a:r>
              <a:rPr lang="cs-CZ" sz="1600" b="1" i="1" dirty="0">
                <a:solidFill>
                  <a:srgbClr val="00B0F0"/>
                </a:solidFill>
              </a:rPr>
              <a:t>Spojení cítění a byznysu</a:t>
            </a:r>
            <a:endParaRPr lang="cs-CZ" sz="1200" b="1" i="1" dirty="0"/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Dva ve vedení = </a:t>
            </a:r>
            <a:r>
              <a:rPr lang="cs-CZ" b="1" i="1" dirty="0">
                <a:solidFill>
                  <a:schemeClr val="tx1"/>
                </a:solidFill>
              </a:rPr>
              <a:t>„nekrachlo“ </a:t>
            </a:r>
            <a:r>
              <a:rPr lang="cs-CZ" i="1" dirty="0">
                <a:solidFill>
                  <a:schemeClr val="tx1"/>
                </a:solidFill>
              </a:rPr>
              <a:t>a </a:t>
            </a:r>
            <a:r>
              <a:rPr lang="cs-CZ" b="1" i="1" dirty="0">
                <a:solidFill>
                  <a:schemeClr val="tx1"/>
                </a:solidFill>
              </a:rPr>
              <a:t>„rozdával“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Pokud jeden chybí podnik selhává, musí udržovat rovnováhu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  <a:p>
            <a:pPr lvl="8">
              <a:spcBef>
                <a:spcPts val="600"/>
              </a:spcBef>
              <a:buClr>
                <a:srgbClr val="3CC1E0"/>
              </a:buClr>
            </a:pPr>
            <a:r>
              <a:rPr lang="cs-CZ" sz="1600" b="1" i="1" dirty="0">
                <a:solidFill>
                  <a:srgbClr val="00B0F0"/>
                </a:solidFill>
              </a:rPr>
              <a:t>Zapojení do společnosti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Sociální podniky aktivně participují na veřejném životě (festivaly, koncerty, konference apod.)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Zapojení s přesahem (začlenění jednotlivce i soudržnost komunity)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Fotky zdarma z Mince">
            <a:extLst>
              <a:ext uri="{FF2B5EF4-FFF2-40B4-BE49-F238E27FC236}">
                <a16:creationId xmlns:a16="http://schemas.microsoft.com/office/drawing/2014/main" id="{059FD32F-7B7A-41F8-AE7F-6759A684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44" y="1629968"/>
            <a:ext cx="2280656" cy="152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84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0" y="1004742"/>
            <a:ext cx="6480000" cy="5357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707940" y="3378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 b="1" dirty="0"/>
              <a:t>INTERPRETACE VÝSLEDKŮ (</a:t>
            </a:r>
            <a:r>
              <a:rPr lang="cs-CZ" b="1" dirty="0">
                <a:solidFill>
                  <a:srgbClr val="00B0F0"/>
                </a:solidFill>
              </a:rPr>
              <a:t>PRAXE</a:t>
            </a:r>
            <a:r>
              <a:rPr lang="cs-CZ" b="1" dirty="0"/>
              <a:t>)</a:t>
            </a:r>
            <a:endParaRPr b="1" dirty="0"/>
          </a:p>
        </p:txBody>
      </p:sp>
      <p:sp>
        <p:nvSpPr>
          <p:cNvPr id="26" name="Google Shape;61;p2">
            <a:extLst>
              <a:ext uri="{FF2B5EF4-FFF2-40B4-BE49-F238E27FC236}">
                <a16:creationId xmlns:a16="http://schemas.microsoft.com/office/drawing/2014/main" id="{A9A5229C-9F54-448E-9CEA-4885C51DA79F}"/>
              </a:ext>
            </a:extLst>
          </p:cNvPr>
          <p:cNvSpPr/>
          <p:nvPr/>
        </p:nvSpPr>
        <p:spPr>
          <a:xfrm rot="5400000">
            <a:off x="1417320" y="-1447800"/>
            <a:ext cx="998220" cy="3893820"/>
          </a:xfrm>
          <a:prstGeom prst="rtTriangle">
            <a:avLst/>
          </a:prstGeom>
          <a:solidFill>
            <a:srgbClr val="9E9E9E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5720F35-AE55-4754-88B9-2C2FA230A966}"/>
              </a:ext>
            </a:extLst>
          </p:cNvPr>
          <p:cNvGrpSpPr/>
          <p:nvPr/>
        </p:nvGrpSpPr>
        <p:grpSpPr>
          <a:xfrm>
            <a:off x="7361279" y="3710136"/>
            <a:ext cx="1782720" cy="2190965"/>
            <a:chOff x="7051564" y="2496800"/>
            <a:chExt cx="1782720" cy="2190965"/>
          </a:xfrm>
        </p:grpSpPr>
        <p:grpSp>
          <p:nvGrpSpPr>
            <p:cNvPr id="28" name="Google Shape;63;p2">
              <a:extLst>
                <a:ext uri="{FF2B5EF4-FFF2-40B4-BE49-F238E27FC236}">
                  <a16:creationId xmlns:a16="http://schemas.microsoft.com/office/drawing/2014/main" id="{5E2D2119-904A-47DF-92FC-40589E927DFE}"/>
                </a:ext>
              </a:extLst>
            </p:cNvPr>
            <p:cNvGrpSpPr/>
            <p:nvPr/>
          </p:nvGrpSpPr>
          <p:grpSpPr>
            <a:xfrm rot="10800000" flipH="1">
              <a:off x="7051564" y="2496800"/>
              <a:ext cx="1782720" cy="1451750"/>
              <a:chOff x="7361280" y="-7620"/>
              <a:chExt cx="1782720" cy="1451750"/>
            </a:xfrm>
          </p:grpSpPr>
          <p:sp>
            <p:nvSpPr>
              <p:cNvPr id="31" name="Google Shape;64;p2">
                <a:extLst>
                  <a:ext uri="{FF2B5EF4-FFF2-40B4-BE49-F238E27FC236}">
                    <a16:creationId xmlns:a16="http://schemas.microsoft.com/office/drawing/2014/main" id="{8AB4A58A-5EA8-42C7-A284-750DA2410696}"/>
                  </a:ext>
                </a:extLst>
              </p:cNvPr>
              <p:cNvSpPr/>
              <p:nvPr/>
            </p:nvSpPr>
            <p:spPr>
              <a:xfrm rot="-5400000">
                <a:off x="8480639" y="6138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5;p2">
                <a:extLst>
                  <a:ext uri="{FF2B5EF4-FFF2-40B4-BE49-F238E27FC236}">
                    <a16:creationId xmlns:a16="http://schemas.microsoft.com/office/drawing/2014/main" id="{ED8F5ECB-C363-495B-A900-AB504CC58A94}"/>
                  </a:ext>
                </a:extLst>
              </p:cNvPr>
              <p:cNvSpPr/>
              <p:nvPr/>
            </p:nvSpPr>
            <p:spPr>
              <a:xfrm rot="-5400000">
                <a:off x="8480639" y="780769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6;p2">
                <a:extLst>
                  <a:ext uri="{FF2B5EF4-FFF2-40B4-BE49-F238E27FC236}">
                    <a16:creationId xmlns:a16="http://schemas.microsoft.com/office/drawing/2014/main" id="{BC88535F-A053-4050-9E87-667C9958B285}"/>
                  </a:ext>
                </a:extLst>
              </p:cNvPr>
              <p:cNvSpPr/>
              <p:nvPr/>
            </p:nvSpPr>
            <p:spPr>
              <a:xfrm rot="-5400000">
                <a:off x="7886279" y="434414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7;p2">
                <a:extLst>
                  <a:ext uri="{FF2B5EF4-FFF2-40B4-BE49-F238E27FC236}">
                    <a16:creationId xmlns:a16="http://schemas.microsoft.com/office/drawing/2014/main" id="{5B2E3682-A612-4A84-B13F-44557623F2B7}"/>
                  </a:ext>
                </a:extLst>
              </p:cNvPr>
              <p:cNvSpPr/>
              <p:nvPr/>
            </p:nvSpPr>
            <p:spPr>
              <a:xfrm rot="-5400000">
                <a:off x="7292279" y="72091"/>
                <a:ext cx="732362" cy="594360"/>
              </a:xfrm>
              <a:prstGeom prst="triangle">
                <a:avLst>
                  <a:gd name="adj" fmla="val 48969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33D88BB4-BF5D-4CEC-9DE9-C8EDBB5C29FE}"/>
                </a:ext>
              </a:extLst>
            </p:cNvPr>
            <p:cNvSpPr/>
            <p:nvPr/>
          </p:nvSpPr>
          <p:spPr>
            <a:xfrm rot="16200000" flipH="1">
              <a:off x="7576563" y="3640659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;p2">
              <a:extLst>
                <a:ext uri="{FF2B5EF4-FFF2-40B4-BE49-F238E27FC236}">
                  <a16:creationId xmlns:a16="http://schemas.microsoft.com/office/drawing/2014/main" id="{D88DB193-A2BD-46A5-BB5A-AD96B3086634}"/>
                </a:ext>
              </a:extLst>
            </p:cNvPr>
            <p:cNvSpPr/>
            <p:nvPr/>
          </p:nvSpPr>
          <p:spPr>
            <a:xfrm rot="16200000" flipH="1">
              <a:off x="8170923" y="4024404"/>
              <a:ext cx="732362" cy="594360"/>
            </a:xfrm>
            <a:prstGeom prst="triangle">
              <a:avLst>
                <a:gd name="adj" fmla="val 48969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69;p2">
            <a:extLst>
              <a:ext uri="{FF2B5EF4-FFF2-40B4-BE49-F238E27FC236}">
                <a16:creationId xmlns:a16="http://schemas.microsoft.com/office/drawing/2014/main" id="{8746D33F-C9BF-45DF-BB50-969DCDCC89BA}"/>
              </a:ext>
            </a:extLst>
          </p:cNvPr>
          <p:cNvSpPr/>
          <p:nvPr/>
        </p:nvSpPr>
        <p:spPr>
          <a:xfrm>
            <a:off x="594347" y="1194951"/>
            <a:ext cx="8275333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l-PL" sz="1600" b="1" i="1" dirty="0">
                <a:solidFill>
                  <a:schemeClr val="tx1"/>
                </a:solidFill>
              </a:rPr>
              <a:t>„...i úspěch v </a:t>
            </a:r>
            <a:r>
              <a:rPr lang="pl-PL" sz="1600" b="1" i="1" dirty="0">
                <a:solidFill>
                  <a:srgbClr val="00B0F0"/>
                </a:solidFill>
              </a:rPr>
              <a:t>Hithit *</a:t>
            </a:r>
            <a:r>
              <a:rPr lang="pl-PL" sz="1600" b="1" i="1" dirty="0">
                <a:solidFill>
                  <a:schemeClr val="tx1"/>
                </a:solidFill>
              </a:rPr>
              <a:t> byl jako kapka v moři...”</a:t>
            </a:r>
            <a:endParaRPr lang="cs-CZ" sz="1600" b="1" i="1" dirty="0">
              <a:solidFill>
                <a:schemeClr val="tx1"/>
              </a:solidFill>
            </a:endParaRPr>
          </a:p>
          <a:p>
            <a:pPr lvl="0"/>
            <a:endParaRPr lang="cs-CZ" sz="1600" b="1" i="1" dirty="0">
              <a:solidFill>
                <a:srgbClr val="00B0F0"/>
              </a:solidFill>
            </a:endParaRPr>
          </a:p>
          <a:p>
            <a:pPr lvl="0"/>
            <a:endParaRPr lang="cs-CZ" sz="1600" b="1" i="1" dirty="0">
              <a:solidFill>
                <a:srgbClr val="00B0F0"/>
              </a:solidFill>
            </a:endParaRPr>
          </a:p>
          <a:p>
            <a:pPr lvl="0"/>
            <a:r>
              <a:rPr lang="cs-CZ" sz="1600" b="1" i="1" dirty="0">
                <a:solidFill>
                  <a:srgbClr val="00B0F0"/>
                </a:solidFill>
              </a:rPr>
              <a:t>Pestré a komplikované financování</a:t>
            </a:r>
            <a:endParaRPr lang="cs-CZ" sz="1200" b="1" i="1" dirty="0"/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Peníze je třeba shánět z více zdrojů (zisk, dary, granty apod.)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Dofinancování je komplikované – pomohla by systematická pomoc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  <a:buClr>
                <a:srgbClr val="3CC1E0"/>
              </a:buClr>
            </a:pPr>
            <a:r>
              <a:rPr lang="cs-CZ" sz="1600" b="1" i="1" dirty="0">
                <a:solidFill>
                  <a:srgbClr val="00B0F0"/>
                </a:solidFill>
              </a:rPr>
              <a:t>Specifika sociálního podnikání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Specifická pracovní doba (přizpůsobuje se klientům)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Vysoký stupeň péče o zaměstnance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1"/>
                </a:solidFill>
              </a:rPr>
              <a:t>Lokální povaha</a:t>
            </a:r>
          </a:p>
          <a:p>
            <a:pPr marL="400050" lvl="2" indent="-285750">
              <a:spcBef>
                <a:spcPts val="600"/>
              </a:spcBef>
              <a:buClr>
                <a:srgbClr val="3CC1E0"/>
              </a:buClr>
              <a:buFont typeface="Arial" panose="020B0604020202020204" pitchFamily="34" charset="0"/>
              <a:buChar char="•"/>
            </a:pPr>
            <a:r>
              <a:rPr lang="cs-CZ" i="1">
                <a:solidFill>
                  <a:schemeClr val="tx1"/>
                </a:solidFill>
              </a:rPr>
              <a:t>Silná vzájemná </a:t>
            </a:r>
            <a:r>
              <a:rPr lang="cs-CZ" i="1" dirty="0">
                <a:solidFill>
                  <a:schemeClr val="tx1"/>
                </a:solidFill>
              </a:rPr>
              <a:t>důvěra personálu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Fotky zdarma z Týmová práce">
            <a:extLst>
              <a:ext uri="{FF2B5EF4-FFF2-40B4-BE49-F238E27FC236}">
                <a16:creationId xmlns:a16="http://schemas.microsoft.com/office/drawing/2014/main" id="{19FC9090-C257-455E-856E-F5CF6CD2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7" y="1397677"/>
            <a:ext cx="2183763" cy="137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62;p2">
            <a:extLst>
              <a:ext uri="{FF2B5EF4-FFF2-40B4-BE49-F238E27FC236}">
                <a16:creationId xmlns:a16="http://schemas.microsoft.com/office/drawing/2014/main" id="{7171C456-D414-4958-A785-82D117D58490}"/>
              </a:ext>
            </a:extLst>
          </p:cNvPr>
          <p:cNvSpPr txBox="1">
            <a:spLocks/>
          </p:cNvSpPr>
          <p:nvPr/>
        </p:nvSpPr>
        <p:spPr>
          <a:xfrm>
            <a:off x="1221153" y="1481094"/>
            <a:ext cx="3350847" cy="48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cs-CZ" sz="1200" b="1" i="1" dirty="0">
                <a:solidFill>
                  <a:srgbClr val="00B0F0"/>
                </a:solidFill>
              </a:rPr>
              <a:t>*</a:t>
            </a:r>
            <a:r>
              <a:rPr lang="cs-CZ" sz="1200" i="1" dirty="0"/>
              <a:t> </a:t>
            </a:r>
            <a:r>
              <a:rPr lang="cs-CZ" sz="1200" i="1" dirty="0" err="1">
                <a:solidFill>
                  <a:srgbClr val="00B0F0"/>
                </a:solidFill>
              </a:rPr>
              <a:t>Hithit</a:t>
            </a:r>
            <a:r>
              <a:rPr lang="cs-CZ" sz="1200" i="1" dirty="0"/>
              <a:t> = internetový portál pro veřejné sbírky</a:t>
            </a:r>
          </a:p>
        </p:txBody>
      </p:sp>
    </p:spTree>
    <p:extLst>
      <p:ext uri="{BB962C8B-B14F-4D97-AF65-F5344CB8AC3E}">
        <p14:creationId xmlns:p14="http://schemas.microsoft.com/office/powerpoint/2010/main" val="118785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2BB12090685341A8E15D48D5BCABDE" ma:contentTypeVersion="13" ma:contentTypeDescription="Vytvoří nový dokument" ma:contentTypeScope="" ma:versionID="d20eaee5d6972dfdb5f541be698d8cbd">
  <xsd:schema xmlns:xsd="http://www.w3.org/2001/XMLSchema" xmlns:xs="http://www.w3.org/2001/XMLSchema" xmlns:p="http://schemas.microsoft.com/office/2006/metadata/properties" xmlns:ns3="0ce8349e-5bd8-4034-aba5-0ab22afea016" xmlns:ns4="e86b566b-d989-48b4-b7ca-0b42b3bf21ea" targetNamespace="http://schemas.microsoft.com/office/2006/metadata/properties" ma:root="true" ma:fieldsID="76825ad09807f69b74c620dc192320e6" ns3:_="" ns4:_="">
    <xsd:import namespace="0ce8349e-5bd8-4034-aba5-0ab22afea016"/>
    <xsd:import namespace="e86b566b-d989-48b4-b7ca-0b42b3bf21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349e-5bd8-4034-aba5-0ab22afea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566b-d989-48b4-b7ca-0b42b3bf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12ACA1-03BA-4C0C-92E1-F7A7029C3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8349e-5bd8-4034-aba5-0ab22afea016"/>
    <ds:schemaRef ds:uri="e86b566b-d989-48b4-b7ca-0b42b3bf21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534069-2580-49B0-AADF-9BC7171B4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745E08-137A-4A3B-8963-E26C628AE73B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0ce8349e-5bd8-4034-aba5-0ab22afea016"/>
    <ds:schemaRef ds:uri="http://purl.org/dc/terms/"/>
    <ds:schemaRef ds:uri="http://schemas.microsoft.com/office/infopath/2007/PartnerControls"/>
    <ds:schemaRef ds:uri="e86b566b-d989-48b4-b7ca-0b42b3bf21e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1074</Words>
  <Application>Microsoft Office PowerPoint</Application>
  <PresentationFormat>Předvádění na obrazovce (16:9)</PresentationFormat>
  <Paragraphs>173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Simple Light</vt:lpstr>
      <vt:lpstr>Současný stav sociálního podnikání</vt:lpstr>
      <vt:lpstr>O PROJEKTU SVSSP</vt:lpstr>
      <vt:lpstr>VÝZKUM 2021-2022</vt:lpstr>
      <vt:lpstr>KONCEPTUALIZACE</vt:lpstr>
      <vt:lpstr>KONCEPTUALIZACE</vt:lpstr>
      <vt:lpstr>METODIKA VÝZKUMU</vt:lpstr>
      <vt:lpstr>INTERPRETACE VÝSLEDKŮ (MOTIVACE)</vt:lpstr>
      <vt:lpstr>INTERPRETACE VÝSLEDKŮ (PROCES REALIZACE)</vt:lpstr>
      <vt:lpstr>INTERPRETACE VÝSLEDKŮ (PRAXE)</vt:lpstr>
      <vt:lpstr>INTERPRETACE VÝSLEDKŮ (ÚSPĚŠNOST)</vt:lpstr>
      <vt:lpstr>ZÁVĚR</vt:lpstr>
      <vt:lpstr>DĚKUJEME ZA POZORNOST!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Absence vymezení paraprofese a její význam v sociální práci</dc:title>
  <dc:creator>Mgr. Martina Černá, Ph.D.</dc:creator>
  <cp:lastModifiedBy>Mgr. Martina Černá, Ph.D.</cp:lastModifiedBy>
  <cp:revision>53</cp:revision>
  <dcterms:modified xsi:type="dcterms:W3CDTF">2022-10-18T17:31:19Z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0x010100412BB12090685341A8E15D48D5BCABDE</vt:lpwstr>
  </property>
</Properties>
</file>