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256" r:id="rId6"/>
    <p:sldId id="320" r:id="rId7"/>
    <p:sldId id="305" r:id="rId8"/>
    <p:sldId id="309" r:id="rId9"/>
    <p:sldId id="314" r:id="rId10"/>
    <p:sldId id="260" r:id="rId11"/>
    <p:sldId id="258" r:id="rId12"/>
    <p:sldId id="261" r:id="rId13"/>
    <p:sldId id="259" r:id="rId14"/>
    <p:sldId id="313" r:id="rId15"/>
    <p:sldId id="264" r:id="rId16"/>
    <p:sldId id="315" r:id="rId17"/>
    <p:sldId id="318" r:id="rId18"/>
    <p:sldId id="317" r:id="rId19"/>
    <p:sldId id="322" r:id="rId20"/>
    <p:sldId id="330" r:id="rId21"/>
    <p:sldId id="329" r:id="rId22"/>
    <p:sldId id="327" r:id="rId23"/>
    <p:sldId id="331" r:id="rId24"/>
    <p:sldId id="328" r:id="rId25"/>
    <p:sldId id="326" r:id="rId26"/>
    <p:sldId id="325" r:id="rId27"/>
    <p:sldId id="266" r:id="rId28"/>
  </p:sldIdLst>
  <p:sldSz cx="9144000" cy="6858000" type="screen4x3"/>
  <p:notesSz cx="9942513" cy="6810375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ye Njærheim" initials="" lastIdx="64" clrIdx="0"/>
  <p:cmAuthor id="2" name="Marte" initials="" lastIdx="44" clrIdx="1"/>
  <p:cmAuthor id="3" name="Pedersen, Audun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9" autoAdjust="0"/>
    <p:restoredTop sz="93505" autoAdjust="0"/>
  </p:normalViewPr>
  <p:slideViewPr>
    <p:cSldViewPr>
      <p:cViewPr varScale="1">
        <p:scale>
          <a:sx n="68" d="100"/>
          <a:sy n="68" d="100"/>
        </p:scale>
        <p:origin x="121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034DBAC7-C94D-B36F-D262-E4ACC6685C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96AA63D-6769-56B5-E891-779B48AF30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99F863-3323-4EF6-87F8-77248F760132}" type="datetimeFigureOut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0D1A021F-D934-FCBA-60CC-AD91DFF19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546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A416FEF4-AA5E-A1B5-8F47-B37F651AC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278188"/>
            <a:ext cx="7954963" cy="2681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19C70B7-B4A2-6489-54F3-DB177DD970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69063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AEFF3A-E2DB-39F0-839F-AB4EF415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2450" y="6469063"/>
            <a:ext cx="4308475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0B7123-200A-4EC2-B4C7-5527028B8CE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>
            <a:extLst>
              <a:ext uri="{FF2B5EF4-FFF2-40B4-BE49-F238E27FC236}">
                <a16:creationId xmlns:a16="http://schemas.microsoft.com/office/drawing/2014/main" id="{4B29CA36-C200-01FF-21EE-37AF8DD6C0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>
            <a:extLst>
              <a:ext uri="{FF2B5EF4-FFF2-40B4-BE49-F238E27FC236}">
                <a16:creationId xmlns:a16="http://schemas.microsoft.com/office/drawing/2014/main" id="{29F81C9F-2CBA-A0EC-44CA-59645ABA5F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Audun – takke for invitasjonen </a:t>
            </a:r>
          </a:p>
        </p:txBody>
      </p:sp>
      <p:sp>
        <p:nvSpPr>
          <p:cNvPr id="4100" name="Plassholder for lysbildenummer 3">
            <a:extLst>
              <a:ext uri="{FF2B5EF4-FFF2-40B4-BE49-F238E27FC236}">
                <a16:creationId xmlns:a16="http://schemas.microsoft.com/office/drawing/2014/main" id="{807271D1-78EB-9BDD-698D-5418A69CE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CFA83F-DA07-40AC-A10D-2756D997B13B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z="1400"/>
              <a:t>Anne Turid PEDAGODJI</a:t>
            </a: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10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ssholder for lysbilde 1">
            <a:extLst>
              <a:ext uri="{FF2B5EF4-FFF2-40B4-BE49-F238E27FC236}">
                <a16:creationId xmlns:a16="http://schemas.microsoft.com/office/drawing/2014/main" id="{249885B4-2F26-485B-473D-8E3AFDEAB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Plassholder for notater 2">
            <a:extLst>
              <a:ext uri="{FF2B5EF4-FFF2-40B4-BE49-F238E27FC236}">
                <a16:creationId xmlns:a16="http://schemas.microsoft.com/office/drawing/2014/main" id="{0253EE45-562D-321E-291F-907F899C4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/>
              <a:t>Anne Turid</a:t>
            </a:r>
          </a:p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 err="1"/>
              <a:t>Normally</a:t>
            </a:r>
            <a:r>
              <a:rPr lang="nb-NO" altLang="nb-NO" dirty="0"/>
              <a:t> </a:t>
            </a:r>
            <a:r>
              <a:rPr lang="nb-NO" altLang="nb-NO" dirty="0" err="1"/>
              <a:t>we</a:t>
            </a:r>
            <a:r>
              <a:rPr lang="nb-NO" altLang="nb-NO" dirty="0"/>
              <a:t> </a:t>
            </a:r>
            <a:r>
              <a:rPr lang="nb-NO" altLang="nb-NO" dirty="0" err="1"/>
              <a:t>will</a:t>
            </a:r>
            <a:r>
              <a:rPr lang="nb-NO" altLang="nb-NO" dirty="0"/>
              <a:t> </a:t>
            </a:r>
            <a:r>
              <a:rPr lang="nb-NO" altLang="nb-NO" dirty="0" err="1"/>
              <a:t>give</a:t>
            </a:r>
            <a:r>
              <a:rPr lang="nb-NO" altLang="nb-NO" dirty="0"/>
              <a:t> </a:t>
            </a:r>
            <a:r>
              <a:rPr lang="nb-NO" altLang="nb-NO" dirty="0" err="1"/>
              <a:t>teach</a:t>
            </a:r>
            <a:r>
              <a:rPr lang="nb-NO" altLang="nb-NO" dirty="0"/>
              <a:t> </a:t>
            </a:r>
            <a:r>
              <a:rPr lang="nb-NO" altLang="nb-NO" dirty="0" err="1"/>
              <a:t>each</a:t>
            </a:r>
            <a:r>
              <a:rPr lang="nb-NO" altLang="nb-NO" dirty="0"/>
              <a:t> 3 </a:t>
            </a:r>
            <a:r>
              <a:rPr lang="nb-NO" altLang="nb-NO" dirty="0" err="1"/>
              <a:t>hours</a:t>
            </a:r>
            <a:r>
              <a:rPr lang="nb-NO" altLang="nb-NO" dirty="0"/>
              <a:t> </a:t>
            </a:r>
            <a:r>
              <a:rPr lang="nb-NO" altLang="nb-NO" dirty="0" err="1"/>
              <a:t>course</a:t>
            </a:r>
            <a:r>
              <a:rPr lang="nb-NO" altLang="nb-NO" dirty="0"/>
              <a:t> </a:t>
            </a:r>
            <a:r>
              <a:rPr lang="nb-NO" altLang="nb-NO" dirty="0" err="1"/>
              <a:t>once</a:t>
            </a:r>
            <a:r>
              <a:rPr lang="nb-NO" altLang="nb-NO" dirty="0"/>
              <a:t> a </a:t>
            </a:r>
            <a:r>
              <a:rPr lang="nb-NO" altLang="nb-NO" dirty="0" err="1"/>
              <a:t>week</a:t>
            </a:r>
            <a:r>
              <a:rPr lang="nb-NO" altLang="nb-NO" dirty="0"/>
              <a:t>  Te longes is as </a:t>
            </a:r>
            <a:r>
              <a:rPr lang="nb-NO" altLang="nb-NO" dirty="0" err="1"/>
              <a:t>you</a:t>
            </a:r>
            <a:r>
              <a:rPr lang="nb-NO" altLang="nb-NO" dirty="0"/>
              <a:t> </a:t>
            </a:r>
            <a:r>
              <a:rPr lang="nb-NO" altLang="nb-NO" dirty="0" err="1"/>
              <a:t>can</a:t>
            </a:r>
            <a:r>
              <a:rPr lang="nb-NO" altLang="nb-NO" dirty="0"/>
              <a:t> </a:t>
            </a:r>
            <a:r>
              <a:rPr lang="nb-NO" altLang="nb-NO" dirty="0" err="1"/>
              <a:t>see</a:t>
            </a:r>
            <a:r>
              <a:rPr lang="nb-NO" altLang="nb-NO" dirty="0"/>
              <a:t>, 7 </a:t>
            </a:r>
            <a:r>
              <a:rPr lang="nb-NO" altLang="nb-NO" dirty="0" err="1"/>
              <a:t>weeks</a:t>
            </a:r>
            <a:r>
              <a:rPr lang="nb-NO" altLang="nb-NO" dirty="0"/>
              <a:t>.</a:t>
            </a:r>
          </a:p>
        </p:txBody>
      </p:sp>
      <p:sp>
        <p:nvSpPr>
          <p:cNvPr id="30724" name="Plassholder for lysbildenummer 3">
            <a:extLst>
              <a:ext uri="{FF2B5EF4-FFF2-40B4-BE49-F238E27FC236}">
                <a16:creationId xmlns:a16="http://schemas.microsoft.com/office/drawing/2014/main" id="{7039A236-F90F-6478-07A1-AD8C92398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E1D858E-D0E3-4C01-89B3-9609219743D0}" type="slidenum">
              <a:rPr lang="nb-NO" altLang="nb-NO" smtClean="0"/>
              <a:pPr/>
              <a:t>11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ssholder for lysbilde 1">
            <a:extLst>
              <a:ext uri="{FF2B5EF4-FFF2-40B4-BE49-F238E27FC236}">
                <a16:creationId xmlns:a16="http://schemas.microsoft.com/office/drawing/2014/main" id="{A34E367C-6BD5-23EB-409F-B793787026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Plassholder for notater 2">
            <a:extLst>
              <a:ext uri="{FF2B5EF4-FFF2-40B4-BE49-F238E27FC236}">
                <a16:creationId xmlns:a16="http://schemas.microsoft.com/office/drawing/2014/main" id="{F02391A2-A178-F91C-5B51-036807136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I </a:t>
            </a:r>
            <a:r>
              <a:rPr lang="nb-NO" altLang="nb-NO" sz="1400" dirty="0" err="1"/>
              <a:t>will</a:t>
            </a:r>
            <a:r>
              <a:rPr lang="nb-NO" altLang="nb-NO" sz="1400" dirty="0"/>
              <a:t> end my part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presentation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with</a:t>
            </a:r>
            <a:r>
              <a:rPr lang="nb-NO" altLang="nb-NO" sz="1400" dirty="0"/>
              <a:t> a </a:t>
            </a:r>
            <a:r>
              <a:rPr lang="nb-NO" altLang="nb-NO" sz="1400" dirty="0" err="1"/>
              <a:t>short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presentaston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our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quality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criterias</a:t>
            </a:r>
            <a:endParaRPr lang="nb-NO" altLang="nb-NO" sz="1400" dirty="0"/>
          </a:p>
        </p:txBody>
      </p:sp>
      <p:sp>
        <p:nvSpPr>
          <p:cNvPr id="32772" name="Plassholder for lysbildenummer 3">
            <a:extLst>
              <a:ext uri="{FF2B5EF4-FFF2-40B4-BE49-F238E27FC236}">
                <a16:creationId xmlns:a16="http://schemas.microsoft.com/office/drawing/2014/main" id="{0673EE48-AFDC-B001-C605-BBF45C271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ACAD9EF-01DB-43AF-80E9-B53985647A34}" type="slidenum">
              <a:rPr lang="nb-NO" altLang="nb-NO" smtClean="0"/>
              <a:pPr/>
              <a:t>12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ssholder for lysbilde 1">
            <a:extLst>
              <a:ext uri="{FF2B5EF4-FFF2-40B4-BE49-F238E27FC236}">
                <a16:creationId xmlns:a16="http://schemas.microsoft.com/office/drawing/2014/main" id="{FAF6A3AD-AE82-94AC-C1A2-FA14CC02F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ssholder for notater 2">
            <a:extLst>
              <a:ext uri="{FF2B5EF4-FFF2-40B4-BE49-F238E27FC236}">
                <a16:creationId xmlns:a16="http://schemas.microsoft.com/office/drawing/2014/main" id="{371CB589-F551-D33D-4A35-FE96ED544C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dirty="0"/>
          </a:p>
          <a:p>
            <a:r>
              <a:rPr lang="nb-NO" altLang="nb-NO" dirty="0"/>
              <a:t>Anne Turid</a:t>
            </a:r>
          </a:p>
          <a:p>
            <a:r>
              <a:rPr lang="nb-NO" altLang="nb-NO" dirty="0"/>
              <a:t>The </a:t>
            </a:r>
            <a:r>
              <a:rPr lang="nb-NO" altLang="nb-NO" dirty="0" err="1"/>
              <a:t>fidelity</a:t>
            </a:r>
            <a:r>
              <a:rPr lang="nb-NO" altLang="nb-NO" dirty="0"/>
              <a:t> </a:t>
            </a:r>
            <a:r>
              <a:rPr lang="nb-NO" altLang="nb-NO" dirty="0" err="1"/>
              <a:t>crieria</a:t>
            </a:r>
            <a:r>
              <a:rPr lang="nb-NO" altLang="nb-NO" dirty="0"/>
              <a:t> </a:t>
            </a:r>
            <a:r>
              <a:rPr lang="nb-NO" altLang="nb-NO" dirty="0" err="1"/>
              <a:t>are</a:t>
            </a:r>
            <a:r>
              <a:rPr lang="nb-NO" altLang="nb-NO" dirty="0"/>
              <a:t> </a:t>
            </a:r>
            <a:r>
              <a:rPr lang="nb-NO" altLang="nb-NO" dirty="0" err="1"/>
              <a:t>devides</a:t>
            </a:r>
            <a:r>
              <a:rPr lang="nb-NO" altLang="nb-NO" dirty="0"/>
              <a:t> in 3 </a:t>
            </a:r>
            <a:r>
              <a:rPr lang="nb-NO" altLang="nb-NO" dirty="0" err="1"/>
              <a:t>categories</a:t>
            </a:r>
            <a:endParaRPr lang="nb-NO" altLang="nb-NO" dirty="0"/>
          </a:p>
        </p:txBody>
      </p:sp>
      <p:sp>
        <p:nvSpPr>
          <p:cNvPr id="34820" name="Plassholder for lysbildenummer 3">
            <a:extLst>
              <a:ext uri="{FF2B5EF4-FFF2-40B4-BE49-F238E27FC236}">
                <a16:creationId xmlns:a16="http://schemas.microsoft.com/office/drawing/2014/main" id="{133D69FB-F0DD-1AFF-6FC8-80465AFEAC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1CF87CC-7473-476D-8102-C14FC17BB309}" type="slidenum">
              <a:rPr lang="nb-NO" altLang="nb-NO" smtClean="0"/>
              <a:pPr/>
              <a:t>13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ssholder for lysbilde 1">
            <a:extLst>
              <a:ext uri="{FF2B5EF4-FFF2-40B4-BE49-F238E27FC236}">
                <a16:creationId xmlns:a16="http://schemas.microsoft.com/office/drawing/2014/main" id="{A69DC4B2-A3EF-D75B-5745-A729F3BAD4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ssholder for notater 2">
            <a:extLst>
              <a:ext uri="{FF2B5EF4-FFF2-40B4-BE49-F238E27FC236}">
                <a16:creationId xmlns:a16="http://schemas.microsoft.com/office/drawing/2014/main" id="{9C682876-8EB1-E6C8-995E-C66B26F1E3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b-NO" altLang="nb-NO" sz="1400" b="1" dirty="0">
              <a:solidFill>
                <a:srgbClr val="000000"/>
              </a:solidFill>
            </a:endParaRPr>
          </a:p>
          <a:p>
            <a:pPr eaLnBrk="1" hangingPunct="1"/>
            <a:r>
              <a:rPr lang="nb-NO" altLang="nb-NO" dirty="0"/>
              <a:t>Anne Turid</a:t>
            </a:r>
          </a:p>
        </p:txBody>
      </p:sp>
      <p:sp>
        <p:nvSpPr>
          <p:cNvPr id="36868" name="Plassholder for lysbildenummer 3">
            <a:extLst>
              <a:ext uri="{FF2B5EF4-FFF2-40B4-BE49-F238E27FC236}">
                <a16:creationId xmlns:a16="http://schemas.microsoft.com/office/drawing/2014/main" id="{049EE3E6-E6D4-73C1-3CC3-19846E9C0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665EE99-2CFE-4A0C-874A-8B6B36E22782}" type="slidenum">
              <a:rPr lang="nb-NO" altLang="nb-NO" smtClean="0">
                <a:solidFill>
                  <a:srgbClr val="000000"/>
                </a:solidFill>
              </a:rPr>
              <a:pPr/>
              <a:t>14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 err="1"/>
              <a:t>After</a:t>
            </a:r>
            <a:r>
              <a:rPr lang="nb-NO" sz="3600" dirty="0"/>
              <a:t> </a:t>
            </a:r>
            <a:r>
              <a:rPr lang="nb-NO" sz="3600" dirty="0" err="1"/>
              <a:t>down</a:t>
            </a:r>
            <a:r>
              <a:rPr lang="nb-NO" sz="3600" dirty="0"/>
              <a:t>-time during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pandemic</a:t>
            </a:r>
            <a:r>
              <a:rPr lang="nb-NO" sz="3600" dirty="0"/>
              <a:t> - </a:t>
            </a:r>
            <a:r>
              <a:rPr lang="nb-NO" sz="3600" dirty="0" err="1"/>
              <a:t>Restart</a:t>
            </a:r>
            <a:r>
              <a:rPr lang="nb-NO" sz="3600" dirty="0"/>
              <a:t> </a:t>
            </a:r>
            <a:r>
              <a:rPr lang="nb-NO" sz="3600" dirty="0" err="1"/>
              <a:t>june</a:t>
            </a:r>
            <a:r>
              <a:rPr lang="nb-NO" sz="3600" dirty="0"/>
              <a:t> 2022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I </a:t>
            </a:r>
            <a:r>
              <a:rPr lang="nb-NO" altLang="nb-NO" sz="1400" dirty="0" err="1"/>
              <a:t>came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into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recovery</a:t>
            </a:r>
            <a:r>
              <a:rPr lang="nb-NO" altLang="nb-NO" sz="1400" dirty="0"/>
              <a:t> college last </a:t>
            </a:r>
            <a:r>
              <a:rPr lang="nb-NO" altLang="nb-NO" sz="1400" dirty="0" err="1"/>
              <a:t>year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after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had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laid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dormant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through</a:t>
            </a:r>
            <a:r>
              <a:rPr lang="nb-NO" altLang="nb-NO" sz="1400" dirty="0"/>
              <a:t> covid-19, and so my </a:t>
            </a:r>
            <a:r>
              <a:rPr lang="nb-NO" altLang="nb-NO" sz="1400" dirty="0" err="1"/>
              <a:t>job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was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restart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again</a:t>
            </a:r>
            <a:r>
              <a:rPr lang="nb-NO" altLang="nb-NO" sz="1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400" dirty="0" err="1"/>
              <a:t>Seemed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wise</a:t>
            </a:r>
            <a:r>
              <a:rPr lang="nb-NO" altLang="nb-NO" sz="1400" dirty="0"/>
              <a:t> to make a </a:t>
            </a:r>
            <a:r>
              <a:rPr lang="nb-NO" altLang="nb-NO" sz="1400" dirty="0" err="1"/>
              <a:t>slow</a:t>
            </a:r>
            <a:r>
              <a:rPr lang="nb-NO" altLang="nb-NO" sz="1400" dirty="0"/>
              <a:t> start, </a:t>
            </a:r>
            <a:r>
              <a:rPr lang="nb-NO" altLang="nb-NO" sz="1400" dirty="0" err="1"/>
              <a:t>but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few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courses</a:t>
            </a:r>
            <a:r>
              <a:rPr lang="nb-NO" altLang="nb-NO" sz="1400" dirty="0"/>
              <a:t> held </a:t>
            </a:r>
            <a:r>
              <a:rPr lang="nb-NO" altLang="nb-NO" sz="1400" dirty="0" err="1"/>
              <a:t>before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covid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had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been</a:t>
            </a:r>
            <a:r>
              <a:rPr lang="nb-NO" altLang="nb-NO" sz="1400" dirty="0"/>
              <a:t> so </a:t>
            </a:r>
            <a:r>
              <a:rPr lang="nb-NO" altLang="nb-NO" sz="1400" dirty="0" err="1"/>
              <a:t>popular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that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rumour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went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ahead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us</a:t>
            </a:r>
            <a:r>
              <a:rPr lang="nb-NO" altLang="nb-NO" sz="1400" dirty="0"/>
              <a:t> as it </a:t>
            </a:r>
            <a:r>
              <a:rPr lang="nb-NO" altLang="nb-NO" sz="1400" dirty="0" err="1"/>
              <a:t>became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clear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that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starting</a:t>
            </a:r>
            <a:r>
              <a:rPr lang="nb-NO" altLang="nb-NO" sz="1400" dirty="0"/>
              <a:t> up </a:t>
            </a:r>
            <a:r>
              <a:rPr lang="nb-NO" altLang="nb-NO" sz="1400" dirty="0" err="1"/>
              <a:t>our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again</a:t>
            </a:r>
            <a:r>
              <a:rPr lang="nb-NO" altLang="nb-NO" sz="1400" dirty="0"/>
              <a:t> – and so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needed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quickly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follow</a:t>
            </a:r>
            <a:r>
              <a:rPr lang="nb-NO" altLang="nb-NO" sz="1400" dirty="0"/>
              <a:t> up: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Startet up by </a:t>
            </a:r>
            <a:r>
              <a:rPr lang="nb-NO" altLang="nb-NO" sz="1400" dirty="0" err="1"/>
              <a:t>recruiting</a:t>
            </a:r>
            <a:r>
              <a:rPr lang="nb-NO" altLang="nb-NO" sz="1400" dirty="0"/>
              <a:t> </a:t>
            </a:r>
            <a:r>
              <a:rPr lang="nb-NO" altLang="nb-NO" sz="1400" dirty="0" err="1"/>
              <a:t>new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teachers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both</a:t>
            </a:r>
            <a:r>
              <a:rPr lang="nb-NO" altLang="nb-NO" sz="1400" dirty="0"/>
              <a:t> peers and </a:t>
            </a:r>
            <a:r>
              <a:rPr lang="nb-NO" altLang="nb-NO" sz="1400" dirty="0" err="1"/>
              <a:t>professionals</a:t>
            </a:r>
            <a:r>
              <a:rPr lang="nb-NO" altLang="nb-NO" sz="1400" dirty="0"/>
              <a:t> from different parts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health</a:t>
            </a:r>
            <a:r>
              <a:rPr lang="nb-NO" altLang="nb-NO" sz="1400" dirty="0"/>
              <a:t> services and </a:t>
            </a:r>
            <a:r>
              <a:rPr lang="nb-NO" altLang="nb-NO" sz="1400" dirty="0" err="1"/>
              <a:t>other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comitted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circles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arranged</a:t>
            </a:r>
            <a:r>
              <a:rPr lang="nb-NO" altLang="nb-NO" sz="1400" dirty="0"/>
              <a:t> training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trainers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course</a:t>
            </a:r>
            <a:r>
              <a:rPr lang="nb-NO" altLang="nb-NO" sz="1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Aas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eager</a:t>
            </a:r>
            <a:r>
              <a:rPr lang="nb-NO" altLang="nb-NO" sz="1400" dirty="0"/>
              <a:t> to start up,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actually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planned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our</a:t>
            </a:r>
            <a:r>
              <a:rPr lang="nb-NO" altLang="nb-NO" sz="1400" dirty="0"/>
              <a:t> first semester,  </a:t>
            </a:r>
            <a:r>
              <a:rPr lang="nb-NO" altLang="nb-NO" sz="1400" dirty="0" err="1"/>
              <a:t>based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material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previous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made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courses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without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yet</a:t>
            </a:r>
            <a:r>
              <a:rPr lang="nb-NO" altLang="nb-NO" sz="1400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altLang="nb-NO" sz="1400" dirty="0" err="1"/>
              <a:t>having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teachers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associated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– </a:t>
            </a:r>
            <a:r>
              <a:rPr lang="nb-NO" altLang="nb-NO" sz="1400" dirty="0" err="1"/>
              <a:t>but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with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intention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recruit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400" dirty="0">
                <a:effectLst/>
                <a:latin typeface="Calibri" panose="020F0502020204030204" pitchFamily="34" charset="0"/>
              </a:rPr>
              <a:t> for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directly</a:t>
            </a:r>
            <a:r>
              <a:rPr lang="nb-NO" sz="1400" dirty="0">
                <a:effectLst/>
                <a:latin typeface="Calibri" panose="020F0502020204030204" pitchFamily="34" charset="0"/>
              </a:rPr>
              <a:t> from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klk</a:t>
            </a:r>
            <a:r>
              <a:rPr lang="nb-NO" sz="1400" dirty="0">
                <a:effectLst/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nb-NO" sz="1400" dirty="0"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sz="1400" dirty="0">
                <a:effectLst/>
                <a:latin typeface="Calibri" panose="020F0502020204030204" pitchFamily="34" charset="0"/>
              </a:rPr>
              <a:t>The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idea</a:t>
            </a:r>
            <a:r>
              <a:rPr lang="nb-NO" sz="1400" dirty="0">
                <a:effectLst/>
                <a:latin typeface="Calibri" panose="020F0502020204030204" pitchFamily="34" charset="0"/>
              </a:rPr>
              <a:t>: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Techers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would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get</a:t>
            </a:r>
            <a:r>
              <a:rPr lang="nb-NO" sz="14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use</a:t>
            </a:r>
            <a:r>
              <a:rPr lang="nb-NO" sz="1400" dirty="0">
                <a:effectLst/>
                <a:latin typeface="Calibri" panose="020F0502020204030204" pitchFamily="34" charset="0"/>
              </a:rPr>
              <a:t> (ta i bruk )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both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involvement</a:t>
            </a:r>
            <a:r>
              <a:rPr lang="nb-NO" sz="14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rc</a:t>
            </a:r>
            <a:r>
              <a:rPr lang="nb-NO" sz="1400" dirty="0">
                <a:effectLst/>
                <a:latin typeface="Calibri" panose="020F0502020204030204" pitchFamily="34" charset="0"/>
              </a:rPr>
              <a:t>, and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knowleadge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pedagogical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approaches</a:t>
            </a:r>
            <a:r>
              <a:rPr lang="nb-NO" sz="1400" dirty="0">
                <a:effectLst/>
                <a:latin typeface="Calibri" panose="020F0502020204030204" pitchFamily="34" charset="0"/>
              </a:rPr>
              <a:t> right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away</a:t>
            </a:r>
            <a:r>
              <a:rPr lang="nb-NO" sz="1400" dirty="0">
                <a:effectLst/>
                <a:latin typeface="Calibri" panose="020F0502020204030204" pitchFamily="34" charset="0"/>
              </a:rPr>
              <a:t>,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without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having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our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loose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interest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while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waiting</a:t>
            </a:r>
            <a:r>
              <a:rPr lang="nb-NO" sz="1400" dirty="0">
                <a:effectLst/>
                <a:latin typeface="Calibri" panose="020F0502020204030204" pitchFamily="34" charset="0"/>
              </a:rPr>
              <a:t> for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us</a:t>
            </a:r>
            <a:r>
              <a:rPr lang="nb-NO" sz="1400" dirty="0">
                <a:effectLst/>
                <a:latin typeface="Calibri" panose="020F0502020204030204" pitchFamily="34" charset="0"/>
              </a:rPr>
              <a:t> to settle in. 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Tall fra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klk</a:t>
            </a:r>
            <a:r>
              <a:rPr lang="nb-NO" sz="1800" dirty="0">
                <a:effectLst/>
                <a:latin typeface="Calibri" panose="020F0502020204030204" pitchFamily="34" charset="0"/>
              </a:rPr>
              <a:t> – fag 3 + erfaring 5 = 8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take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challenge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becoming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active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our</a:t>
            </a:r>
            <a:r>
              <a:rPr lang="nb-NO" sz="1800" dirty="0">
                <a:effectLst/>
                <a:latin typeface="Calibri" panose="020F0502020204030204" pitchFamily="34" charset="0"/>
              </a:rPr>
              <a:t> college. 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65674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600" dirty="0" err="1"/>
              <a:t>After</a:t>
            </a:r>
            <a:r>
              <a:rPr lang="nb-NO" sz="3600" dirty="0"/>
              <a:t> </a:t>
            </a:r>
            <a:r>
              <a:rPr lang="nb-NO" sz="3600" dirty="0" err="1"/>
              <a:t>down</a:t>
            </a:r>
            <a:r>
              <a:rPr lang="nb-NO" sz="3600" dirty="0"/>
              <a:t>-time during </a:t>
            </a:r>
            <a:r>
              <a:rPr lang="nb-NO" sz="3600" dirty="0" err="1"/>
              <a:t>the</a:t>
            </a:r>
            <a:r>
              <a:rPr lang="nb-NO" sz="3600" dirty="0"/>
              <a:t> </a:t>
            </a:r>
            <a:r>
              <a:rPr lang="nb-NO" sz="3600" dirty="0" err="1"/>
              <a:t>pandemic</a:t>
            </a:r>
            <a:r>
              <a:rPr lang="nb-NO" sz="3600" dirty="0"/>
              <a:t> - </a:t>
            </a:r>
            <a:r>
              <a:rPr lang="nb-NO" sz="3600" dirty="0" err="1"/>
              <a:t>Restart</a:t>
            </a:r>
            <a:r>
              <a:rPr lang="nb-NO" sz="3600" dirty="0"/>
              <a:t> </a:t>
            </a:r>
            <a:r>
              <a:rPr lang="nb-NO" sz="3600" dirty="0" err="1"/>
              <a:t>june</a:t>
            </a:r>
            <a:r>
              <a:rPr lang="nb-NO" sz="3600" dirty="0"/>
              <a:t> 2022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I </a:t>
            </a:r>
            <a:r>
              <a:rPr lang="nb-NO" altLang="nb-NO" sz="1400" dirty="0" err="1"/>
              <a:t>came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into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recovery</a:t>
            </a:r>
            <a:r>
              <a:rPr lang="nb-NO" altLang="nb-NO" sz="1400" dirty="0"/>
              <a:t> college last </a:t>
            </a:r>
            <a:r>
              <a:rPr lang="nb-NO" altLang="nb-NO" sz="1400" dirty="0" err="1"/>
              <a:t>year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after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had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laid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dormant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through</a:t>
            </a:r>
            <a:r>
              <a:rPr lang="nb-NO" altLang="nb-NO" sz="1400" dirty="0"/>
              <a:t> covid-19, and so my </a:t>
            </a:r>
            <a:r>
              <a:rPr lang="nb-NO" altLang="nb-NO" sz="1400" dirty="0" err="1"/>
              <a:t>job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was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restart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again</a:t>
            </a:r>
            <a:r>
              <a:rPr lang="nb-NO" altLang="nb-NO" sz="1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400" dirty="0" err="1"/>
              <a:t>Seemed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wise</a:t>
            </a:r>
            <a:r>
              <a:rPr lang="nb-NO" altLang="nb-NO" sz="1400" dirty="0"/>
              <a:t> to make a </a:t>
            </a:r>
            <a:r>
              <a:rPr lang="nb-NO" altLang="nb-NO" sz="1400" dirty="0" err="1"/>
              <a:t>slow</a:t>
            </a:r>
            <a:r>
              <a:rPr lang="nb-NO" altLang="nb-NO" sz="1400" dirty="0"/>
              <a:t> start, </a:t>
            </a:r>
            <a:r>
              <a:rPr lang="nb-NO" altLang="nb-NO" sz="1400" dirty="0" err="1"/>
              <a:t>but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few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courses</a:t>
            </a:r>
            <a:r>
              <a:rPr lang="nb-NO" altLang="nb-NO" sz="1400" dirty="0"/>
              <a:t> held </a:t>
            </a:r>
            <a:r>
              <a:rPr lang="nb-NO" altLang="nb-NO" sz="1400" dirty="0" err="1"/>
              <a:t>before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covid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had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been</a:t>
            </a:r>
            <a:r>
              <a:rPr lang="nb-NO" altLang="nb-NO" sz="1400" dirty="0"/>
              <a:t> so </a:t>
            </a:r>
            <a:r>
              <a:rPr lang="nb-NO" altLang="nb-NO" sz="1400" dirty="0" err="1"/>
              <a:t>popular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that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rumour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went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ahead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us</a:t>
            </a:r>
            <a:r>
              <a:rPr lang="nb-NO" altLang="nb-NO" sz="1400" dirty="0"/>
              <a:t> as it </a:t>
            </a:r>
            <a:r>
              <a:rPr lang="nb-NO" altLang="nb-NO" sz="1400" dirty="0" err="1"/>
              <a:t>became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clear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that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starting</a:t>
            </a:r>
            <a:r>
              <a:rPr lang="nb-NO" altLang="nb-NO" sz="1400" dirty="0"/>
              <a:t> up </a:t>
            </a:r>
            <a:r>
              <a:rPr lang="nb-NO" altLang="nb-NO" sz="1400" dirty="0" err="1"/>
              <a:t>our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again</a:t>
            </a:r>
            <a:r>
              <a:rPr lang="nb-NO" altLang="nb-NO" sz="1400" dirty="0"/>
              <a:t> – and so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needed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quickly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follow</a:t>
            </a:r>
            <a:r>
              <a:rPr lang="nb-NO" altLang="nb-NO" sz="1400" dirty="0"/>
              <a:t> up: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Startet up by </a:t>
            </a:r>
            <a:r>
              <a:rPr lang="nb-NO" altLang="nb-NO" sz="1400" dirty="0" err="1"/>
              <a:t>recruiting</a:t>
            </a:r>
            <a:r>
              <a:rPr lang="nb-NO" altLang="nb-NO" sz="1400" dirty="0"/>
              <a:t> </a:t>
            </a:r>
            <a:r>
              <a:rPr lang="nb-NO" altLang="nb-NO" sz="1400" dirty="0" err="1"/>
              <a:t>new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teachers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both</a:t>
            </a:r>
            <a:r>
              <a:rPr lang="nb-NO" altLang="nb-NO" sz="1400" dirty="0"/>
              <a:t> peers and </a:t>
            </a:r>
            <a:r>
              <a:rPr lang="nb-NO" altLang="nb-NO" sz="1400" dirty="0" err="1"/>
              <a:t>professionals</a:t>
            </a:r>
            <a:r>
              <a:rPr lang="nb-NO" altLang="nb-NO" sz="1400" dirty="0"/>
              <a:t> from different parts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health</a:t>
            </a:r>
            <a:r>
              <a:rPr lang="nb-NO" altLang="nb-NO" sz="1400" dirty="0"/>
              <a:t> services and </a:t>
            </a:r>
            <a:r>
              <a:rPr lang="nb-NO" altLang="nb-NO" sz="1400" dirty="0" err="1"/>
              <a:t>other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comitted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circles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arranged</a:t>
            </a:r>
            <a:r>
              <a:rPr lang="nb-NO" altLang="nb-NO" sz="1400" dirty="0"/>
              <a:t> training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trainers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course</a:t>
            </a:r>
            <a:r>
              <a:rPr lang="nb-NO" altLang="nb-NO" sz="1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Aas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were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eager</a:t>
            </a:r>
            <a:r>
              <a:rPr lang="nb-NO" altLang="nb-NO" sz="1400" dirty="0"/>
              <a:t> to start up,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actually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planned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our</a:t>
            </a:r>
            <a:r>
              <a:rPr lang="nb-NO" altLang="nb-NO" sz="1400" dirty="0"/>
              <a:t> first semester,  </a:t>
            </a:r>
            <a:r>
              <a:rPr lang="nb-NO" altLang="nb-NO" sz="1400" dirty="0" err="1"/>
              <a:t>based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material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previous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made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courses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without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yet</a:t>
            </a:r>
            <a:r>
              <a:rPr lang="nb-NO" altLang="nb-NO" sz="1400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altLang="nb-NO" sz="1400" dirty="0" err="1"/>
              <a:t>having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teachers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associated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rc</a:t>
            </a:r>
            <a:r>
              <a:rPr lang="nb-NO" altLang="nb-NO" sz="1400" dirty="0"/>
              <a:t> – </a:t>
            </a:r>
            <a:r>
              <a:rPr lang="nb-NO" altLang="nb-NO" sz="1400" dirty="0" err="1"/>
              <a:t>but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with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intention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recruit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400" dirty="0">
                <a:effectLst/>
                <a:latin typeface="Calibri" panose="020F0502020204030204" pitchFamily="34" charset="0"/>
              </a:rPr>
              <a:t> for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directly</a:t>
            </a:r>
            <a:r>
              <a:rPr lang="nb-NO" sz="1400" dirty="0">
                <a:effectLst/>
                <a:latin typeface="Calibri" panose="020F0502020204030204" pitchFamily="34" charset="0"/>
              </a:rPr>
              <a:t> from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klk</a:t>
            </a:r>
            <a:r>
              <a:rPr lang="nb-NO" sz="1400" dirty="0">
                <a:effectLst/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nb-NO" sz="1400" dirty="0"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nb-NO" sz="1400" dirty="0">
                <a:effectLst/>
                <a:latin typeface="Calibri" panose="020F0502020204030204" pitchFamily="34" charset="0"/>
              </a:rPr>
              <a:t>The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idea</a:t>
            </a:r>
            <a:r>
              <a:rPr lang="nb-NO" sz="1400" dirty="0">
                <a:effectLst/>
                <a:latin typeface="Calibri" panose="020F0502020204030204" pitchFamily="34" charset="0"/>
              </a:rPr>
              <a:t>: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Techers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would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get</a:t>
            </a:r>
            <a:r>
              <a:rPr lang="nb-NO" sz="14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use</a:t>
            </a:r>
            <a:r>
              <a:rPr lang="nb-NO" sz="1400" dirty="0">
                <a:effectLst/>
                <a:latin typeface="Calibri" panose="020F0502020204030204" pitchFamily="34" charset="0"/>
              </a:rPr>
              <a:t> (ta i bruk )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both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involvement</a:t>
            </a:r>
            <a:r>
              <a:rPr lang="nb-NO" sz="14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rc</a:t>
            </a:r>
            <a:r>
              <a:rPr lang="nb-NO" sz="1400" dirty="0">
                <a:effectLst/>
                <a:latin typeface="Calibri" panose="020F0502020204030204" pitchFamily="34" charset="0"/>
              </a:rPr>
              <a:t>, and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knowleadge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pedagogical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approaches</a:t>
            </a:r>
            <a:r>
              <a:rPr lang="nb-NO" sz="1400" dirty="0">
                <a:effectLst/>
                <a:latin typeface="Calibri" panose="020F0502020204030204" pitchFamily="34" charset="0"/>
              </a:rPr>
              <a:t> right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away</a:t>
            </a:r>
            <a:r>
              <a:rPr lang="nb-NO" sz="1400" dirty="0">
                <a:effectLst/>
                <a:latin typeface="Calibri" panose="020F0502020204030204" pitchFamily="34" charset="0"/>
              </a:rPr>
              <a:t>,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without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having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our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loose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interest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while</a:t>
            </a:r>
            <a:r>
              <a:rPr lang="nb-NO" sz="1400" dirty="0">
                <a:effectLst/>
                <a:latin typeface="Calibri" panose="020F0502020204030204" pitchFamily="34" charset="0"/>
              </a:rPr>
              <a:t>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waiting</a:t>
            </a:r>
            <a:r>
              <a:rPr lang="nb-NO" sz="1400" dirty="0">
                <a:effectLst/>
                <a:latin typeface="Calibri" panose="020F0502020204030204" pitchFamily="34" charset="0"/>
              </a:rPr>
              <a:t> for </a:t>
            </a:r>
            <a:r>
              <a:rPr lang="nb-NO" sz="1400" dirty="0" err="1">
                <a:effectLst/>
                <a:latin typeface="Calibri" panose="020F0502020204030204" pitchFamily="34" charset="0"/>
              </a:rPr>
              <a:t>us</a:t>
            </a:r>
            <a:r>
              <a:rPr lang="nb-NO" sz="1400" dirty="0">
                <a:effectLst/>
                <a:latin typeface="Calibri" panose="020F0502020204030204" pitchFamily="34" charset="0"/>
              </a:rPr>
              <a:t> to settle in. 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>
              <a:effectLst/>
              <a:latin typeface="Calibri" panose="020F0502020204030204" pitchFamily="34" charset="0"/>
            </a:endParaRP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Tall fra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klk</a:t>
            </a:r>
            <a:r>
              <a:rPr lang="nb-NO" sz="1800" dirty="0">
                <a:effectLst/>
                <a:latin typeface="Calibri" panose="020F0502020204030204" pitchFamily="34" charset="0"/>
              </a:rPr>
              <a:t> – fag 3 + erfaring 5 = 8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take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challenge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becoming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active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our</a:t>
            </a:r>
            <a:r>
              <a:rPr lang="nb-NO" sz="1800" dirty="0">
                <a:effectLst/>
                <a:latin typeface="Calibri" panose="020F0502020204030204" pitchFamily="34" charset="0"/>
              </a:rPr>
              <a:t> college. </a:t>
            </a: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31164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nb-NO" sz="1400" dirty="0"/>
              <a:t>Evaluations: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1400" dirty="0"/>
              <a:t>Students reported that the courses had provided 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1400" dirty="0"/>
              <a:t>increased competence, 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1400" dirty="0"/>
              <a:t>new tools for a better understanding of one's own recovery process, and also 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1400" dirty="0"/>
              <a:t>provided security and knowledge of how to provide good recovery support to others with increased focus on the individual's own thoughts about</a:t>
            </a:r>
          </a:p>
          <a:p>
            <a:pPr eaLnBrk="1" hangingPunct="1">
              <a:spcBef>
                <a:spcPct val="0"/>
              </a:spcBef>
            </a:pPr>
            <a:r>
              <a:rPr lang="en-US" altLang="nb-NO" sz="1400" dirty="0"/>
              <a:t>own needs. </a:t>
            </a:r>
          </a:p>
          <a:p>
            <a:pPr eaLnBrk="1" hangingPunct="1">
              <a:spcBef>
                <a:spcPct val="0"/>
              </a:spcBef>
            </a:pPr>
            <a:endParaRPr lang="en-US" altLang="nb-NO" sz="14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Conversations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students: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tells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us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that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BRS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been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direct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cause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a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recovery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process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which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has lead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them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seizeing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opportunities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life</a:t>
            </a:r>
            <a:r>
              <a:rPr lang="nb-NO" sz="1800" dirty="0">
                <a:effectLst/>
                <a:latin typeface="Calibri" panose="020F0502020204030204" pitchFamily="34" charset="0"/>
              </a:rPr>
              <a:t>, feeling more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control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*********************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told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us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that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our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800" dirty="0">
                <a:effectLst/>
                <a:latin typeface="Calibri" panose="020F0502020204030204" pitchFamily="34" charset="0"/>
              </a:rPr>
              <a:t> has given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tools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understanding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others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struggling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, giving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them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tools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better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support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them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recovery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process</a:t>
            </a:r>
            <a:endParaRPr lang="nb-NO" sz="1800" dirty="0">
              <a:effectLst/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Learning </a:t>
            </a:r>
            <a:r>
              <a:rPr lang="nb-NO" altLang="nb-NO" sz="1400" dirty="0" err="1"/>
              <a:t>together</a:t>
            </a:r>
            <a:r>
              <a:rPr lang="nb-NO" altLang="nb-NO" sz="1400" dirty="0"/>
              <a:t> –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say</a:t>
            </a:r>
            <a:r>
              <a:rPr lang="nb-NO" altLang="nb-NO" sz="1400" dirty="0"/>
              <a:t>: applying as peers and </a:t>
            </a:r>
            <a:r>
              <a:rPr lang="nb-NO" altLang="nb-NO" sz="1400" dirty="0" err="1"/>
              <a:t>professionals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but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minute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you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walk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through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our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doors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are</a:t>
            </a:r>
            <a:r>
              <a:rPr lang="nb-NO" altLang="nb-NO" sz="1400" dirty="0"/>
              <a:t> all students. BUT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In </a:t>
            </a:r>
            <a:r>
              <a:rPr lang="nb-NO" altLang="nb-NO" sz="1400" dirty="0" err="1"/>
              <a:t>reality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are</a:t>
            </a:r>
            <a:r>
              <a:rPr lang="nb-NO" altLang="nb-NO" sz="1400" dirty="0"/>
              <a:t> not </a:t>
            </a:r>
            <a:r>
              <a:rPr lang="nb-NO" altLang="nb-NO" sz="1400" dirty="0" err="1"/>
              <a:t>only</a:t>
            </a:r>
            <a:r>
              <a:rPr lang="nb-NO" altLang="nb-NO" sz="1400" dirty="0"/>
              <a:t> students </a:t>
            </a:r>
            <a:r>
              <a:rPr lang="nb-NO" altLang="nb-NO" sz="1400" dirty="0" err="1"/>
              <a:t>together</a:t>
            </a:r>
            <a:r>
              <a:rPr lang="nb-NO" altLang="nb-NO" sz="1400" dirty="0"/>
              <a:t>, - </a:t>
            </a:r>
            <a:r>
              <a:rPr lang="nb-NO" altLang="nb-NO" sz="1400" dirty="0" err="1"/>
              <a:t>we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become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humans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together</a:t>
            </a:r>
            <a:r>
              <a:rPr lang="nb-NO" altLang="nb-NO" sz="1400" dirty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nb-NO" sz="2000" dirty="0"/>
              <a:t>By </a:t>
            </a:r>
            <a:r>
              <a:rPr lang="nb-NO" sz="2000" dirty="0" err="1"/>
              <a:t>creating</a:t>
            </a:r>
            <a:r>
              <a:rPr lang="nb-NO" sz="2000" dirty="0"/>
              <a:t> a Safe </a:t>
            </a:r>
            <a:r>
              <a:rPr lang="nb-NO" sz="2000" dirty="0" err="1"/>
              <a:t>environment</a:t>
            </a:r>
            <a:r>
              <a:rPr lang="nb-NO" sz="2000" dirty="0"/>
              <a:t> for </a:t>
            </a:r>
            <a:r>
              <a:rPr lang="nb-NO" sz="2000" dirty="0" err="1"/>
              <a:t>uncovering</a:t>
            </a:r>
            <a:r>
              <a:rPr lang="nb-NO" sz="2000" dirty="0"/>
              <a:t> </a:t>
            </a:r>
            <a:r>
              <a:rPr lang="nb-NO" sz="2000" dirty="0" err="1"/>
              <a:t>life</a:t>
            </a:r>
            <a:r>
              <a:rPr lang="nb-NO" sz="2000" dirty="0"/>
              <a:t> </a:t>
            </a:r>
            <a:r>
              <a:rPr lang="nb-NO" sz="2000" dirty="0" err="1"/>
              <a:t>experiences</a:t>
            </a:r>
            <a:r>
              <a:rPr lang="nb-NO" sz="2000" dirty="0"/>
              <a:t> – it </a:t>
            </a:r>
            <a:r>
              <a:rPr lang="nb-NO" sz="2000" dirty="0" err="1"/>
              <a:t>becomes</a:t>
            </a:r>
            <a:r>
              <a:rPr lang="nb-NO" sz="2000" dirty="0"/>
              <a:t> safe, </a:t>
            </a:r>
            <a:r>
              <a:rPr lang="nb-NO" sz="2000" dirty="0" err="1"/>
              <a:t>also</a:t>
            </a:r>
            <a:r>
              <a:rPr lang="nb-NO" sz="2000" dirty="0"/>
              <a:t> for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professionals</a:t>
            </a:r>
            <a:r>
              <a:rPr lang="nb-NO" sz="2000" dirty="0"/>
              <a:t>, to </a:t>
            </a:r>
            <a:r>
              <a:rPr lang="nb-NO" sz="2000" dirty="0" err="1"/>
              <a:t>uncover</a:t>
            </a:r>
            <a:r>
              <a:rPr lang="nb-NO" sz="2000" dirty="0"/>
              <a:t> </a:t>
            </a:r>
            <a:r>
              <a:rPr lang="nb-NO" sz="2000" dirty="0" err="1"/>
              <a:t>their</a:t>
            </a:r>
            <a:r>
              <a:rPr lang="nb-NO" sz="2000" dirty="0"/>
              <a:t> </a:t>
            </a:r>
            <a:r>
              <a:rPr lang="nb-NO" sz="2000" dirty="0" err="1"/>
              <a:t>own</a:t>
            </a:r>
            <a:r>
              <a:rPr lang="nb-NO" sz="2000" dirty="0"/>
              <a:t> </a:t>
            </a:r>
            <a:r>
              <a:rPr lang="nb-NO" sz="2000" dirty="0" err="1"/>
              <a:t>life</a:t>
            </a:r>
            <a:r>
              <a:rPr lang="nb-NO" sz="2000" dirty="0"/>
              <a:t> </a:t>
            </a:r>
            <a:r>
              <a:rPr lang="nb-NO" sz="2000" dirty="0" err="1"/>
              <a:t>experiences</a:t>
            </a:r>
            <a:r>
              <a:rPr lang="nb-NO" sz="2000" dirty="0"/>
              <a:t> – </a:t>
            </a:r>
            <a:r>
              <a:rPr lang="nb-NO" sz="2000" b="1" dirty="0" err="1"/>
              <a:t>we</a:t>
            </a:r>
            <a:r>
              <a:rPr lang="nb-NO" sz="2000" b="1" dirty="0"/>
              <a:t> </a:t>
            </a:r>
            <a:r>
              <a:rPr lang="nb-NO" sz="2000" b="1" dirty="0" err="1"/>
              <a:t>walk</a:t>
            </a:r>
            <a:r>
              <a:rPr lang="nb-NO" sz="2000" b="1" dirty="0"/>
              <a:t> </a:t>
            </a:r>
            <a:r>
              <a:rPr lang="nb-NO" sz="2000" b="1" dirty="0" err="1"/>
              <a:t>out</a:t>
            </a:r>
            <a:r>
              <a:rPr lang="nb-NO" sz="2000" b="1" dirty="0"/>
              <a:t> </a:t>
            </a:r>
            <a:r>
              <a:rPr lang="nb-NO" sz="2000" b="1" dirty="0" err="1"/>
              <a:t>of</a:t>
            </a:r>
            <a:r>
              <a:rPr lang="nb-NO" sz="2000" b="1" dirty="0"/>
              <a:t> </a:t>
            </a:r>
            <a:r>
              <a:rPr lang="nb-NO" sz="2000" b="1" dirty="0" err="1"/>
              <a:t>the</a:t>
            </a:r>
            <a:r>
              <a:rPr lang="nb-NO" sz="2000" b="1" dirty="0"/>
              <a:t> </a:t>
            </a:r>
            <a:r>
              <a:rPr lang="nb-NO" sz="2000" b="1" dirty="0" err="1"/>
              <a:t>class</a:t>
            </a:r>
            <a:r>
              <a:rPr lang="nb-NO" sz="2000" b="1" dirty="0"/>
              <a:t> as </a:t>
            </a:r>
            <a:r>
              <a:rPr lang="nb-NO" sz="2000" b="1" dirty="0" err="1"/>
              <a:t>equals</a:t>
            </a:r>
            <a:endParaRPr lang="nb-NO" altLang="nb-NO" sz="1400" b="1" dirty="0"/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17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80290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Based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from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project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period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arranged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sole "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practising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" - 1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practise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, for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everyone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who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- right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or later -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that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spesific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Purpose: letting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everyone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material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together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, as so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opportunity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approach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going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. This has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shown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particularily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useful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fag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advance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angle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approach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: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opportunity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other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across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approach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across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which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created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natural</a:t>
            </a:r>
            <a:r>
              <a:rPr lang="nb-NO" sz="1800" dirty="0">
                <a:effectLst/>
                <a:latin typeface="Calibri" panose="020F0502020204030204" pitchFamily="34" charset="0"/>
              </a:rPr>
              <a:t> vikarer in case 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sudden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illness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or just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life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way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+ veiledningsgrupper, purpose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samle kurslærermiljø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</a:rPr>
              <a:t>+ </a:t>
            </a:r>
            <a:r>
              <a:rPr lang="nb-NO" sz="4000" dirty="0" err="1"/>
              <a:t>Always</a:t>
            </a:r>
            <a:r>
              <a:rPr lang="nb-NO" sz="4000" dirty="0"/>
              <a:t> </a:t>
            </a:r>
            <a:r>
              <a:rPr lang="nb-NO" sz="4000" dirty="0" err="1"/>
              <a:t>available</a:t>
            </a:r>
            <a:r>
              <a:rPr lang="nb-NO" sz="4000" dirty="0"/>
              <a:t> for questions/</a:t>
            </a:r>
            <a:r>
              <a:rPr lang="nb-NO" sz="4000" dirty="0" err="1"/>
              <a:t>needs</a:t>
            </a:r>
            <a:r>
              <a:rPr lang="nb-NO" sz="4000" dirty="0"/>
              <a:t> </a:t>
            </a:r>
            <a:r>
              <a:rPr lang="nb-NO" sz="4000" dirty="0" err="1"/>
              <a:t>ahead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courses</a:t>
            </a:r>
            <a:endParaRPr lang="nb-NO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0" dirty="0" err="1"/>
              <a:t>Mentoring</a:t>
            </a:r>
            <a:r>
              <a:rPr lang="nb-NO" sz="8000" dirty="0"/>
              <a:t> sessions – </a:t>
            </a:r>
            <a:r>
              <a:rPr lang="nb-NO" sz="8000" dirty="0" err="1"/>
              <a:t>having</a:t>
            </a:r>
            <a:r>
              <a:rPr lang="nb-NO" sz="8000" dirty="0"/>
              <a:t> </a:t>
            </a:r>
            <a:r>
              <a:rPr lang="nb-NO" sz="8000" dirty="0" err="1"/>
              <a:t>assosciated</a:t>
            </a:r>
            <a:r>
              <a:rPr lang="nb-NO" sz="8000" dirty="0"/>
              <a:t> </a:t>
            </a:r>
            <a:r>
              <a:rPr lang="nb-NO" sz="8000" dirty="0" err="1"/>
              <a:t>with</a:t>
            </a:r>
            <a:r>
              <a:rPr lang="nb-NO" sz="8000" dirty="0"/>
              <a:t> </a:t>
            </a:r>
            <a:r>
              <a:rPr lang="nb-NO" sz="8000" dirty="0" err="1"/>
              <a:t>pedagogical</a:t>
            </a:r>
            <a:r>
              <a:rPr lang="nb-NO" sz="8000" dirty="0"/>
              <a:t> </a:t>
            </a:r>
            <a:r>
              <a:rPr lang="nb-NO" sz="8000" dirty="0" err="1"/>
              <a:t>Cutting-edge</a:t>
            </a:r>
            <a:r>
              <a:rPr lang="nb-NO" sz="8000" dirty="0"/>
              <a:t> </a:t>
            </a:r>
            <a:r>
              <a:rPr lang="nb-NO" sz="8000" dirty="0" err="1"/>
              <a:t>expertise</a:t>
            </a:r>
            <a:r>
              <a:rPr lang="nb-NO" sz="8000" dirty="0"/>
              <a:t>, </a:t>
            </a:r>
            <a:r>
              <a:rPr lang="nb-NO" sz="8000" dirty="0" err="1"/>
              <a:t>helping</a:t>
            </a:r>
            <a:r>
              <a:rPr lang="nb-NO" sz="8000" dirty="0"/>
              <a:t> </a:t>
            </a:r>
            <a:r>
              <a:rPr lang="nb-NO" sz="8000" dirty="0" err="1"/>
              <a:t>us</a:t>
            </a:r>
            <a:r>
              <a:rPr lang="nb-NO" sz="8000" dirty="0"/>
              <a:t> </a:t>
            </a:r>
            <a:r>
              <a:rPr lang="nb-NO" sz="8000" dirty="0" err="1"/>
              <a:t>improve</a:t>
            </a:r>
            <a:r>
              <a:rPr lang="nb-NO" sz="8000" dirty="0"/>
              <a:t> </a:t>
            </a:r>
            <a:r>
              <a:rPr lang="nb-NO" sz="8000" dirty="0" err="1"/>
              <a:t>pedagogical</a:t>
            </a:r>
            <a:r>
              <a:rPr lang="nb-NO" sz="8000" dirty="0"/>
              <a:t> </a:t>
            </a:r>
            <a:r>
              <a:rPr lang="nb-NO" sz="8000" dirty="0" err="1"/>
              <a:t>tecniques</a:t>
            </a:r>
            <a:r>
              <a:rPr lang="nb-NO" sz="8000" dirty="0"/>
              <a:t>, and </a:t>
            </a:r>
            <a:r>
              <a:rPr lang="nb-NO" sz="8000" dirty="0" err="1"/>
              <a:t>also</a:t>
            </a:r>
            <a:r>
              <a:rPr lang="nb-NO" sz="8000" dirty="0"/>
              <a:t> </a:t>
            </a:r>
            <a:r>
              <a:rPr lang="nb-NO" sz="8000" dirty="0" err="1"/>
              <a:t>quality</a:t>
            </a:r>
            <a:r>
              <a:rPr lang="nb-NO" sz="8000" dirty="0"/>
              <a:t> </a:t>
            </a:r>
            <a:r>
              <a:rPr lang="nb-NO" sz="8000" dirty="0" err="1"/>
              <a:t>assure</a:t>
            </a:r>
            <a:r>
              <a:rPr lang="nb-NO" sz="8000" dirty="0"/>
              <a:t> </a:t>
            </a:r>
            <a:r>
              <a:rPr lang="nb-NO" sz="8000" dirty="0" err="1"/>
              <a:t>our</a:t>
            </a:r>
            <a:r>
              <a:rPr lang="nb-NO" sz="8000" dirty="0"/>
              <a:t> </a:t>
            </a:r>
            <a:r>
              <a:rPr lang="nb-NO" sz="8000" dirty="0" err="1"/>
              <a:t>courses</a:t>
            </a:r>
            <a:r>
              <a:rPr lang="nb-NO" sz="8000" dirty="0"/>
              <a:t> so </a:t>
            </a:r>
            <a:r>
              <a:rPr lang="nb-NO" sz="8000" dirty="0" err="1"/>
              <a:t>they</a:t>
            </a:r>
            <a:r>
              <a:rPr lang="nb-NO" sz="8000" dirty="0"/>
              <a:t> hold </a:t>
            </a:r>
            <a:r>
              <a:rPr lang="nb-NO" sz="8000" dirty="0" err="1"/>
              <a:t>the</a:t>
            </a:r>
            <a:r>
              <a:rPr lang="nb-NO" sz="8000" dirty="0"/>
              <a:t> best </a:t>
            </a:r>
            <a:r>
              <a:rPr lang="nb-NO" sz="8000" dirty="0" err="1"/>
              <a:t>possible</a:t>
            </a:r>
            <a:r>
              <a:rPr lang="nb-NO" sz="8000" dirty="0"/>
              <a:t> </a:t>
            </a:r>
            <a:r>
              <a:rPr lang="nb-NO" sz="8000" dirty="0" err="1"/>
              <a:t>quality</a:t>
            </a:r>
            <a:endParaRPr lang="nb-NO" sz="8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0" dirty="0" err="1"/>
              <a:t>Mentoring</a:t>
            </a:r>
            <a:r>
              <a:rPr lang="nb-NO" sz="8000" dirty="0"/>
              <a:t> sessions – </a:t>
            </a:r>
            <a:r>
              <a:rPr lang="nb-NO" sz="8000" dirty="0" err="1"/>
              <a:t>also</a:t>
            </a:r>
            <a:r>
              <a:rPr lang="nb-NO" sz="8000" dirty="0"/>
              <a:t> serve </a:t>
            </a:r>
            <a:r>
              <a:rPr lang="nb-NO" sz="8000" dirty="0" err="1"/>
              <a:t>the</a:t>
            </a:r>
            <a:r>
              <a:rPr lang="nb-NO" sz="8000" dirty="0"/>
              <a:t> purpose </a:t>
            </a:r>
            <a:r>
              <a:rPr lang="nb-NO" sz="8000" dirty="0" err="1"/>
              <a:t>of</a:t>
            </a:r>
            <a:r>
              <a:rPr lang="nb-NO" sz="8000" dirty="0"/>
              <a:t> </a:t>
            </a:r>
            <a:r>
              <a:rPr lang="nb-NO" sz="8000" dirty="0" err="1"/>
              <a:t>building</a:t>
            </a:r>
            <a:r>
              <a:rPr lang="nb-NO" sz="8000" dirty="0"/>
              <a:t> a </a:t>
            </a:r>
            <a:r>
              <a:rPr lang="nb-NO" sz="8000" dirty="0" err="1"/>
              <a:t>good</a:t>
            </a:r>
            <a:r>
              <a:rPr lang="nb-NO" sz="8000" dirty="0"/>
              <a:t>, stable, </a:t>
            </a:r>
            <a:r>
              <a:rPr lang="nb-NO" sz="8000" dirty="0" err="1"/>
              <a:t>lecturers</a:t>
            </a:r>
            <a:r>
              <a:rPr lang="nb-NO" sz="8000" dirty="0"/>
              <a:t> </a:t>
            </a:r>
            <a:r>
              <a:rPr lang="nb-NO" sz="8000" dirty="0" err="1"/>
              <a:t>environment</a:t>
            </a:r>
            <a:r>
              <a:rPr lang="nb-NO" sz="8000" dirty="0"/>
              <a:t> at </a:t>
            </a:r>
            <a:r>
              <a:rPr lang="nb-NO" sz="8000" dirty="0" err="1"/>
              <a:t>the</a:t>
            </a:r>
            <a:r>
              <a:rPr lang="nb-NO" sz="8000" dirty="0"/>
              <a:t> </a:t>
            </a:r>
            <a:r>
              <a:rPr lang="nb-NO" sz="8000" dirty="0" err="1"/>
              <a:t>rc</a:t>
            </a:r>
            <a:endParaRPr lang="nb-NO" sz="8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18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57245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Based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from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project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period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arranged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sole "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practising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" - 1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practise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, for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everyone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who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- right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or later -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that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spesific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Purpose: letting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everyone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material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together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, as so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opportunity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approach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going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give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. This has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shown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particularily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useful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fag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advance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angle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approach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: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opportunity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other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across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approach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across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which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created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natural</a:t>
            </a:r>
            <a:r>
              <a:rPr lang="nb-NO" sz="1800" dirty="0">
                <a:effectLst/>
                <a:latin typeface="Calibri" panose="020F0502020204030204" pitchFamily="34" charset="0"/>
              </a:rPr>
              <a:t> vikarer in case 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sudden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illness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or just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life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way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+ veiledningsgrupper, purpose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samle kurslærermiljø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</a:rPr>
              <a:t>+ </a:t>
            </a:r>
            <a:r>
              <a:rPr lang="nb-NO" sz="4000" dirty="0" err="1"/>
              <a:t>Always</a:t>
            </a:r>
            <a:r>
              <a:rPr lang="nb-NO" sz="4000" dirty="0"/>
              <a:t> </a:t>
            </a:r>
            <a:r>
              <a:rPr lang="nb-NO" sz="4000" dirty="0" err="1"/>
              <a:t>available</a:t>
            </a:r>
            <a:r>
              <a:rPr lang="nb-NO" sz="4000" dirty="0"/>
              <a:t> for questions/</a:t>
            </a:r>
            <a:r>
              <a:rPr lang="nb-NO" sz="4000" dirty="0" err="1"/>
              <a:t>needs</a:t>
            </a:r>
            <a:r>
              <a:rPr lang="nb-NO" sz="4000" dirty="0"/>
              <a:t> </a:t>
            </a:r>
            <a:r>
              <a:rPr lang="nb-NO" sz="4000" dirty="0" err="1"/>
              <a:t>ahead</a:t>
            </a:r>
            <a:r>
              <a:rPr lang="nb-NO" sz="4000" dirty="0"/>
              <a:t> </a:t>
            </a:r>
            <a:r>
              <a:rPr lang="nb-NO" sz="4000" dirty="0" err="1"/>
              <a:t>of</a:t>
            </a:r>
            <a:r>
              <a:rPr lang="nb-NO" sz="4000" dirty="0"/>
              <a:t> </a:t>
            </a:r>
            <a:r>
              <a:rPr lang="nb-NO" sz="4000" dirty="0" err="1"/>
              <a:t>courses</a:t>
            </a:r>
            <a:endParaRPr lang="nb-NO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0" dirty="0" err="1"/>
              <a:t>Mentoring</a:t>
            </a:r>
            <a:r>
              <a:rPr lang="nb-NO" sz="8000" dirty="0"/>
              <a:t> sessions – </a:t>
            </a:r>
            <a:r>
              <a:rPr lang="nb-NO" sz="8000" dirty="0" err="1"/>
              <a:t>having</a:t>
            </a:r>
            <a:r>
              <a:rPr lang="nb-NO" sz="8000" dirty="0"/>
              <a:t> </a:t>
            </a:r>
            <a:r>
              <a:rPr lang="nb-NO" sz="8000" dirty="0" err="1"/>
              <a:t>assosciated</a:t>
            </a:r>
            <a:r>
              <a:rPr lang="nb-NO" sz="8000" dirty="0"/>
              <a:t> </a:t>
            </a:r>
            <a:r>
              <a:rPr lang="nb-NO" sz="8000" dirty="0" err="1"/>
              <a:t>with</a:t>
            </a:r>
            <a:r>
              <a:rPr lang="nb-NO" sz="8000" dirty="0"/>
              <a:t> </a:t>
            </a:r>
            <a:r>
              <a:rPr lang="nb-NO" sz="8000" dirty="0" err="1"/>
              <a:t>pedagogical</a:t>
            </a:r>
            <a:r>
              <a:rPr lang="nb-NO" sz="8000" dirty="0"/>
              <a:t> </a:t>
            </a:r>
            <a:r>
              <a:rPr lang="nb-NO" sz="8000" dirty="0" err="1"/>
              <a:t>Cutting-edge</a:t>
            </a:r>
            <a:r>
              <a:rPr lang="nb-NO" sz="8000" dirty="0"/>
              <a:t> </a:t>
            </a:r>
            <a:r>
              <a:rPr lang="nb-NO" sz="8000" dirty="0" err="1"/>
              <a:t>expertise</a:t>
            </a:r>
            <a:r>
              <a:rPr lang="nb-NO" sz="8000" dirty="0"/>
              <a:t>, </a:t>
            </a:r>
            <a:r>
              <a:rPr lang="nb-NO" sz="8000" dirty="0" err="1"/>
              <a:t>helping</a:t>
            </a:r>
            <a:r>
              <a:rPr lang="nb-NO" sz="8000" dirty="0"/>
              <a:t> </a:t>
            </a:r>
            <a:r>
              <a:rPr lang="nb-NO" sz="8000" dirty="0" err="1"/>
              <a:t>us</a:t>
            </a:r>
            <a:r>
              <a:rPr lang="nb-NO" sz="8000" dirty="0"/>
              <a:t> </a:t>
            </a:r>
            <a:r>
              <a:rPr lang="nb-NO" sz="8000" dirty="0" err="1"/>
              <a:t>improve</a:t>
            </a:r>
            <a:r>
              <a:rPr lang="nb-NO" sz="8000" dirty="0"/>
              <a:t> </a:t>
            </a:r>
            <a:r>
              <a:rPr lang="nb-NO" sz="8000" dirty="0" err="1"/>
              <a:t>pedagogical</a:t>
            </a:r>
            <a:r>
              <a:rPr lang="nb-NO" sz="8000" dirty="0"/>
              <a:t> </a:t>
            </a:r>
            <a:r>
              <a:rPr lang="nb-NO" sz="8000" dirty="0" err="1"/>
              <a:t>tecniques</a:t>
            </a:r>
            <a:r>
              <a:rPr lang="nb-NO" sz="8000" dirty="0"/>
              <a:t>, and </a:t>
            </a:r>
            <a:r>
              <a:rPr lang="nb-NO" sz="8000" dirty="0" err="1"/>
              <a:t>also</a:t>
            </a:r>
            <a:r>
              <a:rPr lang="nb-NO" sz="8000" dirty="0"/>
              <a:t> </a:t>
            </a:r>
            <a:r>
              <a:rPr lang="nb-NO" sz="8000" dirty="0" err="1"/>
              <a:t>quality</a:t>
            </a:r>
            <a:r>
              <a:rPr lang="nb-NO" sz="8000" dirty="0"/>
              <a:t> </a:t>
            </a:r>
            <a:r>
              <a:rPr lang="nb-NO" sz="8000" dirty="0" err="1"/>
              <a:t>assure</a:t>
            </a:r>
            <a:r>
              <a:rPr lang="nb-NO" sz="8000" dirty="0"/>
              <a:t> </a:t>
            </a:r>
            <a:r>
              <a:rPr lang="nb-NO" sz="8000" dirty="0" err="1"/>
              <a:t>our</a:t>
            </a:r>
            <a:r>
              <a:rPr lang="nb-NO" sz="8000" dirty="0"/>
              <a:t> </a:t>
            </a:r>
            <a:r>
              <a:rPr lang="nb-NO" sz="8000" dirty="0" err="1"/>
              <a:t>courses</a:t>
            </a:r>
            <a:r>
              <a:rPr lang="nb-NO" sz="8000" dirty="0"/>
              <a:t> so </a:t>
            </a:r>
            <a:r>
              <a:rPr lang="nb-NO" sz="8000" dirty="0" err="1"/>
              <a:t>they</a:t>
            </a:r>
            <a:r>
              <a:rPr lang="nb-NO" sz="8000" dirty="0"/>
              <a:t> hold </a:t>
            </a:r>
            <a:r>
              <a:rPr lang="nb-NO" sz="8000" dirty="0" err="1"/>
              <a:t>the</a:t>
            </a:r>
            <a:r>
              <a:rPr lang="nb-NO" sz="8000" dirty="0"/>
              <a:t> best </a:t>
            </a:r>
            <a:r>
              <a:rPr lang="nb-NO" sz="8000" dirty="0" err="1"/>
              <a:t>possible</a:t>
            </a:r>
            <a:r>
              <a:rPr lang="nb-NO" sz="8000" dirty="0"/>
              <a:t> </a:t>
            </a:r>
            <a:r>
              <a:rPr lang="nb-NO" sz="8000" dirty="0" err="1"/>
              <a:t>quality</a:t>
            </a:r>
            <a:endParaRPr lang="nb-NO" sz="8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8000" dirty="0" err="1"/>
              <a:t>Mentoring</a:t>
            </a:r>
            <a:r>
              <a:rPr lang="nb-NO" sz="8000" dirty="0"/>
              <a:t> sessions – </a:t>
            </a:r>
            <a:r>
              <a:rPr lang="nb-NO" sz="8000" dirty="0" err="1"/>
              <a:t>also</a:t>
            </a:r>
            <a:r>
              <a:rPr lang="nb-NO" sz="8000" dirty="0"/>
              <a:t> serve </a:t>
            </a:r>
            <a:r>
              <a:rPr lang="nb-NO" sz="8000" dirty="0" err="1"/>
              <a:t>the</a:t>
            </a:r>
            <a:r>
              <a:rPr lang="nb-NO" sz="8000" dirty="0"/>
              <a:t> purpose </a:t>
            </a:r>
            <a:r>
              <a:rPr lang="nb-NO" sz="8000" dirty="0" err="1"/>
              <a:t>of</a:t>
            </a:r>
            <a:r>
              <a:rPr lang="nb-NO" sz="8000" dirty="0"/>
              <a:t> </a:t>
            </a:r>
            <a:r>
              <a:rPr lang="nb-NO" sz="8000" dirty="0" err="1"/>
              <a:t>building</a:t>
            </a:r>
            <a:r>
              <a:rPr lang="nb-NO" sz="8000" dirty="0"/>
              <a:t> a </a:t>
            </a:r>
            <a:r>
              <a:rPr lang="nb-NO" sz="8000" dirty="0" err="1"/>
              <a:t>good</a:t>
            </a:r>
            <a:r>
              <a:rPr lang="nb-NO" sz="8000" dirty="0"/>
              <a:t>, stable, </a:t>
            </a:r>
            <a:r>
              <a:rPr lang="nb-NO" sz="8000" dirty="0" err="1"/>
              <a:t>lecturers</a:t>
            </a:r>
            <a:r>
              <a:rPr lang="nb-NO" sz="8000" dirty="0"/>
              <a:t> </a:t>
            </a:r>
            <a:r>
              <a:rPr lang="nb-NO" sz="8000" dirty="0" err="1"/>
              <a:t>environment</a:t>
            </a:r>
            <a:r>
              <a:rPr lang="nb-NO" sz="8000" dirty="0"/>
              <a:t> at </a:t>
            </a:r>
            <a:r>
              <a:rPr lang="nb-NO" sz="8000" dirty="0" err="1"/>
              <a:t>the</a:t>
            </a:r>
            <a:r>
              <a:rPr lang="nb-NO" sz="8000" dirty="0"/>
              <a:t> </a:t>
            </a:r>
            <a:r>
              <a:rPr lang="nb-NO" sz="8000" dirty="0" err="1"/>
              <a:t>rc</a:t>
            </a:r>
            <a:endParaRPr lang="nb-NO" sz="80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40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19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6651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lassholder for lysbilde 1">
            <a:extLst>
              <a:ext uri="{FF2B5EF4-FFF2-40B4-BE49-F238E27FC236}">
                <a16:creationId xmlns:a16="http://schemas.microsoft.com/office/drawing/2014/main" id="{50D51068-36B4-3F6A-B962-458C10557A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Plassholder for notater 2">
            <a:extLst>
              <a:ext uri="{FF2B5EF4-FFF2-40B4-BE49-F238E27FC236}">
                <a16:creationId xmlns:a16="http://schemas.microsoft.com/office/drawing/2014/main" id="{8DA283F5-57CA-7C24-A583-FBB62E30C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1400" dirty="0"/>
              <a:t>Både Anne Turid og Susanne– hver presenterer seg</a:t>
            </a:r>
          </a:p>
        </p:txBody>
      </p:sp>
      <p:sp>
        <p:nvSpPr>
          <p:cNvPr id="6148" name="Plassholder for lysbildenummer 3">
            <a:extLst>
              <a:ext uri="{FF2B5EF4-FFF2-40B4-BE49-F238E27FC236}">
                <a16:creationId xmlns:a16="http://schemas.microsoft.com/office/drawing/2014/main" id="{6A9F3958-CB3E-3820-33A9-7AAB27739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F4A82EE-23E3-4A32-84D1-2AA09F3A1FD3}" type="slidenum">
              <a:rPr lang="nb-NO" altLang="nb-NO" smtClean="0">
                <a:solidFill>
                  <a:srgbClr val="000000"/>
                </a:solidFill>
              </a:rPr>
              <a:pPr/>
              <a:t>2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z="1400" dirty="0" err="1"/>
              <a:t>Both</a:t>
            </a:r>
            <a:r>
              <a:rPr lang="nb-NO" altLang="nb-NO" sz="1400" dirty="0"/>
              <a:t> have </a:t>
            </a:r>
            <a:r>
              <a:rPr lang="nb-NO" altLang="nb-NO" sz="1400" dirty="0" err="1"/>
              <a:t>reported</a:t>
            </a:r>
            <a:r>
              <a:rPr lang="nb-NO" altLang="nb-NO" sz="1400" dirty="0"/>
              <a:t> feeling </a:t>
            </a:r>
            <a:r>
              <a:rPr lang="nb-NO" altLang="nb-NO" sz="1400" dirty="0" err="1"/>
              <a:t>of</a:t>
            </a:r>
            <a:r>
              <a:rPr lang="nb-NO" altLang="nb-NO" sz="1400" dirty="0"/>
              <a:t> </a:t>
            </a:r>
            <a:r>
              <a:rPr lang="nb-NO" altLang="nb-NO" sz="1400" dirty="0" err="1"/>
              <a:t>good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care</a:t>
            </a:r>
            <a:r>
              <a:rPr lang="nb-NO" altLang="nb-NO" sz="1400" dirty="0"/>
              <a:t>, </a:t>
            </a:r>
            <a:r>
              <a:rPr lang="nb-NO" altLang="nb-NO" sz="1400" dirty="0" err="1"/>
              <a:t>but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expressed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wish</a:t>
            </a:r>
            <a:r>
              <a:rPr lang="nb-NO" altLang="nb-NO" sz="1400" dirty="0"/>
              <a:t> for stable locations. </a:t>
            </a:r>
            <a:r>
              <a:rPr lang="nb-NO" altLang="nb-NO" sz="1400" dirty="0" err="1"/>
              <a:t>Takes</a:t>
            </a:r>
            <a:r>
              <a:rPr lang="nb-NO" altLang="nb-NO" sz="1400" dirty="0"/>
              <a:t> up </a:t>
            </a:r>
            <a:r>
              <a:rPr lang="nb-NO" altLang="nb-NO" sz="1400" dirty="0" err="1"/>
              <a:t>valuable</a:t>
            </a:r>
            <a:r>
              <a:rPr lang="nb-NO" altLang="nb-NO" sz="1400" dirty="0"/>
              <a:t> preparing time </a:t>
            </a:r>
            <a:r>
              <a:rPr lang="nb-NO" altLang="nb-NO" sz="1400" dirty="0" err="1"/>
              <a:t>having</a:t>
            </a:r>
            <a:r>
              <a:rPr lang="nb-NO" altLang="nb-NO" sz="1400" dirty="0"/>
              <a:t> to </a:t>
            </a:r>
            <a:r>
              <a:rPr lang="nb-NO" altLang="nb-NO" sz="1400" dirty="0" err="1"/>
              <a:t>arrange</a:t>
            </a:r>
            <a:r>
              <a:rPr lang="nb-NO" altLang="nb-NO" sz="1400" dirty="0"/>
              <a:t>/</a:t>
            </a:r>
            <a:r>
              <a:rPr lang="nb-NO" altLang="nb-NO" sz="1400" dirty="0" err="1"/>
              <a:t>prepare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new</a:t>
            </a:r>
            <a:r>
              <a:rPr lang="nb-NO" altLang="nb-NO" sz="1400" dirty="0"/>
              <a:t>/</a:t>
            </a:r>
            <a:r>
              <a:rPr lang="nb-NO" altLang="nb-NO" sz="1400" dirty="0" err="1"/>
              <a:t>borrowed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classrooms</a:t>
            </a: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Feeling </a:t>
            </a:r>
            <a:r>
              <a:rPr lang="nb-NO" altLang="nb-NO" sz="1400" dirty="0" err="1"/>
              <a:t>equal</a:t>
            </a:r>
            <a:r>
              <a:rPr lang="nb-NO" altLang="nb-NO" sz="1400" dirty="0"/>
              <a:t> – BUT </a:t>
            </a:r>
            <a:r>
              <a:rPr lang="nb-NO" altLang="nb-NO" sz="1400" dirty="0" err="1"/>
              <a:t>equality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does</a:t>
            </a:r>
            <a:r>
              <a:rPr lang="nb-NO" altLang="nb-NO" sz="1400" dirty="0"/>
              <a:t> not </a:t>
            </a:r>
            <a:r>
              <a:rPr lang="nb-NO" altLang="nb-NO" sz="1400" dirty="0" err="1"/>
              <a:t>mean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that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professional</a:t>
            </a:r>
            <a:r>
              <a:rPr lang="nb-NO" altLang="nb-NO" sz="1400" dirty="0"/>
              <a:t> and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peer </a:t>
            </a:r>
            <a:r>
              <a:rPr lang="nb-NO" altLang="nb-NO" sz="1400" dirty="0" err="1"/>
              <a:t>teachers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needs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</a:t>
            </a:r>
            <a:r>
              <a:rPr lang="nb-NO" altLang="nb-NO" sz="1400" dirty="0"/>
              <a:t> same </a:t>
            </a:r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20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71971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3200" dirty="0" err="1"/>
              <a:t>Always</a:t>
            </a:r>
            <a:r>
              <a:rPr lang="nb-NO" sz="3200" dirty="0"/>
              <a:t> </a:t>
            </a:r>
            <a:r>
              <a:rPr lang="nb-NO" sz="3200" dirty="0" err="1"/>
              <a:t>available</a:t>
            </a:r>
            <a:r>
              <a:rPr lang="nb-NO" sz="3200" dirty="0"/>
              <a:t> for questions/</a:t>
            </a:r>
            <a:r>
              <a:rPr lang="nb-NO" sz="3200" dirty="0" err="1"/>
              <a:t>needs</a:t>
            </a:r>
            <a:r>
              <a:rPr lang="nb-NO" sz="3200" dirty="0"/>
              <a:t> </a:t>
            </a:r>
            <a:r>
              <a:rPr lang="nb-NO" sz="3200" dirty="0" err="1"/>
              <a:t>ahead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courses</a:t>
            </a:r>
            <a:endParaRPr lang="nb-NO" sz="3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200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Aside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this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tiltak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prepare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course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I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myself</a:t>
            </a:r>
            <a:r>
              <a:rPr lang="nb-NO" sz="1800" dirty="0">
                <a:effectLst/>
                <a:latin typeface="Calibri" panose="020F0502020204030204" pitchFamily="34" charset="0"/>
              </a:rPr>
              <a:t>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made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effort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always</a:t>
            </a:r>
            <a:r>
              <a:rPr lang="nb-NO" sz="1800" dirty="0">
                <a:effectLst/>
                <a:latin typeface="Calibri" panose="020F0502020204030204" pitchFamily="34" charset="0"/>
              </a:rPr>
              <a:t> be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available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help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our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prepare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nb-NO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Especially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expressed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for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this</a:t>
            </a:r>
            <a:r>
              <a:rPr lang="nb-NO" sz="1800" dirty="0">
                <a:effectLst/>
                <a:latin typeface="Calibri" panose="020F0502020204030204" pitchFamily="34" charset="0"/>
              </a:rPr>
              <a:t>, 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will</a:t>
            </a:r>
            <a:r>
              <a:rPr lang="nb-NO" sz="1800" dirty="0">
                <a:effectLst/>
                <a:latin typeface="Calibri" panose="020F0502020204030204" pitchFamily="34" charset="0"/>
              </a:rPr>
              <a:t>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own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often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very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personal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take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material.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What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extra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help</a:t>
            </a:r>
            <a:r>
              <a:rPr lang="nb-NO" sz="1800" dirty="0">
                <a:effectLst/>
                <a:latin typeface="Calibri" panose="020F0502020204030204" pitchFamily="34" charset="0"/>
              </a:rPr>
              <a:t> is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needed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Often</a:t>
            </a:r>
            <a:r>
              <a:rPr lang="nb-NO" sz="1800" dirty="0">
                <a:effectLst/>
                <a:latin typeface="Calibri" panose="020F0502020204030204" pitchFamily="34" charset="0"/>
              </a:rPr>
              <a:t> more time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prepare</a:t>
            </a:r>
            <a:r>
              <a:rPr lang="nb-NO" sz="1800" dirty="0">
                <a:effectLst/>
                <a:latin typeface="Calibri" panose="020F0502020204030204" pitchFamily="34" charset="0"/>
              </a:rPr>
              <a:t> –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importance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support,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presence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needed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guidance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express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learning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points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own</a:t>
            </a:r>
            <a:r>
              <a:rPr lang="nb-NO" sz="1800" dirty="0">
                <a:effectLst/>
                <a:latin typeface="Calibri" panose="020F0502020204030204" pitchFamily="34" charset="0"/>
              </a:rPr>
              <a:t> story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without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getting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too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personal - to form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into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generalised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knowledge</a:t>
            </a:r>
            <a:endParaRPr lang="nb-NO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needed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extra</a:t>
            </a:r>
            <a:r>
              <a:rPr lang="nb-NO" sz="1800" dirty="0">
                <a:effectLst/>
                <a:latin typeface="Calibri" panose="020F0502020204030204" pitchFamily="34" charset="0"/>
              </a:rPr>
              <a:t> support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work</a:t>
            </a:r>
            <a:r>
              <a:rPr lang="nb-NO" sz="1800" dirty="0">
                <a:effectLst/>
                <a:latin typeface="Calibri" panose="020F0502020204030204" pitchFamily="34" charset="0"/>
              </a:rPr>
              <a:t>/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effort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become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(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many</a:t>
            </a:r>
            <a:r>
              <a:rPr lang="nb-NO" sz="1800" dirty="0">
                <a:effectLst/>
                <a:latin typeface="Calibri" panose="020F0502020204030204" pitchFamily="34" charset="0"/>
              </a:rPr>
              <a:t> have never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spoken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public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are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suddenly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expected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talk to a lot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people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are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just not used to 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their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being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treated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same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value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"fag"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lecturers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-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this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can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take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aquintance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,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support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was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needed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just for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peers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manage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feel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valued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-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both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 a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deeple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needed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part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making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a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recovery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school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nb-NO" sz="1800" dirty="0">
                <a:effectLst/>
                <a:latin typeface="Calibri" panose="020F0502020204030204" pitchFamily="34" charset="0"/>
              </a:rPr>
              <a:t>It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took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some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work</a:t>
            </a:r>
            <a:r>
              <a:rPr lang="nb-NO" sz="1800" dirty="0">
                <a:effectLst/>
                <a:latin typeface="Calibri" panose="020F0502020204030204" pitchFamily="34" charset="0"/>
              </a:rPr>
              <a:t> -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but</a:t>
            </a:r>
            <a:r>
              <a:rPr lang="nb-NO" sz="1800" dirty="0">
                <a:effectLst/>
                <a:latin typeface="Calibri" panose="020F0502020204030204" pitchFamily="34" charset="0"/>
              </a:rPr>
              <a:t> I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myself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really</a:t>
            </a:r>
            <a:r>
              <a:rPr lang="nb-NO" sz="1800" dirty="0">
                <a:effectLst/>
                <a:latin typeface="Calibri" panose="020F0502020204030204" pitchFamily="34" charset="0"/>
              </a:rPr>
              <a:t> felt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pride</a:t>
            </a:r>
            <a:r>
              <a:rPr lang="nb-NO" sz="1800" dirty="0">
                <a:effectLst/>
                <a:latin typeface="Calibri" panose="020F0502020204030204" pitchFamily="34" charset="0"/>
              </a:rPr>
              <a:t> (med-stolthet)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day</a:t>
            </a:r>
            <a:r>
              <a:rPr lang="nb-NO" sz="1800" dirty="0">
                <a:effectLst/>
                <a:latin typeface="Calibri" panose="020F0502020204030204" pitchFamily="34" charset="0"/>
              </a:rPr>
              <a:t> I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myself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heard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at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meeting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another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network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somebody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presented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themselves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as: &lt;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name</a:t>
            </a:r>
            <a:r>
              <a:rPr lang="nb-NO" sz="1800" dirty="0">
                <a:effectLst/>
                <a:latin typeface="Calibri" panose="020F0502020204030204" pitchFamily="34" charset="0"/>
              </a:rPr>
              <a:t>&gt;, I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work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…. … AND "I am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also</a:t>
            </a:r>
            <a:r>
              <a:rPr lang="nb-NO" sz="1800" dirty="0">
                <a:effectLst/>
                <a:latin typeface="Calibri" panose="020F0502020204030204" pitchFamily="34" charset="0"/>
              </a:rPr>
              <a:t> a peer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lecturer</a:t>
            </a:r>
            <a:r>
              <a:rPr lang="nb-NO" sz="1800" dirty="0">
                <a:effectLst/>
                <a:latin typeface="Calibri" panose="020F0502020204030204" pitchFamily="34" charset="0"/>
              </a:rPr>
              <a:t> at Bergen Recovery College" (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said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such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pride</a:t>
            </a:r>
            <a:r>
              <a:rPr lang="nb-NO" sz="1800" dirty="0">
                <a:effectLst/>
                <a:latin typeface="Calibri" panose="020F0502020204030204" pitchFamily="34" charset="0"/>
              </a:rPr>
              <a:t>..!)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sz="32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21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0709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>
            <a:extLst>
              <a:ext uri="{FF2B5EF4-FFF2-40B4-BE49-F238E27FC236}">
                <a16:creationId xmlns:a16="http://schemas.microsoft.com/office/drawing/2014/main" id="{949524AA-95F8-6BF5-7F0F-45EE57A6D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ssholder for notater 2">
            <a:extLst>
              <a:ext uri="{FF2B5EF4-FFF2-40B4-BE49-F238E27FC236}">
                <a16:creationId xmlns:a16="http://schemas.microsoft.com/office/drawing/2014/main" id="{31F53C1E-0BCE-C61C-69F5-651777092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nb-NO" sz="3200" dirty="0"/>
              <a:t>Good </a:t>
            </a:r>
            <a:r>
              <a:rPr lang="nb-NO" sz="3200" dirty="0" err="1"/>
              <a:t>evaluations</a:t>
            </a:r>
            <a:r>
              <a:rPr lang="nb-NO" sz="3200" dirty="0"/>
              <a:t> from students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3200" dirty="0" err="1"/>
              <a:t>Gives</a:t>
            </a:r>
            <a:r>
              <a:rPr lang="nb-NO" sz="3200" dirty="0"/>
              <a:t> </a:t>
            </a:r>
            <a:r>
              <a:rPr lang="nb-NO" sz="3200" dirty="0" err="1"/>
              <a:t>experience</a:t>
            </a:r>
            <a:r>
              <a:rPr lang="nb-NO" sz="3200" dirty="0"/>
              <a:t> </a:t>
            </a: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mastery</a:t>
            </a:r>
            <a:endParaRPr lang="nb-NO" sz="3200" dirty="0"/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6000" dirty="0" err="1"/>
              <a:t>Opportunity</a:t>
            </a:r>
            <a:r>
              <a:rPr lang="nb-NO" sz="6000" dirty="0"/>
              <a:t> to </a:t>
            </a:r>
            <a:r>
              <a:rPr lang="nb-NO" sz="6000" dirty="0" err="1"/>
              <a:t>shed</a:t>
            </a:r>
            <a:r>
              <a:rPr lang="nb-NO" sz="6000" dirty="0"/>
              <a:t> </a:t>
            </a:r>
            <a:r>
              <a:rPr lang="nb-NO" sz="6000" dirty="0" err="1"/>
              <a:t>light</a:t>
            </a:r>
            <a:r>
              <a:rPr lang="nb-NO" sz="6000" dirty="0"/>
              <a:t> </a:t>
            </a:r>
            <a:r>
              <a:rPr lang="nb-NO" sz="6000" dirty="0" err="1"/>
              <a:t>on</a:t>
            </a:r>
            <a:r>
              <a:rPr lang="nb-NO" sz="6000" dirty="0"/>
              <a:t> </a:t>
            </a:r>
            <a:r>
              <a:rPr lang="nb-NO" sz="6000" dirty="0" err="1"/>
              <a:t>important</a:t>
            </a:r>
            <a:r>
              <a:rPr lang="nb-NO" sz="6000" dirty="0"/>
              <a:t> </a:t>
            </a:r>
            <a:r>
              <a:rPr lang="nb-NO" sz="6000" dirty="0" err="1"/>
              <a:t>topics</a:t>
            </a:r>
            <a:endParaRPr lang="nb-NO" sz="6000" dirty="0"/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nb-NO" sz="6000" dirty="0" err="1"/>
              <a:t>Such</a:t>
            </a:r>
            <a:r>
              <a:rPr lang="nb-NO" sz="6000" dirty="0"/>
              <a:t> as 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recovery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isolation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empowerment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hope. Hope for a mental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health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care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diversity</a:t>
            </a:r>
            <a:r>
              <a:rPr lang="nb-NO" sz="1800" dirty="0">
                <a:effectLst/>
                <a:latin typeface="Calibri" panose="020F0502020204030204" pitchFamily="34" charset="0"/>
              </a:rPr>
              <a:t>,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means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human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rights</a:t>
            </a:r>
            <a:r>
              <a:rPr lang="nb-NO" sz="1800" dirty="0">
                <a:effectLst/>
                <a:latin typeface="Calibri" panose="020F0502020204030204" pitchFamily="34" charset="0"/>
              </a:rPr>
              <a:t> like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others</a:t>
            </a:r>
            <a:r>
              <a:rPr lang="nb-NO" sz="1800" dirty="0">
                <a:effectLst/>
                <a:latin typeface="Calibri" panose="020F0502020204030204" pitchFamily="34" charset="0"/>
              </a:rPr>
              <a:t>.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nb-NO" sz="6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3200" dirty="0" err="1"/>
              <a:t>Need</a:t>
            </a:r>
            <a:r>
              <a:rPr lang="nb-NO" sz="3200" dirty="0"/>
              <a:t> </a:t>
            </a:r>
            <a:r>
              <a:rPr lang="nb-NO" sz="3200" dirty="0" err="1"/>
              <a:t>honest</a:t>
            </a:r>
            <a:r>
              <a:rPr lang="nb-NO" sz="3200" dirty="0"/>
              <a:t> feedback from </a:t>
            </a:r>
            <a:r>
              <a:rPr lang="nb-NO" sz="3200" dirty="0" err="1"/>
              <a:t>me</a:t>
            </a:r>
            <a:r>
              <a:rPr lang="nb-NO" sz="3200" dirty="0"/>
              <a:t> as </a:t>
            </a:r>
            <a:r>
              <a:rPr lang="nb-NO" sz="3200" dirty="0" err="1"/>
              <a:t>their</a:t>
            </a:r>
            <a:r>
              <a:rPr lang="nb-NO" sz="3200" dirty="0"/>
              <a:t> guide to </a:t>
            </a:r>
            <a:r>
              <a:rPr lang="nb-NO" sz="3200" dirty="0" err="1"/>
              <a:t>grow</a:t>
            </a:r>
            <a:endParaRPr lang="nb-NO" sz="3200" dirty="0"/>
          </a:p>
          <a:p>
            <a:pPr lvl="1">
              <a:buFont typeface="Wingdings" panose="05000000000000000000" pitchFamily="2" charset="2"/>
              <a:buChar char="§"/>
            </a:pPr>
            <a:endParaRPr lang="nb-NO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3200" dirty="0"/>
              <a:t>Genuine </a:t>
            </a:r>
            <a:r>
              <a:rPr lang="nb-NO" sz="3200" dirty="0" err="1"/>
              <a:t>commitment</a:t>
            </a:r>
            <a:r>
              <a:rPr lang="nb-NO" sz="3200" dirty="0"/>
              <a:t> from </a:t>
            </a:r>
            <a:r>
              <a:rPr lang="nb-NO" sz="3200" dirty="0" err="1"/>
              <a:t>the</a:t>
            </a:r>
            <a:r>
              <a:rPr lang="nb-NO" sz="3200" dirty="0"/>
              <a:t> management </a:t>
            </a:r>
            <a:br>
              <a:rPr lang="nb-NO" sz="3200" dirty="0"/>
            </a:br>
            <a:r>
              <a:rPr lang="nb-NO" sz="3200" dirty="0" err="1"/>
              <a:t>of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RC – </a:t>
            </a:r>
            <a:r>
              <a:rPr lang="nb-NO" sz="3200" dirty="0" err="1"/>
              <a:t>rubs</a:t>
            </a:r>
            <a:r>
              <a:rPr lang="nb-NO" sz="3200" dirty="0"/>
              <a:t> </a:t>
            </a:r>
            <a:r>
              <a:rPr lang="nb-NO" sz="3200" dirty="0" err="1"/>
              <a:t>off</a:t>
            </a:r>
            <a:r>
              <a:rPr lang="nb-NO" sz="3200" dirty="0"/>
              <a:t> to </a:t>
            </a:r>
            <a:r>
              <a:rPr lang="nb-NO" sz="3200" dirty="0" err="1"/>
              <a:t>teachers</a:t>
            </a:r>
            <a:endParaRPr lang="nb-NO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3200" dirty="0"/>
              <a:t>Peer </a:t>
            </a:r>
            <a:r>
              <a:rPr lang="nb-NO" sz="3200" dirty="0" err="1"/>
              <a:t>experience</a:t>
            </a:r>
            <a:r>
              <a:rPr lang="nb-NO" sz="3200" dirty="0"/>
              <a:t> </a:t>
            </a:r>
            <a:r>
              <a:rPr lang="nb-NO" sz="3200" dirty="0" err="1"/>
              <a:t>within</a:t>
            </a:r>
            <a:r>
              <a:rPr lang="nb-NO" sz="3200" dirty="0"/>
              <a:t> </a:t>
            </a:r>
            <a:r>
              <a:rPr lang="nb-NO" sz="3200" dirty="0" err="1"/>
              <a:t>the</a:t>
            </a:r>
            <a:r>
              <a:rPr lang="nb-NO" sz="3200" dirty="0"/>
              <a:t> management </a:t>
            </a:r>
            <a:r>
              <a:rPr lang="nb-NO" sz="3200" dirty="0" err="1"/>
              <a:t>of</a:t>
            </a:r>
            <a:r>
              <a:rPr lang="nb-NO" sz="3200" dirty="0"/>
              <a:t> RC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800" dirty="0">
                <a:effectLst/>
                <a:latin typeface="Calibri" panose="020F0502020204030204" pitchFamily="34" charset="0"/>
              </a:rPr>
              <a:t>Have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worked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personal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can</a:t>
            </a:r>
            <a:r>
              <a:rPr lang="nb-NO" sz="1800" dirty="0">
                <a:effectLst/>
                <a:latin typeface="Calibri" panose="020F0502020204030204" pitchFamily="34" charset="0"/>
              </a:rPr>
              <a:t> more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easily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familiarize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you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with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guide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us</a:t>
            </a:r>
            <a:r>
              <a:rPr lang="nb-NO" sz="1800" dirty="0">
                <a:effectLst/>
                <a:latin typeface="Calibri" panose="020F0502020204030204" pitchFamily="34" charset="0"/>
              </a:rPr>
              <a:t> in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challenges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we</a:t>
            </a:r>
            <a:r>
              <a:rPr lang="nb-NO" sz="1800" dirty="0">
                <a:effectLst/>
                <a:latin typeface="Calibri" panose="020F0502020204030204" pitchFamily="34" charset="0"/>
              </a:rPr>
              <a:t> face as an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experiential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teacher</a:t>
            </a:r>
            <a:r>
              <a:rPr lang="nb-NO" sz="1800" dirty="0">
                <a:effectLst/>
                <a:latin typeface="Calibri" panose="020F0502020204030204" pitchFamily="34" charset="0"/>
              </a:rPr>
              <a:t>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helps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relationship</a:t>
            </a:r>
            <a:r>
              <a:rPr lang="nb-NO" sz="1800" dirty="0">
                <a:effectLst/>
                <a:latin typeface="Calibri" panose="020F0502020204030204" pitchFamily="34" charset="0"/>
              </a:rPr>
              <a:t> and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builds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confidence</a:t>
            </a:r>
            <a:r>
              <a:rPr lang="nb-NO" sz="1800" dirty="0">
                <a:effectLst/>
                <a:latin typeface="Calibri" panose="020F0502020204030204" pitchFamily="34" charset="0"/>
              </a:rPr>
              <a:t> for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the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role</a:t>
            </a:r>
            <a:r>
              <a:rPr lang="nb-NO" sz="1800" dirty="0">
                <a:effectLst/>
                <a:latin typeface="Calibri" panose="020F0502020204030204" pitchFamily="34" charset="0"/>
              </a:rPr>
              <a:t>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b-NO" sz="1800" dirty="0" err="1">
                <a:effectLst/>
                <a:latin typeface="Calibri" panose="020F0502020204030204" pitchFamily="34" charset="0"/>
              </a:rPr>
              <a:t>example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of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how</a:t>
            </a:r>
            <a:r>
              <a:rPr lang="nb-NO" sz="1800" dirty="0">
                <a:effectLst/>
                <a:latin typeface="Calibri" panose="020F0502020204030204" pitchFamily="34" charset="0"/>
              </a:rPr>
              <a:t> far it is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possible</a:t>
            </a:r>
            <a:r>
              <a:rPr lang="nb-NO" sz="1800" dirty="0">
                <a:effectLst/>
                <a:latin typeface="Calibri" panose="020F0502020204030204" pitchFamily="34" charset="0"/>
              </a:rPr>
              <a:t> to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reach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despite</a:t>
            </a:r>
            <a:r>
              <a:rPr lang="nb-NO" sz="1800" dirty="0">
                <a:effectLst/>
                <a:latin typeface="Calibri" panose="020F0502020204030204" pitchFamily="34" charset="0"/>
              </a:rPr>
              <a:t> </a:t>
            </a:r>
            <a:r>
              <a:rPr lang="nb-NO" sz="1800" dirty="0" err="1">
                <a:effectLst/>
                <a:latin typeface="Calibri" panose="020F0502020204030204" pitchFamily="34" charset="0"/>
              </a:rPr>
              <a:t>challenges</a:t>
            </a:r>
            <a:endParaRPr lang="nb-NO" sz="32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  <a:p>
            <a:r>
              <a:rPr lang="en-US" sz="1400" b="0" i="1" dirty="0">
                <a:effectLst/>
                <a:latin typeface="-apple-system"/>
              </a:rPr>
              <a:t>Diversity is being invited to the party; Inclusion is being asked to dance.</a:t>
            </a:r>
          </a:p>
          <a:p>
            <a:r>
              <a:rPr lang="en-US" sz="1400" i="1" dirty="0">
                <a:latin typeface="-apple-system"/>
              </a:rPr>
              <a:t>Equality – everybody gets to join in on arranging the dance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The use of peer support staff and their knowledge are core components of recovery-oriented services and </a:t>
            </a:r>
            <a:r>
              <a:rPr lang="en-US" sz="800" dirty="0" err="1"/>
              <a:t>programmes</a:t>
            </a:r>
            <a:r>
              <a:rPr lang="en-US" sz="800" dirty="0"/>
              <a:t> </a:t>
            </a:r>
            <a:endParaRPr lang="nb-NO" sz="8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</p:txBody>
      </p:sp>
      <p:sp>
        <p:nvSpPr>
          <p:cNvPr id="18436" name="Plassholder for lysbildenummer 3">
            <a:extLst>
              <a:ext uri="{FF2B5EF4-FFF2-40B4-BE49-F238E27FC236}">
                <a16:creationId xmlns:a16="http://schemas.microsoft.com/office/drawing/2014/main" id="{EDAFE48F-4660-A255-7D34-F66D3126E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8F7D4FE-6583-440D-9937-2777F9B38B8F}" type="slidenum">
              <a:rPr lang="nb-NO" altLang="nb-NO" smtClean="0"/>
              <a:pPr/>
              <a:t>22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137394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ssholder for lysbilde 1">
            <a:extLst>
              <a:ext uri="{FF2B5EF4-FFF2-40B4-BE49-F238E27FC236}">
                <a16:creationId xmlns:a16="http://schemas.microsoft.com/office/drawing/2014/main" id="{15BE508A-391D-0D37-5DFA-1F3115B46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ssholder for notater 2">
            <a:extLst>
              <a:ext uri="{FF2B5EF4-FFF2-40B4-BE49-F238E27FC236}">
                <a16:creationId xmlns:a16="http://schemas.microsoft.com/office/drawing/2014/main" id="{A9DFF26A-28AF-B55F-F276-ED476157C9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/>
          </a:p>
        </p:txBody>
      </p:sp>
      <p:sp>
        <p:nvSpPr>
          <p:cNvPr id="38916" name="Plassholder for lysbildenummer 3">
            <a:extLst>
              <a:ext uri="{FF2B5EF4-FFF2-40B4-BE49-F238E27FC236}">
                <a16:creationId xmlns:a16="http://schemas.microsoft.com/office/drawing/2014/main" id="{4CB54871-8A31-7606-CB3F-F47DAEFBBD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021A716-20E0-408C-9913-13129CED4DE0}" type="slidenum">
              <a:rPr lang="nb-NO" altLang="nb-NO" smtClean="0"/>
              <a:pPr/>
              <a:t>23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 1">
            <a:extLst>
              <a:ext uri="{FF2B5EF4-FFF2-40B4-BE49-F238E27FC236}">
                <a16:creationId xmlns:a16="http://schemas.microsoft.com/office/drawing/2014/main" id="{3020A21F-0EBB-DDCD-479F-181A83B72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Plassholder for notater 2">
            <a:extLst>
              <a:ext uri="{FF2B5EF4-FFF2-40B4-BE49-F238E27FC236}">
                <a16:creationId xmlns:a16="http://schemas.microsoft.com/office/drawing/2014/main" id="{E023743E-0DC5-B6A2-2254-4652A37CD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1400" dirty="0"/>
              <a:t>Anne Turid</a:t>
            </a:r>
          </a:p>
        </p:txBody>
      </p:sp>
      <p:sp>
        <p:nvSpPr>
          <p:cNvPr id="8196" name="Plassholder for lysbildenummer 3">
            <a:extLst>
              <a:ext uri="{FF2B5EF4-FFF2-40B4-BE49-F238E27FC236}">
                <a16:creationId xmlns:a16="http://schemas.microsoft.com/office/drawing/2014/main" id="{31EDF0B3-1CAD-E094-2673-CFCE72EBF7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4BE05F-0A83-481B-A10F-0FC2B8A5BA97}" type="slidenum">
              <a:rPr lang="nb-NO" altLang="nb-NO" smtClean="0">
                <a:solidFill>
                  <a:srgbClr val="000000"/>
                </a:solidFill>
              </a:rPr>
              <a:pPr/>
              <a:t>3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ssholder for lysbilde 1">
            <a:extLst>
              <a:ext uri="{FF2B5EF4-FFF2-40B4-BE49-F238E27FC236}">
                <a16:creationId xmlns:a16="http://schemas.microsoft.com/office/drawing/2014/main" id="{5FA78644-1DB8-883F-C52D-FA053465B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Plassholder for notater 2">
            <a:extLst>
              <a:ext uri="{FF2B5EF4-FFF2-40B4-BE49-F238E27FC236}">
                <a16:creationId xmlns:a16="http://schemas.microsoft.com/office/drawing/2014/main" id="{AF470DD9-1AB2-48E6-4814-1CCA7B810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sz="1400" dirty="0"/>
          </a:p>
        </p:txBody>
      </p:sp>
      <p:sp>
        <p:nvSpPr>
          <p:cNvPr id="10244" name="Plassholder for lysbildenummer 3">
            <a:extLst>
              <a:ext uri="{FF2B5EF4-FFF2-40B4-BE49-F238E27FC236}">
                <a16:creationId xmlns:a16="http://schemas.microsoft.com/office/drawing/2014/main" id="{C1063A6D-5FD0-4811-138A-1C5676D45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02A94D2-E3CE-4BBF-B21C-CFD4B2F945C6}" type="slidenum">
              <a:rPr lang="nb-NO" altLang="nb-NO" smtClean="0">
                <a:solidFill>
                  <a:srgbClr val="000000"/>
                </a:solidFill>
              </a:rPr>
              <a:pPr/>
              <a:t>4</a:t>
            </a:fld>
            <a:endParaRPr lang="nb-NO" altLang="nb-NO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lysbilde 1">
            <a:extLst>
              <a:ext uri="{FF2B5EF4-FFF2-40B4-BE49-F238E27FC236}">
                <a16:creationId xmlns:a16="http://schemas.microsoft.com/office/drawing/2014/main" id="{1470C098-4DA0-7F73-5A33-A005254CA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Plassholder for notater 2">
            <a:extLst>
              <a:ext uri="{FF2B5EF4-FFF2-40B4-BE49-F238E27FC236}">
                <a16:creationId xmlns:a16="http://schemas.microsoft.com/office/drawing/2014/main" id="{C7843381-5606-96C7-22D0-333AE06E37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1. After a democratic process with votes, we ended up with 3 topics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People could sign up for the groups with the topic they wanted to join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Each group had a process manager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</p:txBody>
      </p:sp>
      <p:sp>
        <p:nvSpPr>
          <p:cNvPr id="16388" name="Plassholder for lysbildenummer 3">
            <a:extLst>
              <a:ext uri="{FF2B5EF4-FFF2-40B4-BE49-F238E27FC236}">
                <a16:creationId xmlns:a16="http://schemas.microsoft.com/office/drawing/2014/main" id="{55E2003F-1B93-9E60-DBFF-45AB358B3D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59E7BF-0B5A-49EB-9FB5-643E7F9EA569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ssholder for lysbilde 1">
            <a:extLst>
              <a:ext uri="{FF2B5EF4-FFF2-40B4-BE49-F238E27FC236}">
                <a16:creationId xmlns:a16="http://schemas.microsoft.com/office/drawing/2014/main" id="{C3160257-925C-F6D7-0C70-122096B3C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ssholder for notater 2">
            <a:extLst>
              <a:ext uri="{FF2B5EF4-FFF2-40B4-BE49-F238E27FC236}">
                <a16:creationId xmlns:a16="http://schemas.microsoft.com/office/drawing/2014/main" id="{FE4EBDC9-203D-862E-98A2-731129B49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1400" dirty="0"/>
              <a:t>Anne Turid</a:t>
            </a:r>
          </a:p>
        </p:txBody>
      </p:sp>
      <p:sp>
        <p:nvSpPr>
          <p:cNvPr id="28676" name="Plassholder for lysbildenummer 3">
            <a:extLst>
              <a:ext uri="{FF2B5EF4-FFF2-40B4-BE49-F238E27FC236}">
                <a16:creationId xmlns:a16="http://schemas.microsoft.com/office/drawing/2014/main" id="{1FB32476-833E-98A2-7F41-4963F9182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F83B25A-5BEC-462C-A590-93F3F367A48F}" type="slidenum">
              <a:rPr lang="nb-NO" altLang="nb-NO" smtClean="0"/>
              <a:pPr/>
              <a:t>6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ssholder for lysbilde 1">
            <a:extLst>
              <a:ext uri="{FF2B5EF4-FFF2-40B4-BE49-F238E27FC236}">
                <a16:creationId xmlns:a16="http://schemas.microsoft.com/office/drawing/2014/main" id="{BAF5BD26-E023-1783-34EA-792ABB099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Plassholder for notater 2">
            <a:extLst>
              <a:ext uri="{FF2B5EF4-FFF2-40B4-BE49-F238E27FC236}">
                <a16:creationId xmlns:a16="http://schemas.microsoft.com/office/drawing/2014/main" id="{B740ECF5-4B5F-4A70-0AED-C0613C559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1400" dirty="0"/>
              <a:t>Anne Turid</a:t>
            </a:r>
          </a:p>
        </p:txBody>
      </p:sp>
      <p:sp>
        <p:nvSpPr>
          <p:cNvPr id="20484" name="Plassholder for lysbildenummer 3">
            <a:extLst>
              <a:ext uri="{FF2B5EF4-FFF2-40B4-BE49-F238E27FC236}">
                <a16:creationId xmlns:a16="http://schemas.microsoft.com/office/drawing/2014/main" id="{D4ADE110-AA7D-BFBC-7284-33E917C9E2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204850-6B62-4920-AD74-86F24840C363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DD1A4617-CCC1-2938-A3D3-2D1DF1666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7B646910-98C0-526D-90C6-CCB5B95C3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nb-NO" altLang="nb-NO" sz="1400" dirty="0"/>
              <a:t>Anne Turid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nb-NO" altLang="nb-NO" sz="1400" dirty="0" err="1"/>
              <a:t>Based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educational</a:t>
            </a:r>
            <a:r>
              <a:rPr lang="nb-NO" altLang="nb-NO" sz="1400" dirty="0"/>
              <a:t> </a:t>
            </a:r>
            <a:r>
              <a:rPr lang="nb-NO" altLang="nb-NO" sz="1400" dirty="0" err="1"/>
              <a:t>pronciples</a:t>
            </a:r>
            <a:r>
              <a:rPr lang="nb-NO" altLang="nb-NO" sz="1400" dirty="0"/>
              <a:t> – and all </a:t>
            </a:r>
            <a:r>
              <a:rPr lang="nb-NO" altLang="nb-NO" sz="1400" dirty="0" err="1"/>
              <a:t>learning</a:t>
            </a:r>
            <a:r>
              <a:rPr lang="nb-NO" altLang="nb-NO" sz="1400" dirty="0"/>
              <a:t> </a:t>
            </a:r>
            <a:r>
              <a:rPr lang="nb-NO" altLang="nb-NO" sz="1400" dirty="0" err="1"/>
              <a:t>are</a:t>
            </a:r>
            <a:r>
              <a:rPr lang="nb-NO" altLang="nb-NO" sz="1400" dirty="0"/>
              <a:t> </a:t>
            </a:r>
            <a:r>
              <a:rPr lang="nb-NO" altLang="nb-NO" sz="1400" dirty="0" err="1"/>
              <a:t>based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on</a:t>
            </a:r>
            <a:r>
              <a:rPr lang="nb-NO" altLang="nb-NO" sz="1400" dirty="0"/>
              <a:t> </a:t>
            </a:r>
            <a:r>
              <a:rPr lang="nb-NO" altLang="nb-NO" sz="1400" dirty="0" err="1"/>
              <a:t>their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wishes</a:t>
            </a:r>
            <a:r>
              <a:rPr lang="nb-NO" altLang="nb-NO" sz="1400" dirty="0"/>
              <a:t> and </a:t>
            </a:r>
            <a:r>
              <a:rPr lang="nb-NO" altLang="nb-NO" sz="1400" dirty="0" err="1"/>
              <a:t>aspirations</a:t>
            </a:r>
            <a:r>
              <a:rPr lang="nb-NO" altLang="nb-NO" sz="1400" dirty="0"/>
              <a:t>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nb-NO" altLang="nb-NO" sz="1400" dirty="0"/>
              <a:t>..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nb-NO" altLang="nb-NO" sz="1400" dirty="0"/>
              <a:t>‘</a:t>
            </a:r>
            <a:r>
              <a:rPr lang="nb-NO" altLang="nb-NO" sz="1400" dirty="0" err="1"/>
              <a:t>Community</a:t>
            </a:r>
            <a:r>
              <a:rPr lang="nb-NO" altLang="nb-NO" sz="1400" dirty="0"/>
              <a:t> – Active </a:t>
            </a:r>
            <a:r>
              <a:rPr lang="nb-NO" altLang="nb-NO" sz="1400" dirty="0" err="1"/>
              <a:t>engagement</a:t>
            </a:r>
            <a:r>
              <a:rPr lang="nb-NO" altLang="nb-NO" sz="1400" dirty="0"/>
              <a:t> </a:t>
            </a:r>
            <a:r>
              <a:rPr lang="nb-NO" altLang="nb-NO" sz="1400" dirty="0" err="1"/>
              <a:t>with</a:t>
            </a:r>
            <a:r>
              <a:rPr lang="nb-NO" altLang="nb-NO" sz="1400" dirty="0"/>
              <a:t> </a:t>
            </a:r>
            <a:r>
              <a:rPr lang="nb-NO" altLang="nb-NO" sz="1400" dirty="0" err="1"/>
              <a:t>community</a:t>
            </a:r>
            <a:r>
              <a:rPr lang="nb-NO" altLang="nb-NO" sz="1400" dirty="0"/>
              <a:t> </a:t>
            </a:r>
            <a:r>
              <a:rPr lang="nb-NO" altLang="nb-NO" sz="1400" dirty="0" err="1"/>
              <a:t>oranisations</a:t>
            </a:r>
            <a:r>
              <a:rPr lang="nb-NO" altLang="nb-NO" sz="1400" dirty="0"/>
              <a:t> and </a:t>
            </a:r>
            <a:r>
              <a:rPr lang="nb-NO" altLang="nb-NO" sz="1400" dirty="0" err="1"/>
              <a:t>mainstreem</a:t>
            </a:r>
            <a:r>
              <a:rPr lang="nb-NO" altLang="nb-NO" sz="1400" dirty="0"/>
              <a:t> </a:t>
            </a:r>
            <a:r>
              <a:rPr lang="nb-NO" altLang="nb-NO" sz="1400" dirty="0" err="1"/>
              <a:t>education</a:t>
            </a:r>
            <a:endParaRPr lang="nb-NO" altLang="nb-NO" sz="1400" dirty="0"/>
          </a:p>
          <a:p>
            <a:pPr eaLnBrk="1" hangingPunct="1">
              <a:spcBef>
                <a:spcPct val="0"/>
              </a:spcBef>
            </a:pPr>
            <a:endParaRPr lang="nb-NO" altLang="nb-NO" sz="1400" dirty="0"/>
          </a:p>
        </p:txBody>
      </p:sp>
      <p:sp>
        <p:nvSpPr>
          <p:cNvPr id="24580" name="Plassholder for lysbildenummer 3">
            <a:extLst>
              <a:ext uri="{FF2B5EF4-FFF2-40B4-BE49-F238E27FC236}">
                <a16:creationId xmlns:a16="http://schemas.microsoft.com/office/drawing/2014/main" id="{6CF50E13-3679-F1B7-65C2-A1D993B017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92FB11-E9E5-4564-BBCE-669944CA8033}" type="slidenum">
              <a:rPr lang="nb-NO" altLang="nb-NO" smtClean="0"/>
              <a:pPr/>
              <a:t>8</a:t>
            </a:fld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ssholder for lysbilde 1">
            <a:extLst>
              <a:ext uri="{FF2B5EF4-FFF2-40B4-BE49-F238E27FC236}">
                <a16:creationId xmlns:a16="http://schemas.microsoft.com/office/drawing/2014/main" id="{04175411-ED1B-4652-75A5-32CF7527FF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Plassholder for notater 2">
            <a:extLst>
              <a:ext uri="{FF2B5EF4-FFF2-40B4-BE49-F238E27FC236}">
                <a16:creationId xmlns:a16="http://schemas.microsoft.com/office/drawing/2014/main" id="{983B5ED4-C60B-3CD9-BAE2-1D5A45522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dirty="0"/>
              <a:t>Anne Turid</a:t>
            </a:r>
          </a:p>
          <a:p>
            <a:r>
              <a:rPr lang="nb-NO" altLang="nb-NO" dirty="0"/>
              <a:t>Peers and </a:t>
            </a:r>
            <a:r>
              <a:rPr lang="nb-NO" altLang="nb-NO" dirty="0" err="1"/>
              <a:t>professionals</a:t>
            </a:r>
            <a:r>
              <a:rPr lang="nb-NO" altLang="nb-NO" dirty="0"/>
              <a:t> </a:t>
            </a:r>
            <a:r>
              <a:rPr lang="nb-NO" altLang="nb-NO" dirty="0" err="1"/>
              <a:t>working</a:t>
            </a:r>
            <a:r>
              <a:rPr lang="nb-NO" altLang="nb-NO" dirty="0"/>
              <a:t> </a:t>
            </a:r>
            <a:r>
              <a:rPr lang="nb-NO" altLang="nb-NO" dirty="0" err="1"/>
              <a:t>together</a:t>
            </a:r>
            <a:r>
              <a:rPr lang="nb-NO" altLang="nb-NO" dirty="0"/>
              <a:t> all </a:t>
            </a:r>
            <a:r>
              <a:rPr lang="nb-NO" altLang="nb-NO" dirty="0" err="1"/>
              <a:t>the</a:t>
            </a:r>
            <a:r>
              <a:rPr lang="nb-NO" altLang="nb-NO" dirty="0"/>
              <a:t> </a:t>
            </a:r>
            <a:r>
              <a:rPr lang="nb-NO" altLang="nb-NO" dirty="0" err="1"/>
              <a:t>way</a:t>
            </a:r>
            <a:r>
              <a:rPr lang="nb-NO" altLang="nb-NO" dirty="0"/>
              <a:t>  -</a:t>
            </a:r>
          </a:p>
        </p:txBody>
      </p:sp>
      <p:sp>
        <p:nvSpPr>
          <p:cNvPr id="26628" name="Plassholder for lysbildenummer 3">
            <a:extLst>
              <a:ext uri="{FF2B5EF4-FFF2-40B4-BE49-F238E27FC236}">
                <a16:creationId xmlns:a16="http://schemas.microsoft.com/office/drawing/2014/main" id="{C892BCB7-D98E-B229-DC1B-FE07FA90C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B5981B1-5D45-43FD-84A5-F496ABD7D012}" type="slidenum">
              <a:rPr lang="nb-NO" altLang="nb-NO" smtClean="0"/>
              <a:pPr/>
              <a:t>9</a:t>
            </a:fld>
            <a:endParaRPr lang="nb-NO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3D4B0D-5A6D-6706-9F12-7E38BFC2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4FDC-CF6A-4DCB-9DB5-70E789D93009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6E01A01-2D46-547B-86C0-4A986D3F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960DF4-C423-00C5-957C-6CCAAB8C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8EF14-BF05-45CF-B32E-CE4490D4E5E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669318406"/>
      </p:ext>
    </p:extLst>
  </p:cSld>
  <p:clrMapOvr>
    <a:masterClrMapping/>
  </p:clrMapOvr>
  <p:transition spd="slow">
    <p:split orient="vert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DA5DBB-FF18-A601-8E5E-B6282D89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CC93-E983-465A-9E40-31DCC4A40C95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E2FC874-69B9-6837-42EA-ED850990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92E718-2692-C60C-92D7-26684AE4A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1575-F12E-4009-814D-09C00969919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352321"/>
      </p:ext>
    </p:extLst>
  </p:cSld>
  <p:clrMapOvr>
    <a:masterClrMapping/>
  </p:clrMapOvr>
  <p:transition spd="slow">
    <p:split orient="vert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E87EFF-A7DB-BFDF-DFE3-730A4EF95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0119-C64B-4C35-9669-B3DC454195FD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299A850-FFB9-0B74-F18A-041F5BBD8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E6AD08E-9286-9802-6BAC-1B27D07B1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1D034-D247-4537-9DAA-5ECC05808A3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35797629"/>
      </p:ext>
    </p:extLst>
  </p:cSld>
  <p:clrMapOvr>
    <a:masterClrMapping/>
  </p:clrMapOvr>
  <p:transition spd="slow">
    <p:split orient="vert"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24FA0A-E354-D7E9-C7C5-BE45B14F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83923-CB7D-4750-8678-A9BFE58E9401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A2AB0F-2F41-68B1-B924-13CFBB45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BB39DDB-102B-747F-4DB7-DB372E275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09582911"/>
      </p:ext>
    </p:extLst>
  </p:cSld>
  <p:clrMapOvr>
    <a:masterClrMapping/>
  </p:clrMapOvr>
  <p:transition spd="slow">
    <p:split orient="vert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A141072-2C3A-D678-A03E-666C7810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6422-1B59-48CA-B08D-E4CC6AD54859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C05B316-1475-C08B-2715-9D08EC2B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C9FB9C1-C4CB-DB7D-AD8D-1B8FA04D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273A-1D7C-40C6-903D-4AB56A97EE3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34645085"/>
      </p:ext>
    </p:extLst>
  </p:cSld>
  <p:clrMapOvr>
    <a:masterClrMapping/>
  </p:clrMapOvr>
  <p:transition spd="slow">
    <p:split orient="vert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B64C4D3-8E3D-D9F0-3F44-BB103A1A5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D680-2FBA-46A8-801D-96F681F64699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9E2AA7DA-79E6-979F-87AD-32D84923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95C18B6D-2421-B68B-9117-7B2ED213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3DE8-4011-406A-B1A1-5C5FA29D1D9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31742885"/>
      </p:ext>
    </p:extLst>
  </p:cSld>
  <p:clrMapOvr>
    <a:masterClrMapping/>
  </p:clrMapOvr>
  <p:transition spd="slow">
    <p:split orient="vert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C4FF3076-B1B1-1D86-41E9-A67D0607D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B609-8155-4C5A-B22D-2EBE2685A69C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5142CC7A-B201-8C89-3C2D-800B5CA72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25D10BEF-4EAF-10DA-AC95-814B843D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0A45F-06F9-4454-835A-608B24978B24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38979084"/>
      </p:ext>
    </p:extLst>
  </p:cSld>
  <p:clrMapOvr>
    <a:masterClrMapping/>
  </p:clrMapOvr>
  <p:transition spd="slow">
    <p:split orient="vert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17069385-9116-D9FB-91C5-F907E2F35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6F18C-668C-4DBA-B3D8-203E56561B41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F32A3CDE-8B15-54A7-A40E-870FEE74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7BC1D307-A177-FB20-A107-7D1C9B7A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F4AF8-310F-4158-8038-4A4BF2B5DE4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74607407"/>
      </p:ext>
    </p:extLst>
  </p:cSld>
  <p:clrMapOvr>
    <a:masterClrMapping/>
  </p:clrMapOvr>
  <p:transition spd="slow">
    <p:split orient="vert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D1547732-80F9-F74F-15E2-AB0D6686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D9DE0-95BA-45CE-A76D-F2E0D1F34502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2BB2E5BD-C8CC-1197-665B-97AA891D4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88C831A2-7EC1-2E33-C29B-877981F6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AB73C-7A31-45B5-ABD8-80934200ADA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65709946"/>
      </p:ext>
    </p:extLst>
  </p:cSld>
  <p:clrMapOvr>
    <a:masterClrMapping/>
  </p:clrMapOvr>
  <p:transition spd="slow">
    <p:split orient="vert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76911638-9125-3F9B-0823-2A2D8F9E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1CE19-0DE1-4E51-A23D-58373461573B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7C3B7B09-918E-171C-6C78-5BC3B28B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51BF8785-182D-B4BB-7239-C2A56FBD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ACA39-EF84-4F37-97E8-7AEECB4E053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74140498"/>
      </p:ext>
    </p:extLst>
  </p:cSld>
  <p:clrMapOvr>
    <a:masterClrMapping/>
  </p:clrMapOvr>
  <p:transition spd="slow">
    <p:split orient="vert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74CBF519-62CA-9B40-2C0E-F10B4F3F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4F83-D4D6-447F-9817-11E11746E3FD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A0B9818C-E215-0A8A-1DB3-E36388E7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D966E1E-652A-1786-736A-147643E4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3C62C-4E39-4E3F-800A-DB28BB0C926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79769627"/>
      </p:ext>
    </p:extLst>
  </p:cSld>
  <p:clrMapOvr>
    <a:masterClrMapping/>
  </p:clrMapOvr>
  <p:transition spd="slow">
    <p:split orient="vert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990ED821-4416-C697-4069-A5BA4388C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6445A317-A39B-6DE8-CB47-78376AA95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D602CD-3A83-CC1B-EAAE-8020A9729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2D0E96-3D59-4102-B575-4559031FD2FE}" type="datetime1">
              <a:rPr lang="nb-NO"/>
              <a:pPr>
                <a:defRPr/>
              </a:pPr>
              <a:t>23.05.2023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269069-CC77-E825-A937-A3EDB16C2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26E1EE-0286-C606-CA56-5B4F1BBED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300E2D-86BE-4746-B96F-9BD6D2BF30D2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3">
            <a:extLst>
              <a:ext uri="{FF2B5EF4-FFF2-40B4-BE49-F238E27FC236}">
                <a16:creationId xmlns:a16="http://schemas.microsoft.com/office/drawing/2014/main" id="{1BC3A0F0-54FC-CA87-C2EC-B21F751DBC04}"/>
              </a:ext>
            </a:extLst>
          </p:cNvPr>
          <p:cNvSpPr/>
          <p:nvPr/>
        </p:nvSpPr>
        <p:spPr bwMode="auto">
          <a:xfrm>
            <a:off x="-21857" y="0"/>
            <a:ext cx="1609725" cy="7100888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3000"/>
                  <a:lumOff val="97000"/>
                  <a:alpha val="76000"/>
                </a:schemeClr>
              </a:gs>
              <a:gs pos="100000">
                <a:srgbClr val="9CB86E">
                  <a:lumMod val="96000"/>
                  <a:lumOff val="4000"/>
                </a:srgbClr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3075" name="Picture 5">
            <a:extLst>
              <a:ext uri="{FF2B5EF4-FFF2-40B4-BE49-F238E27FC236}">
                <a16:creationId xmlns:a16="http://schemas.microsoft.com/office/drawing/2014/main" id="{569FCF1F-DDE9-FEB9-DD0E-A93598BC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6280150"/>
            <a:ext cx="10731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>
            <a:extLst>
              <a:ext uri="{FF2B5EF4-FFF2-40B4-BE49-F238E27FC236}">
                <a16:creationId xmlns:a16="http://schemas.microsoft.com/office/drawing/2014/main" id="{919038F6-ACB9-6A4B-A739-AE845B0DA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0" y="392470"/>
            <a:ext cx="2710812" cy="327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1D62BF9E-1D42-98C1-D86F-53D14ACCB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68259"/>
            <a:ext cx="5686925" cy="312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AF82EC5-D089-4E46-5F6E-A405F1A9F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1349" y="1553209"/>
            <a:ext cx="4668068" cy="305999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AU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AU" sz="36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Special training of the trainers/teachers is obligatory - even if they are educated teachers/professors</a:t>
            </a:r>
            <a:endParaRPr lang="nb-NO" sz="48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48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48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rgbClr val="FFC000"/>
                </a:solidFill>
                <a:cs typeface="Calibri" panose="020F0502020204030204" pitchFamily="34" charset="0"/>
              </a:rPr>
              <a:t> </a:t>
            </a:r>
            <a:r>
              <a:rPr lang="nb-NO" sz="4000" dirty="0">
                <a:solidFill>
                  <a:srgbClr val="FFC000"/>
                </a:solidFill>
                <a:cs typeface="Calibri" panose="020F0502020204030204" pitchFamily="34" charset="0"/>
              </a:rPr>
              <a:t>Training </a:t>
            </a:r>
            <a:r>
              <a:rPr lang="nb-NO" sz="4000" dirty="0" err="1">
                <a:solidFill>
                  <a:srgbClr val="FFC000"/>
                </a:solidFill>
                <a:cs typeface="Calibri" panose="020F0502020204030204" pitchFamily="34" charset="0"/>
              </a:rPr>
              <a:t>the</a:t>
            </a:r>
            <a:r>
              <a:rPr lang="nb-NO" sz="4000" dirty="0">
                <a:solidFill>
                  <a:srgbClr val="FFC000"/>
                </a:solidFill>
                <a:cs typeface="Calibri" panose="020F0502020204030204" pitchFamily="34" charset="0"/>
              </a:rPr>
              <a:t> </a:t>
            </a:r>
            <a:r>
              <a:rPr lang="nb-NO" sz="4000" dirty="0" err="1">
                <a:solidFill>
                  <a:srgbClr val="FFC000"/>
                </a:solidFill>
                <a:cs typeface="Calibri" panose="020F0502020204030204" pitchFamily="34" charset="0"/>
              </a:rPr>
              <a:t>trainers</a:t>
            </a:r>
            <a:br>
              <a:rPr lang="nb-NO" sz="4000" dirty="0">
                <a:solidFill>
                  <a:srgbClr val="FFC000"/>
                </a:solidFill>
                <a:cs typeface="Calibri" panose="020F0502020204030204" pitchFamily="34" charset="0"/>
              </a:rPr>
            </a:br>
            <a:endParaRPr lang="nb-NO" sz="4000" dirty="0">
              <a:solidFill>
                <a:srgbClr val="FFC000"/>
              </a:solidFill>
              <a:cs typeface="Calibri" panose="020F0502020204030204" pitchFamily="34" charset="0"/>
            </a:endParaRPr>
          </a:p>
        </p:txBody>
      </p:sp>
      <p:pic>
        <p:nvPicPr>
          <p:cNvPr id="16" name="Bilde 15" descr="Tegneserie, eksamen, bie">
            <a:extLst>
              <a:ext uri="{FF2B5EF4-FFF2-40B4-BE49-F238E27FC236}">
                <a16:creationId xmlns:a16="http://schemas.microsoft.com/office/drawing/2014/main" id="{8547C164-A6EF-B89C-C710-5B0666CC09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27" y="1684112"/>
            <a:ext cx="2926328" cy="33745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C2AAB-7455-1CBC-774E-90161221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18F-3C58-4D88-B3EC-7BE5AB84BA31}" type="slidenum">
              <a:rPr lang="nb-NO" altLang="nb-NO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072 -0.47894 L -0.63072 -0.47894 C -0.62465 -0.47686 -0.61892 -0.47361 -0.61284 -0.47269 C -0.56406 -0.46574 -0.46631 -0.45533 -0.46631 -0.45533 C -0.44253 -0.44838 -0.37916 -0.44537 -0.35798 -0.4044 C -0.35104 -0.39098 -0.35173 -0.37269 -0.34861 -0.35672 C -0.34774 -0.34098 -0.34305 -0.32454 -0.34618 -0.30926 C -0.35208 -0.27848 -0.37951 -0.21945 -0.40329 -0.2044 C -0.41996 -0.19375 -0.43975 -0.19607 -0.45798 -0.19167 C -0.50451 -0.19422 -0.56128 -0.18357 -0.60208 -0.22662 C -0.60798 -0.23287 -0.60364 -0.24676 -0.60451 -0.25672 C -0.55538 -0.31436 -0.53159 -0.35324 -0.46527 -0.38056 C -0.44322 -0.38982 -0.41909 -0.38496 -0.39618 -0.38704 C -0.34826 -0.37848 -0.31145 -0.3801 -0.26996 -0.34422 C -0.25833 -0.33403 -0.25173 -0.31667 -0.24253 -0.30278 C -0.24062 -0.28635 -0.23593 -0.27014 -0.23663 -0.25371 C -0.2375 -0.23496 -0.24097 -0.21621 -0.24739 -0.19977 C -0.27673 -0.12223 -0.29826 -0.09746 -0.35694 -0.0551 C -0.42604 -0.0051 -0.56875 0.08449 -0.56875 0.08449 C -0.59409 0.07916 -0.62413 0.08865 -0.64496 0.06852 C -0.67812 0.03657 -0.70295 -0.01181 -0.71996 -0.06158 C -0.72586 -0.07871 -0.71927 -0.10417 -0.70798 -0.11551 C -0.67013 -0.1544 -0.62517 -0.18102 -0.58072 -0.2044 C -0.4651 -0.26528 -0.4644 -0.25973 -0.37586 -0.26482 C -0.3467 -0.24954 -0.31388 -0.23588 -0.28906 -0.20926 C -0.27204 -0.19121 -0.25885 -0.16783 -0.24375 -0.14723 C -0.24253 -0.1294 -0.23871 -0.11135 -0.24027 -0.09329 C -0.24166 -0.07523 -0.24826 -0.05857 -0.25208 -0.04098 C -0.26093 0.00023 -0.2651 0.03611 -0.28194 0.075 C -0.29583 0.10764 -0.31336 0.13727 -0.33072 0.16713 C -0.35104 0.20208 -0.36979 0.23958 -0.39496 0.26852 C -0.41267 0.28912 -0.43628 0.29814 -0.45694 0.31319 C -0.47708 0.30926 -0.50034 0.31643 -0.51753 0.30185 C -0.57031 0.25787 -0.57326 0.20578 -0.52465 0.1574 C -0.446 0.07916 -0.36128 0.02916 -0.26875 -0.00764 C -0.25295 -0.01389 -0.23628 -0.01505 -0.21996 -0.01875 C -0.20295 -0.01019 -0.18368 -0.00718 -0.16875 0.00671 C -0.12048 0.05162 -0.12361 0.06342 -0.1092 0.12268 C -0.12326 0.15555 -0.11979 0.15833 -0.14131 0.17662 C -0.14305 0.17801 -0.14531 0.17754 -0.14739 0.17824 C -0.15295 0.16342 -0.16336 0.15023 -0.16406 0.13379 C -0.16631 0.07152 -0.15677 0.05532 -0.13541 0.01458 C -0.12604 -0.00301 -0.12309 -0.01389 -0.10798 -0.02037 C -0.09461 -0.02616 -0.08767 -0.025 -0.07465 -0.025 L -0.07343 -0.01875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uppe 2">
            <a:extLst>
              <a:ext uri="{FF2B5EF4-FFF2-40B4-BE49-F238E27FC236}">
                <a16:creationId xmlns:a16="http://schemas.microsoft.com/office/drawing/2014/main" id="{5964E26F-E8D2-8592-3690-48DC9B978693}"/>
              </a:ext>
            </a:extLst>
          </p:cNvPr>
          <p:cNvGrpSpPr>
            <a:grpSpLocks/>
          </p:cNvGrpSpPr>
          <p:nvPr/>
        </p:nvGrpSpPr>
        <p:grpSpPr bwMode="auto">
          <a:xfrm>
            <a:off x="-26293" y="0"/>
            <a:ext cx="9002713" cy="6848410"/>
            <a:chOff x="-77577" y="-22124"/>
            <a:chExt cx="9002256" cy="6979516"/>
          </a:xfrm>
        </p:grpSpPr>
        <p:pic>
          <p:nvPicPr>
            <p:cNvPr id="29703" name="Picture 6">
              <a:extLst>
                <a:ext uri="{FF2B5EF4-FFF2-40B4-BE49-F238E27FC236}">
                  <a16:creationId xmlns:a16="http://schemas.microsoft.com/office/drawing/2014/main" id="{7E9A23FD-1DD2-1C6A-85A6-CCE221254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93281A9-00A4-850D-A7F0-2D3DD7045B6F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29705" name="Picture 2">
              <a:extLst>
                <a:ext uri="{FF2B5EF4-FFF2-40B4-BE49-F238E27FC236}">
                  <a16:creationId xmlns:a16="http://schemas.microsoft.com/office/drawing/2014/main" id="{0AA655A8-315F-D72E-DCEF-3DF910B5E9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4">
              <a:extLst>
                <a:ext uri="{FF2B5EF4-FFF2-40B4-BE49-F238E27FC236}">
                  <a16:creationId xmlns:a16="http://schemas.microsoft.com/office/drawing/2014/main" id="{2575B5E4-1F86-D7A5-CC26-B55AA75ED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51AAD2A-3C7A-EDC7-FB7B-19435B6F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727" y="170262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800" dirty="0">
                <a:solidFill>
                  <a:schemeClr val="accent3">
                    <a:lumMod val="50000"/>
                  </a:schemeClr>
                </a:solidFill>
              </a:rPr>
              <a:t>Courses </a:t>
            </a:r>
            <a:br>
              <a:rPr lang="nb-NO" sz="4800" dirty="0">
                <a:solidFill>
                  <a:schemeClr val="accent3">
                    <a:lumMod val="50000"/>
                  </a:schemeClr>
                </a:solidFill>
              </a:rPr>
            </a:br>
            <a:endParaRPr lang="nb-NO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67CE18F-0DD9-1708-C66A-CAF7B626A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65790"/>
            <a:ext cx="8685213" cy="4738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Understand yourself (a little) better and do something about it 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4 weeks, 3h per week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Introduction to Mindfulness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4 weeks, 3 h per week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Diet and physical activity - it's all about you!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7 weeks, 3 h per week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100" b="1" dirty="0">
                <a:solidFill>
                  <a:schemeClr val="accent3">
                    <a:lumMod val="50000"/>
                  </a:schemeClr>
                </a:solidFill>
              </a:rPr>
              <a:t>Train the trainer; Health pedagogy for Bergen Recovery College</a:t>
            </a:r>
          </a:p>
          <a:p>
            <a:pPr lvl="1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3 days, 6 hours per day + training and support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500" b="1" dirty="0">
                <a:solidFill>
                  <a:schemeClr val="accent3">
                    <a:lumMod val="50000"/>
                  </a:schemeClr>
                </a:solidFill>
              </a:rPr>
              <a:t>Recovery and recovery support</a:t>
            </a:r>
          </a:p>
          <a:p>
            <a:pPr marL="800100" lvl="1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100" dirty="0">
                <a:solidFill>
                  <a:schemeClr val="accent3">
                    <a:lumMod val="50000"/>
                  </a:schemeClr>
                </a:solidFill>
              </a:rPr>
              <a:t>4 h x 2 weeks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From </a:t>
            </a:r>
            <a:r>
              <a:rPr lang="nb-NO" sz="2400" b="1" dirty="0" err="1">
                <a:solidFill>
                  <a:schemeClr val="accent3">
                    <a:lumMod val="50000"/>
                  </a:schemeClr>
                </a:solidFill>
              </a:rPr>
              <a:t>Isolation</a:t>
            </a: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 to </a:t>
            </a:r>
            <a:r>
              <a:rPr lang="nb-NO" sz="2400" b="1" dirty="0" err="1">
                <a:solidFill>
                  <a:schemeClr val="accent3">
                    <a:lumMod val="50000"/>
                  </a:schemeClr>
                </a:solidFill>
              </a:rPr>
              <a:t>Inspiration</a:t>
            </a:r>
            <a:r>
              <a:rPr lang="nb-NO" sz="2400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1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day</a:t>
            </a:r>
            <a:endParaRPr lang="nb-NO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Moore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will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come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….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sz="2100" dirty="0"/>
          </a:p>
        </p:txBody>
      </p:sp>
      <p:sp>
        <p:nvSpPr>
          <p:cNvPr id="29702" name="Plassholder for lysbildenummer 5">
            <a:extLst>
              <a:ext uri="{FF2B5EF4-FFF2-40B4-BE49-F238E27FC236}">
                <a16:creationId xmlns:a16="http://schemas.microsoft.com/office/drawing/2014/main" id="{F22493DA-A76D-D5D8-BC6E-704E2CD41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1A390F-CE0A-4AB8-8CD7-F97C694A7AE3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nb-NO" altLang="nb-N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E1365-9FA0-DA36-FCFF-551B40028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274638"/>
            <a:ext cx="62642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000" b="1" dirty="0">
                <a:solidFill>
                  <a:schemeClr val="accent3">
                    <a:lumMod val="50000"/>
                  </a:schemeClr>
                </a:solidFill>
                <a:latin typeface="Candara"/>
              </a:rPr>
              <a:t>Course </a:t>
            </a:r>
            <a:r>
              <a:rPr lang="nb-NO" sz="4000" b="1" dirty="0" err="1">
                <a:solidFill>
                  <a:schemeClr val="accent3">
                    <a:lumMod val="50000"/>
                  </a:schemeClr>
                </a:solidFill>
                <a:latin typeface="Candara"/>
              </a:rPr>
              <a:t>Ratification</a:t>
            </a:r>
            <a:br>
              <a:rPr lang="nb-NO" sz="3600" dirty="0">
                <a:solidFill>
                  <a:srgbClr val="000000"/>
                </a:solidFill>
                <a:latin typeface="Candara"/>
              </a:rPr>
            </a:br>
            <a:endParaRPr lang="nb-NO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1747" name="Gruppe 2">
            <a:extLst>
              <a:ext uri="{FF2B5EF4-FFF2-40B4-BE49-F238E27FC236}">
                <a16:creationId xmlns:a16="http://schemas.microsoft.com/office/drawing/2014/main" id="{18598D07-4F23-AF75-52AB-0295376671D3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31752" name="Picture 6">
              <a:extLst>
                <a:ext uri="{FF2B5EF4-FFF2-40B4-BE49-F238E27FC236}">
                  <a16:creationId xmlns:a16="http://schemas.microsoft.com/office/drawing/2014/main" id="{F64F567E-4B72-CC89-0B0C-393975053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F2950B2-15B7-E31A-7A97-38FC1FAF406E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31754" name="Picture 2">
              <a:extLst>
                <a:ext uri="{FF2B5EF4-FFF2-40B4-BE49-F238E27FC236}">
                  <a16:creationId xmlns:a16="http://schemas.microsoft.com/office/drawing/2014/main" id="{6C21AA71-A1EC-5C90-3902-4582C1354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4">
              <a:extLst>
                <a:ext uri="{FF2B5EF4-FFF2-40B4-BE49-F238E27FC236}">
                  <a16:creationId xmlns:a16="http://schemas.microsoft.com/office/drawing/2014/main" id="{4C23977C-5492-C607-B744-B3709B8C1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749" name="Plassholder for lysbildenummer 5">
            <a:extLst>
              <a:ext uri="{FF2B5EF4-FFF2-40B4-BE49-F238E27FC236}">
                <a16:creationId xmlns:a16="http://schemas.microsoft.com/office/drawing/2014/main" id="{2DB3BAE5-AED4-04E8-D262-8A0AD8B64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5516C3-BEF3-4086-A849-DE5E8EC87BE5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652071D-3009-1F16-3D2D-62604E854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ratification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board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at Bergen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RecoveryCollege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will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ratify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courses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on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following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criteria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Educational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Recoveryfocused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Evidence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 Co-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</a:rPr>
              <a:t>production</a:t>
            </a:r>
            <a:endParaRPr lang="nb-NO" dirty="0">
              <a:solidFill>
                <a:schemeClr val="accent3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  <a:defRPr/>
            </a:pPr>
            <a:endParaRPr lang="nb-NO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114300" indent="0" algn="just">
              <a:buFont typeface="Arial" panose="020B0604020202020204" pitchFamily="34" charset="0"/>
              <a:buNone/>
              <a:defRPr/>
            </a:pP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Based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on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criteria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from Nottingham </a:t>
            </a:r>
            <a:r>
              <a:rPr lang="nb-NO" sz="2000" dirty="0" err="1">
                <a:solidFill>
                  <a:schemeClr val="accent3">
                    <a:lumMod val="50000"/>
                  </a:schemeClr>
                </a:solidFill>
              </a:rPr>
              <a:t>Recovery</a:t>
            </a:r>
            <a:r>
              <a:rPr lang="nb-NO" sz="2000" dirty="0">
                <a:solidFill>
                  <a:schemeClr val="accent3">
                    <a:lumMod val="50000"/>
                  </a:schemeClr>
                </a:solidFill>
              </a:rPr>
              <a:t> College</a:t>
            </a:r>
          </a:p>
        </p:txBody>
      </p:sp>
      <p:pic>
        <p:nvPicPr>
          <p:cNvPr id="31751" name="Picture 11" descr="Bilderesultater for læringsmål">
            <a:extLst>
              <a:ext uri="{FF2B5EF4-FFF2-40B4-BE49-F238E27FC236}">
                <a16:creationId xmlns:a16="http://schemas.microsoft.com/office/drawing/2014/main" id="{EDB013E5-19A6-EBBC-F83C-EEE052DFE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2797175"/>
            <a:ext cx="29337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uppe 2">
            <a:extLst>
              <a:ext uri="{FF2B5EF4-FFF2-40B4-BE49-F238E27FC236}">
                <a16:creationId xmlns:a16="http://schemas.microsoft.com/office/drawing/2014/main" id="{1F00FD52-EEFB-32DB-F8AA-9D062C3C5C31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33798" name="Picture 6">
              <a:extLst>
                <a:ext uri="{FF2B5EF4-FFF2-40B4-BE49-F238E27FC236}">
                  <a16:creationId xmlns:a16="http://schemas.microsoft.com/office/drawing/2014/main" id="{E9348E46-0B11-045B-D264-5E4844542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2470916-912F-54F2-A0C8-DE14B76DB61F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33800" name="Picture 2">
              <a:extLst>
                <a:ext uri="{FF2B5EF4-FFF2-40B4-BE49-F238E27FC236}">
                  <a16:creationId xmlns:a16="http://schemas.microsoft.com/office/drawing/2014/main" id="{0D0D5974-FD33-0AA9-412F-158473469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4">
              <a:extLst>
                <a:ext uri="{FF2B5EF4-FFF2-40B4-BE49-F238E27FC236}">
                  <a16:creationId xmlns:a16="http://schemas.microsoft.com/office/drawing/2014/main" id="{5764516D-FCC0-0FB5-5FE7-6480C67219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6" name="Plassholder for lysbildenummer 4">
            <a:extLst>
              <a:ext uri="{FF2B5EF4-FFF2-40B4-BE49-F238E27FC236}">
                <a16:creationId xmlns:a16="http://schemas.microsoft.com/office/drawing/2014/main" id="{46DF74EE-6860-2492-3094-914944224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4BA9CF-0029-4018-88B5-802023D167EE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pic>
        <p:nvPicPr>
          <p:cNvPr id="33797" name="Bilde 6">
            <a:extLst>
              <a:ext uri="{FF2B5EF4-FFF2-40B4-BE49-F238E27FC236}">
                <a16:creationId xmlns:a16="http://schemas.microsoft.com/office/drawing/2014/main" id="{EE652C96-D677-9149-63CF-276D1D38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" t="7491" r="-432"/>
          <a:stretch>
            <a:fillRect/>
          </a:stretch>
        </p:blipFill>
        <p:spPr bwMode="auto">
          <a:xfrm>
            <a:off x="306388" y="1435100"/>
            <a:ext cx="86788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uppe 2">
            <a:extLst>
              <a:ext uri="{FF2B5EF4-FFF2-40B4-BE49-F238E27FC236}">
                <a16:creationId xmlns:a16="http://schemas.microsoft.com/office/drawing/2014/main" id="{30E57282-6DBC-E300-B750-233A1CFAD036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8826500" cy="6861175"/>
            <a:chOff x="-77577" y="-22124"/>
            <a:chExt cx="8588004" cy="6979516"/>
          </a:xfrm>
        </p:grpSpPr>
        <p:pic>
          <p:nvPicPr>
            <p:cNvPr id="35846" name="Picture 6">
              <a:extLst>
                <a:ext uri="{FF2B5EF4-FFF2-40B4-BE49-F238E27FC236}">
                  <a16:creationId xmlns:a16="http://schemas.microsoft.com/office/drawing/2014/main" id="{B6D3C80F-FCA0-A5D9-79CC-11377AB15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051" y="197073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62E34DC2-96BC-668A-6AC6-FE87EE9FEA5C}"/>
                </a:ext>
              </a:extLst>
            </p:cNvPr>
            <p:cNvSpPr/>
            <p:nvPr/>
          </p:nvSpPr>
          <p:spPr>
            <a:xfrm>
              <a:off x="-77577" y="-22124"/>
              <a:ext cx="1584765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35848" name="Picture 2">
              <a:extLst>
                <a:ext uri="{FF2B5EF4-FFF2-40B4-BE49-F238E27FC236}">
                  <a16:creationId xmlns:a16="http://schemas.microsoft.com/office/drawing/2014/main" id="{556B3B1E-94AC-6FD2-C5B4-FACF9BDB3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3">
              <a:extLst>
                <a:ext uri="{FF2B5EF4-FFF2-40B4-BE49-F238E27FC236}">
                  <a16:creationId xmlns:a16="http://schemas.microsoft.com/office/drawing/2014/main" id="{3D5812CC-7DDC-8975-1E9B-724FF505B6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9305" y="6433546"/>
              <a:ext cx="12255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850" name="Picture 4">
              <a:extLst>
                <a:ext uri="{FF2B5EF4-FFF2-40B4-BE49-F238E27FC236}">
                  <a16:creationId xmlns:a16="http://schemas.microsoft.com/office/drawing/2014/main" id="{8B5A6130-9933-B19F-D0DB-18C062987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844" name="Plassholder for lysbildenummer 5">
            <a:extLst>
              <a:ext uri="{FF2B5EF4-FFF2-40B4-BE49-F238E27FC236}">
                <a16:creationId xmlns:a16="http://schemas.microsoft.com/office/drawing/2014/main" id="{AD4F9FC8-F194-EB07-E6D5-92C24A20EB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BAE19-7453-4573-8F4B-7A0E7BBE5F60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pic>
        <p:nvPicPr>
          <p:cNvPr id="35845" name="Bilde 8">
            <a:extLst>
              <a:ext uri="{FF2B5EF4-FFF2-40B4-BE49-F238E27FC236}">
                <a16:creationId xmlns:a16="http://schemas.microsoft.com/office/drawing/2014/main" id="{F6254540-3C5A-74C1-62A2-A1F8CACA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225550"/>
            <a:ext cx="7385050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Bergen </a:t>
            </a:r>
            <a:r>
              <a:rPr lang="nb-NO" sz="4000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Recovery</a:t>
            </a: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College</a:t>
            </a:r>
            <a:b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/>
              </a:rPr>
            </a:b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- New Chapter</a:t>
            </a:r>
            <a:endParaRPr lang="nb-NO" sz="40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4BB6-9BBB-D7F9-DC39-CE90C035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39" y="2332037"/>
            <a:ext cx="793122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 err="1"/>
              <a:t>Sept</a:t>
            </a:r>
            <a:r>
              <a:rPr lang="nb-NO" sz="2800" dirty="0"/>
              <a:t>/</a:t>
            </a:r>
            <a:r>
              <a:rPr lang="nb-NO" sz="2800" dirty="0" err="1"/>
              <a:t>oct</a:t>
            </a:r>
            <a:r>
              <a:rPr lang="nb-NO" sz="2800" dirty="0"/>
              <a:t> 2022 - Training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trainers-course</a:t>
            </a:r>
            <a:r>
              <a:rPr lang="nb-NO" sz="2800" dirty="0"/>
              <a:t> 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 err="1"/>
              <a:t>Newly</a:t>
            </a:r>
            <a:r>
              <a:rPr lang="nb-NO" sz="2800" dirty="0"/>
              <a:t> </a:t>
            </a:r>
            <a:r>
              <a:rPr lang="nb-NO" sz="2800" dirty="0" err="1"/>
              <a:t>trained</a:t>
            </a:r>
            <a:r>
              <a:rPr lang="nb-NO" sz="2800" dirty="0"/>
              <a:t> </a:t>
            </a:r>
            <a:r>
              <a:rPr lang="nb-NO" sz="2800" dirty="0" err="1"/>
              <a:t>teachers</a:t>
            </a:r>
            <a:r>
              <a:rPr lang="nb-NO" sz="2800" dirty="0"/>
              <a:t> </a:t>
            </a:r>
            <a:r>
              <a:rPr lang="nb-NO" sz="2800" dirty="0" err="1"/>
              <a:t>engaged</a:t>
            </a:r>
            <a:r>
              <a:rPr lang="nb-NO" sz="2800" dirty="0"/>
              <a:t> at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recovery</a:t>
            </a:r>
            <a:r>
              <a:rPr lang="nb-NO" sz="2800" dirty="0"/>
              <a:t> college right </a:t>
            </a:r>
            <a:r>
              <a:rPr lang="nb-NO" sz="2800" dirty="0" err="1"/>
              <a:t>away</a:t>
            </a:r>
            <a:endParaRPr lang="nb-NO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8 </a:t>
            </a:r>
            <a:r>
              <a:rPr lang="nb-NO" sz="2800" dirty="0" err="1"/>
              <a:t>new</a:t>
            </a:r>
            <a:r>
              <a:rPr lang="nb-NO" sz="2800" dirty="0"/>
              <a:t> </a:t>
            </a:r>
            <a:r>
              <a:rPr lang="nb-NO" sz="2800" dirty="0" err="1"/>
              <a:t>teachers</a:t>
            </a:r>
            <a:r>
              <a:rPr lang="nb-NO" sz="2800" dirty="0"/>
              <a:t>, </a:t>
            </a:r>
            <a:r>
              <a:rPr lang="nb-NO" sz="2800" dirty="0" err="1"/>
              <a:t>both</a:t>
            </a:r>
            <a:r>
              <a:rPr lang="nb-NO" sz="2800" dirty="0"/>
              <a:t> peer -/</a:t>
            </a:r>
            <a:r>
              <a:rPr lang="nb-NO" sz="2800" dirty="0" err="1"/>
              <a:t>professional</a:t>
            </a:r>
            <a:r>
              <a:rPr lang="nb-NO" sz="2800" dirty="0"/>
              <a:t> </a:t>
            </a:r>
            <a:r>
              <a:rPr lang="nb-NO" sz="2800" dirty="0" err="1"/>
              <a:t>teachers</a:t>
            </a:r>
            <a:endParaRPr lang="nb-NO" sz="2800" dirty="0"/>
          </a:p>
          <a:p>
            <a:endParaRPr lang="nb-NO" dirty="0"/>
          </a:p>
        </p:txBody>
      </p:sp>
      <p:pic>
        <p:nvPicPr>
          <p:cNvPr id="1026" name="Picture 2" descr="Free vector group of people reading and borrowing books">
            <a:extLst>
              <a:ext uri="{FF2B5EF4-FFF2-40B4-BE49-F238E27FC236}">
                <a16:creationId xmlns:a16="http://schemas.microsoft.com/office/drawing/2014/main" id="{826D981E-FC2A-0066-9F0B-62875F128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43" y="4595018"/>
            <a:ext cx="2988320" cy="20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A668F-8E67-42E6-D00E-4E44E814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18F-3C58-4D88-B3EC-7BE5AB84BA31}" type="slidenum">
              <a:rPr lang="nb-NO" altLang="nb-NO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4BB6-9BBB-D7F9-DC39-CE90C035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835" y="1755965"/>
            <a:ext cx="793122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>
                <a:cs typeface="Calibri"/>
              </a:rPr>
              <a:t>Interactive </a:t>
            </a:r>
            <a:r>
              <a:rPr lang="nb-NO" sz="2800" dirty="0" err="1">
                <a:cs typeface="Calibri"/>
              </a:rPr>
              <a:t>learning</a:t>
            </a:r>
            <a:endParaRPr lang="nb-NO" sz="2800" dirty="0" err="1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/>
              <a:t>Choice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words</a:t>
            </a:r>
            <a:r>
              <a:rPr lang="nb-NO" sz="2400" dirty="0"/>
              <a:t> for </a:t>
            </a:r>
            <a:r>
              <a:rPr lang="nb-NO" sz="2400" dirty="0" err="1"/>
              <a:t>this</a:t>
            </a:r>
            <a:r>
              <a:rPr lang="nb-NO" sz="2400" dirty="0"/>
              <a:t> </a:t>
            </a:r>
            <a:r>
              <a:rPr lang="nb-NO" sz="2400" dirty="0" err="1"/>
              <a:t>occation</a:t>
            </a:r>
            <a:r>
              <a:rPr lang="nb-NO" sz="2400" dirty="0"/>
              <a:t>:</a:t>
            </a:r>
            <a:br>
              <a:rPr lang="nb-NO" sz="2400" dirty="0">
                <a:cs typeface="Calibri"/>
              </a:rPr>
            </a:br>
            <a:r>
              <a:rPr lang="nb-NO" sz="2400" dirty="0"/>
              <a:t>Teachers – not </a:t>
            </a:r>
            <a:r>
              <a:rPr lang="nb-NO" sz="2400" dirty="0" err="1"/>
              <a:t>lecturers</a:t>
            </a:r>
            <a:endParaRPr lang="en-US" sz="240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A668F-8E67-42E6-D00E-4E44E814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F56CA1F-CD79-B1FE-A06F-5CFBF9017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224" y="3978370"/>
            <a:ext cx="3465576" cy="230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76F6A5D0-F0EE-E597-AA2D-877386763663}"/>
              </a:ext>
            </a:extLst>
          </p:cNvPr>
          <p:cNvSpPr txBox="1">
            <a:spLocks/>
          </p:cNvSpPr>
          <p:nvPr/>
        </p:nvSpPr>
        <p:spPr bwMode="auto">
          <a:xfrm>
            <a:off x="696444" y="1996325"/>
            <a:ext cx="793122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Students </a:t>
            </a:r>
            <a:r>
              <a:rPr lang="nb-NO" sz="2800" dirty="0" err="1"/>
              <a:t>evaluations</a:t>
            </a:r>
            <a:r>
              <a:rPr lang="nb-NO" sz="2800" dirty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err="1"/>
              <a:t>Increased</a:t>
            </a:r>
            <a:r>
              <a:rPr lang="nb-NO" sz="2400" dirty="0"/>
              <a:t> </a:t>
            </a:r>
            <a:r>
              <a:rPr lang="nb-NO" sz="2400" err="1"/>
              <a:t>competence</a:t>
            </a:r>
            <a:endParaRPr lang="nb-NO" sz="240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/>
              <a:t>Gained</a:t>
            </a:r>
            <a:r>
              <a:rPr lang="nb-NO" sz="2400" dirty="0"/>
              <a:t> </a:t>
            </a:r>
            <a:r>
              <a:rPr lang="nb-NO" sz="2400" dirty="0" err="1"/>
              <a:t>new</a:t>
            </a:r>
            <a:r>
              <a:rPr lang="nb-NO" sz="2400" dirty="0"/>
              <a:t> </a:t>
            </a:r>
            <a:r>
              <a:rPr lang="nb-NO" sz="2400" err="1"/>
              <a:t>tools</a:t>
            </a:r>
            <a:endParaRPr lang="nb-NO" sz="2400" err="1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/>
              <a:t>Increased</a:t>
            </a:r>
            <a:r>
              <a:rPr lang="nb-NO" sz="2400" dirty="0"/>
              <a:t> </a:t>
            </a:r>
            <a:r>
              <a:rPr lang="nb-NO" sz="2400" dirty="0" err="1"/>
              <a:t>knowledge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</a:t>
            </a:r>
            <a:r>
              <a:rPr lang="nb-NO" sz="2400" dirty="0" err="1"/>
              <a:t>recovery</a:t>
            </a:r>
            <a:r>
              <a:rPr lang="nb-NO" sz="2400" dirty="0"/>
              <a:t> and </a:t>
            </a:r>
            <a:r>
              <a:rPr lang="nb-NO" sz="2400" dirty="0" err="1"/>
              <a:t>recovery</a:t>
            </a:r>
            <a:r>
              <a:rPr lang="nb-NO" sz="2400" dirty="0"/>
              <a:t> support</a:t>
            </a:r>
            <a:br>
              <a:rPr lang="nb-NO" sz="2400" dirty="0"/>
            </a:br>
            <a:endParaRPr lang="nb-NO" sz="24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2400" dirty="0"/>
              <a:t>Peers and </a:t>
            </a:r>
            <a:r>
              <a:rPr lang="nb-NO" sz="2400" dirty="0" err="1"/>
              <a:t>professionals</a:t>
            </a:r>
            <a:r>
              <a:rPr lang="nb-NO" sz="2400" dirty="0"/>
              <a:t> </a:t>
            </a:r>
            <a:r>
              <a:rPr lang="nb-NO" sz="2400" dirty="0" err="1"/>
              <a:t>learning</a:t>
            </a:r>
            <a:r>
              <a:rPr lang="nb-NO" sz="2400" dirty="0"/>
              <a:t> </a:t>
            </a:r>
            <a:r>
              <a:rPr lang="nb-NO" sz="2400" dirty="0" err="1"/>
              <a:t>together</a:t>
            </a:r>
            <a:r>
              <a:rPr lang="nb-NO" sz="2400" dirty="0"/>
              <a:t> as </a:t>
            </a:r>
            <a:r>
              <a:rPr lang="nb-NO" sz="2400" dirty="0" err="1"/>
              <a:t>equals</a:t>
            </a:r>
            <a:r>
              <a:rPr lang="nb-NO" sz="2400" dirty="0"/>
              <a:t> – </a:t>
            </a:r>
            <a:br>
              <a:rPr lang="nb-NO" sz="2400" dirty="0"/>
            </a:br>
            <a:r>
              <a:rPr lang="nb-NO" sz="2400" dirty="0" err="1"/>
              <a:t>building</a:t>
            </a:r>
            <a:r>
              <a:rPr lang="nb-NO" sz="2400" dirty="0"/>
              <a:t> bridges </a:t>
            </a:r>
            <a:endParaRPr lang="nb-NO" sz="2400" dirty="0">
              <a:cs typeface="Calibri"/>
            </a:endParaRPr>
          </a:p>
          <a:p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AF118CB9-A792-3DE3-A2C0-FFD1BD665895}"/>
              </a:ext>
            </a:extLst>
          </p:cNvPr>
          <p:cNvSpPr txBox="1">
            <a:spLocks/>
          </p:cNvSpPr>
          <p:nvPr/>
        </p:nvSpPr>
        <p:spPr bwMode="auto">
          <a:xfrm>
            <a:off x="1095903" y="516436"/>
            <a:ext cx="6264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Experiences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from students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43D241-85AC-CACD-D715-AEE288828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139" y="5103255"/>
            <a:ext cx="2743200" cy="18273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468929-6D8F-CD21-AF39-FE47E423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vector business seminar. staff training and development. consultation, coaching, mentoring. cartoon characters listening report of successful businesswoman concept illustration">
            <a:extLst>
              <a:ext uri="{FF2B5EF4-FFF2-40B4-BE49-F238E27FC236}">
                <a16:creationId xmlns:a16="http://schemas.microsoft.com/office/drawing/2014/main" id="{3734B381-B595-E78F-BEE7-BCD79FB68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03" y="4327241"/>
            <a:ext cx="2654738" cy="26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How do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we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prepare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?</a:t>
            </a:r>
            <a:endParaRPr lang="nb-NO" sz="40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4BB6-9BBB-D7F9-DC39-CE90C035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1966707"/>
            <a:ext cx="793122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1 </a:t>
            </a:r>
            <a:r>
              <a:rPr lang="nb-NO" sz="2800" dirty="0" err="1"/>
              <a:t>day</a:t>
            </a:r>
            <a:r>
              <a:rPr lang="nb-NO" sz="2800" dirty="0"/>
              <a:t> joint </a:t>
            </a:r>
            <a:r>
              <a:rPr lang="nb-NO" sz="2800" dirty="0" err="1"/>
              <a:t>practise</a:t>
            </a:r>
            <a:r>
              <a:rPr lang="nb-NO" sz="2800" dirty="0"/>
              <a:t> per </a:t>
            </a:r>
            <a:r>
              <a:rPr lang="nb-NO" sz="2800" dirty="0" err="1"/>
              <a:t>course</a:t>
            </a:r>
            <a:r>
              <a:rPr lang="nb-NO" sz="2800" dirty="0"/>
              <a:t> </a:t>
            </a:r>
            <a:r>
              <a:rPr lang="nb-NO" sz="2800" dirty="0" err="1"/>
              <a:t>day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/>
              <a:t>Get</a:t>
            </a:r>
            <a:r>
              <a:rPr lang="nb-NO" sz="2400" dirty="0"/>
              <a:t> to </a:t>
            </a:r>
            <a:r>
              <a:rPr lang="nb-NO" sz="2400" dirty="0" err="1"/>
              <a:t>know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material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/>
              <a:t>Get</a:t>
            </a:r>
            <a:r>
              <a:rPr lang="nb-NO" sz="2400" dirty="0"/>
              <a:t> to </a:t>
            </a:r>
            <a:r>
              <a:rPr lang="nb-NO" sz="2400" dirty="0" err="1"/>
              <a:t>know</a:t>
            </a:r>
            <a:r>
              <a:rPr lang="nb-NO" sz="2400" dirty="0"/>
              <a:t> </a:t>
            </a:r>
            <a:r>
              <a:rPr lang="nb-NO" sz="2400" dirty="0" err="1"/>
              <a:t>each</a:t>
            </a:r>
            <a:r>
              <a:rPr lang="nb-NO" sz="2400" dirty="0"/>
              <a:t> </a:t>
            </a:r>
            <a:r>
              <a:rPr lang="nb-NO" sz="2400" dirty="0" err="1"/>
              <a:t>other</a:t>
            </a:r>
            <a:r>
              <a:rPr lang="nb-NO" sz="2400" dirty="0"/>
              <a:t> as co-</a:t>
            </a:r>
            <a:r>
              <a:rPr lang="nb-NO" sz="2400" dirty="0" err="1"/>
              <a:t>teachers</a:t>
            </a:r>
            <a:r>
              <a:rPr lang="nb-NO" sz="2400" dirty="0"/>
              <a:t> – </a:t>
            </a:r>
            <a:r>
              <a:rPr lang="nb-NO" sz="2400" dirty="0" err="1"/>
              <a:t>build</a:t>
            </a:r>
            <a:r>
              <a:rPr lang="nb-NO" sz="2400" dirty="0"/>
              <a:t> </a:t>
            </a:r>
            <a:r>
              <a:rPr lang="nb-NO" sz="2400" dirty="0" err="1"/>
              <a:t>security</a:t>
            </a:r>
            <a:endParaRPr lang="nb-NO" sz="24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/>
              <a:t>Get</a:t>
            </a:r>
            <a:r>
              <a:rPr lang="nb-NO" sz="2400" dirty="0"/>
              <a:t> to </a:t>
            </a:r>
            <a:r>
              <a:rPr lang="nb-NO" sz="2400" dirty="0" err="1"/>
              <a:t>know</a:t>
            </a:r>
            <a:r>
              <a:rPr lang="nb-NO" sz="2400" dirty="0"/>
              <a:t> in </a:t>
            </a:r>
            <a:r>
              <a:rPr lang="nb-NO" sz="2400" dirty="0" err="1"/>
              <a:t>advance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personal </a:t>
            </a:r>
            <a:r>
              <a:rPr lang="nb-NO" sz="2400" dirty="0" err="1"/>
              <a:t>experiences</a:t>
            </a:r>
            <a:r>
              <a:rPr lang="nb-NO" sz="2400" dirty="0"/>
              <a:t> </a:t>
            </a:r>
            <a:r>
              <a:rPr lang="nb-NO" sz="2400" dirty="0" err="1"/>
              <a:t>being</a:t>
            </a:r>
            <a:r>
              <a:rPr lang="nb-NO" sz="2400" dirty="0"/>
              <a:t> used in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course</a:t>
            </a:r>
            <a:endParaRPr lang="nb-NO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/>
              <a:t>Get</a:t>
            </a:r>
            <a:r>
              <a:rPr lang="nb-NO" sz="2400" dirty="0"/>
              <a:t> to </a:t>
            </a:r>
            <a:r>
              <a:rPr lang="nb-NO" sz="2400" dirty="0" err="1"/>
              <a:t>know</a:t>
            </a:r>
            <a:r>
              <a:rPr lang="nb-NO" sz="2400" dirty="0"/>
              <a:t> </a:t>
            </a:r>
            <a:r>
              <a:rPr lang="nb-NO" sz="2400" dirty="0" err="1"/>
              <a:t>other</a:t>
            </a:r>
            <a:r>
              <a:rPr lang="nb-NO" sz="2400" dirty="0"/>
              <a:t> </a:t>
            </a:r>
            <a:r>
              <a:rPr lang="nb-NO" sz="2400" dirty="0" err="1"/>
              <a:t>teachers</a:t>
            </a:r>
            <a:r>
              <a:rPr lang="nb-NO" sz="2400" dirty="0"/>
              <a:t> </a:t>
            </a:r>
            <a:r>
              <a:rPr lang="nb-NO" sz="2400" dirty="0" err="1"/>
              <a:t>teaching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br>
              <a:rPr lang="nb-NO" sz="2400" dirty="0"/>
            </a:br>
            <a:r>
              <a:rPr lang="nb-NO" sz="2400" dirty="0"/>
              <a:t>same </a:t>
            </a:r>
            <a:r>
              <a:rPr lang="nb-NO" sz="2400" dirty="0" err="1"/>
              <a:t>course</a:t>
            </a:r>
            <a:r>
              <a:rPr lang="nb-NO" sz="2400" dirty="0"/>
              <a:t> – preparing </a:t>
            </a:r>
            <a:r>
              <a:rPr lang="nb-NO" sz="2400" dirty="0" err="1"/>
              <a:t>substitutes</a:t>
            </a:r>
            <a:endParaRPr lang="nb-NO" sz="2400" dirty="0" err="1">
              <a:cs typeface="Calibri"/>
            </a:endParaRPr>
          </a:p>
          <a:p>
            <a:pPr>
              <a:buFont typeface="Wingdings,Sans-Serif"/>
              <a:buChar char="§"/>
            </a:pPr>
            <a:r>
              <a:rPr lang="nb-NO" sz="2800" dirty="0" err="1">
                <a:cs typeface="Calibri"/>
              </a:rPr>
              <a:t>Always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available</a:t>
            </a:r>
            <a:endParaRPr lang="nb-NO" sz="2800" dirty="0">
              <a:cs typeface="Calibri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9F55-C067-75EB-0CB3-A6AEE484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Building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an 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environment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4BB6-9BBB-D7F9-DC39-CE90C035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388" y="1966707"/>
            <a:ext cx="793122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 err="1"/>
              <a:t>Mentoring</a:t>
            </a:r>
            <a:r>
              <a:rPr lang="nb-NO" sz="2800" dirty="0"/>
              <a:t> sessions</a:t>
            </a:r>
            <a:endParaRPr lang="nb-NO" sz="28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err="1">
                <a:cs typeface="Calibri"/>
              </a:rPr>
              <a:t>Process</a:t>
            </a:r>
            <a:r>
              <a:rPr lang="nb-NO" sz="2400" dirty="0">
                <a:cs typeface="Calibri"/>
              </a:rPr>
              <a:t> </a:t>
            </a:r>
            <a:r>
              <a:rPr lang="nb-NO" sz="2400" err="1">
                <a:cs typeface="Calibri"/>
              </a:rPr>
              <a:t>mentoring</a:t>
            </a:r>
            <a:endParaRPr lang="nb-NO" sz="2400" dirty="0" err="1"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b-NO" sz="2400" dirty="0" err="1">
                <a:cs typeface="Calibri"/>
              </a:rPr>
              <a:t>Pedagogical</a:t>
            </a:r>
            <a:r>
              <a:rPr lang="nb-NO" sz="2400" dirty="0">
                <a:cs typeface="Calibri"/>
              </a:rPr>
              <a:t> </a:t>
            </a:r>
            <a:r>
              <a:rPr lang="nb-NO" sz="2400" dirty="0" err="1">
                <a:cs typeface="Calibri"/>
              </a:rPr>
              <a:t>mentoring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sz="2400" dirty="0">
              <a:cs typeface="Calibri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nb-NO" sz="2800" dirty="0">
                <a:cs typeface="Calibri"/>
              </a:rPr>
              <a:t>Different </a:t>
            </a:r>
            <a:r>
              <a:rPr lang="nb-NO" sz="2800" dirty="0" err="1">
                <a:cs typeface="Calibri"/>
              </a:rPr>
              <a:t>kinds</a:t>
            </a:r>
            <a:r>
              <a:rPr lang="nb-NO" sz="2800" dirty="0">
                <a:cs typeface="Calibri"/>
              </a:rPr>
              <a:t> </a:t>
            </a:r>
            <a:r>
              <a:rPr lang="nb-NO" sz="2800" dirty="0" err="1">
                <a:cs typeface="Calibri"/>
              </a:rPr>
              <a:t>of</a:t>
            </a:r>
            <a:r>
              <a:rPr lang="nb-NO" sz="2800" dirty="0">
                <a:cs typeface="Calibri"/>
              </a:rPr>
              <a:t> </a:t>
            </a:r>
            <a:r>
              <a:rPr lang="nb-NO" sz="2800" dirty="0" err="1">
                <a:cs typeface="Calibri"/>
              </a:rPr>
              <a:t>teambuilding</a:t>
            </a:r>
            <a:r>
              <a:rPr lang="nb-NO" sz="2800" dirty="0">
                <a:cs typeface="Calibri"/>
              </a:rPr>
              <a:t>/</a:t>
            </a:r>
            <a:br>
              <a:rPr lang="nb-NO" sz="2800" dirty="0">
                <a:cs typeface="Calibri"/>
              </a:rPr>
            </a:br>
            <a:r>
              <a:rPr lang="nb-NO" sz="2800" dirty="0" err="1">
                <a:cs typeface="Calibri"/>
              </a:rPr>
              <a:t>having</a:t>
            </a:r>
            <a:r>
              <a:rPr lang="nb-NO" sz="2800" dirty="0">
                <a:cs typeface="Calibri"/>
              </a:rPr>
              <a:t> </a:t>
            </a:r>
            <a:r>
              <a:rPr lang="nb-NO" sz="2800" dirty="0" err="1">
                <a:cs typeface="Calibri"/>
              </a:rPr>
              <a:t>fun</a:t>
            </a:r>
            <a:r>
              <a:rPr lang="nb-NO" sz="2800" dirty="0">
                <a:cs typeface="Calibri"/>
              </a:rPr>
              <a:t> </a:t>
            </a:r>
            <a:r>
              <a:rPr lang="nb-NO" sz="2800" dirty="0" err="1">
                <a:cs typeface="Calibri"/>
              </a:rPr>
              <a:t>together</a:t>
            </a:r>
            <a:endParaRPr lang="nb-NO" sz="28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b-NO" sz="2800" dirty="0">
              <a:cs typeface="Calibri"/>
            </a:endParaRPr>
          </a:p>
          <a:p>
            <a:pPr marL="0" indent="0">
              <a:buNone/>
            </a:pPr>
            <a:endParaRPr lang="nb-NO" dirty="0"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B9F55-C067-75EB-0CB3-A6AEE484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8A3E8B2-B55D-A7A8-47BD-6CBA29F63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1848" y="4640565"/>
            <a:ext cx="3191256" cy="18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uppe 2">
            <a:extLst>
              <a:ext uri="{FF2B5EF4-FFF2-40B4-BE49-F238E27FC236}">
                <a16:creationId xmlns:a16="http://schemas.microsoft.com/office/drawing/2014/main" id="{1D8F7BC7-20B6-E744-F538-D086685A8ABD}"/>
              </a:ext>
            </a:extLst>
          </p:cNvPr>
          <p:cNvGrpSpPr>
            <a:grpSpLocks/>
          </p:cNvGrpSpPr>
          <p:nvPr/>
        </p:nvGrpSpPr>
        <p:grpSpPr bwMode="auto">
          <a:xfrm>
            <a:off x="-21857" y="0"/>
            <a:ext cx="9017000" cy="7100888"/>
            <a:chOff x="-77577" y="-22124"/>
            <a:chExt cx="8876665" cy="6979516"/>
          </a:xfrm>
        </p:grpSpPr>
        <p:pic>
          <p:nvPicPr>
            <p:cNvPr id="5127" name="Picture 6">
              <a:extLst>
                <a:ext uri="{FF2B5EF4-FFF2-40B4-BE49-F238E27FC236}">
                  <a16:creationId xmlns:a16="http://schemas.microsoft.com/office/drawing/2014/main" id="{6AC384C4-92F4-5A24-9A59-B3499EA10F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712" y="168335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D144AEF-E297-865E-A8C9-3C0373645254}"/>
                </a:ext>
              </a:extLst>
            </p:cNvPr>
            <p:cNvSpPr/>
            <p:nvPr/>
          </p:nvSpPr>
          <p:spPr>
            <a:xfrm>
              <a:off x="-77577" y="-22124"/>
              <a:ext cx="1584672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5129" name="Picture 2">
              <a:extLst>
                <a:ext uri="{FF2B5EF4-FFF2-40B4-BE49-F238E27FC236}">
                  <a16:creationId xmlns:a16="http://schemas.microsoft.com/office/drawing/2014/main" id="{F010BDAA-8AB4-1BC9-01F0-EA45B5580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4">
              <a:extLst>
                <a:ext uri="{FF2B5EF4-FFF2-40B4-BE49-F238E27FC236}">
                  <a16:creationId xmlns:a16="http://schemas.microsoft.com/office/drawing/2014/main" id="{619641A4-1D37-80C2-9F0D-0002BFF7F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E764DE0-8314-2BA8-2082-C1787510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25" y="257175"/>
            <a:ext cx="61214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nb-NO" sz="5400" b="1" dirty="0">
                <a:solidFill>
                  <a:srgbClr val="9BBB59">
                    <a:lumMod val="75000"/>
                  </a:srgbClr>
                </a:solidFill>
              </a:rPr>
              <a:t>	</a:t>
            </a:r>
            <a:r>
              <a:rPr lang="nb-NO" b="1" dirty="0">
                <a:solidFill>
                  <a:srgbClr val="9BBB59">
                    <a:lumMod val="75000"/>
                  </a:srgbClr>
                </a:solidFill>
              </a:rPr>
              <a:t>Who </a:t>
            </a:r>
            <a:r>
              <a:rPr lang="nb-NO" b="1" dirty="0" err="1">
                <a:solidFill>
                  <a:srgbClr val="9BBB59">
                    <a:lumMod val="75000"/>
                  </a:srgbClr>
                </a:solidFill>
              </a:rPr>
              <a:t>are</a:t>
            </a:r>
            <a:r>
              <a:rPr lang="nb-NO" b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nb-NO" b="1" dirty="0" err="1">
                <a:solidFill>
                  <a:srgbClr val="9BBB59">
                    <a:lumMod val="75000"/>
                  </a:srgbClr>
                </a:solidFill>
              </a:rPr>
              <a:t>we</a:t>
            </a:r>
            <a:r>
              <a:rPr lang="nb-NO" b="1" dirty="0">
                <a:solidFill>
                  <a:srgbClr val="9BBB59">
                    <a:lumMod val="75000"/>
                  </a:srgbClr>
                </a:solidFill>
              </a:rPr>
              <a:t>?</a:t>
            </a:r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A29C7E-BBAF-D0A1-ADA8-B474ABD1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3" y="1449388"/>
            <a:ext cx="8431212" cy="4525962"/>
          </a:xfrm>
        </p:spPr>
        <p:txBody>
          <a:bodyPr/>
          <a:lstStyle/>
          <a:p>
            <a:pPr>
              <a:defRPr/>
            </a:pPr>
            <a:r>
              <a:rPr lang="nb-NO" sz="4000" b="1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Susanne Albertine Davidsen</a:t>
            </a:r>
            <a:endParaRPr lang="nb-NO" sz="4000" dirty="0">
              <a:solidFill>
                <a:schemeClr val="accent3">
                  <a:lumMod val="50000"/>
                </a:schemeClr>
              </a:solidFill>
              <a:ea typeface="+mn-lt"/>
              <a:cs typeface="+mn-lt"/>
            </a:endParaRPr>
          </a:p>
          <a:p>
            <a:pPr lvl="2">
              <a:buFont typeface="Courier New,monospace" panose="020B0604020202020204" pitchFamily="34" charset="0"/>
              <a:buChar char="o"/>
              <a:defRPr/>
            </a:pPr>
            <a:r>
              <a:rPr lang="nb-NO" sz="36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Expert by </a:t>
            </a: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experience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 and </a:t>
            </a: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professional</a:t>
            </a:r>
            <a:endParaRPr lang="nb-NO" sz="3200" b="1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  <a:p>
            <a:pPr lvl="1">
              <a:buFont typeface="Courier New,monospace" panose="020B0604020202020204" pitchFamily="34" charset="0"/>
              <a:buChar char="o"/>
              <a:defRPr/>
            </a:pPr>
            <a:r>
              <a:rPr lang="nb-NO" sz="3200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 Bergen Recovery College </a:t>
            </a:r>
          </a:p>
          <a:p>
            <a:pPr>
              <a:defRPr/>
            </a:pPr>
            <a:r>
              <a:rPr lang="nb-NO" sz="4000" b="1" dirty="0">
                <a:solidFill>
                  <a:schemeClr val="accent3">
                    <a:lumMod val="50000"/>
                  </a:schemeClr>
                </a:solidFill>
              </a:rPr>
              <a:t>Anne Turid Nygaard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nb-NO" sz="36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Adviser For </a:t>
            </a: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 Recovery College and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</a:rPr>
              <a:t>Agency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 Mental Health and </a:t>
            </a: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</a:rPr>
              <a:t>substance</a:t>
            </a:r>
            <a:r>
              <a:rPr lang="nb-NO" sz="3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nb-NO" sz="3200" dirty="0" err="1">
                <a:solidFill>
                  <a:schemeClr val="accent3">
                    <a:lumMod val="50000"/>
                  </a:schemeClr>
                </a:solidFill>
              </a:rPr>
              <a:t>abuse</a:t>
            </a:r>
            <a:endParaRPr lang="nb-NO" sz="3600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defRPr/>
            </a:pPr>
            <a:endParaRPr lang="nb-NO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126" name="Plassholder for lysbildenummer 5">
            <a:extLst>
              <a:ext uri="{FF2B5EF4-FFF2-40B4-BE49-F238E27FC236}">
                <a16:creationId xmlns:a16="http://schemas.microsoft.com/office/drawing/2014/main" id="{171ACE03-1E45-93AD-F94D-D55C2334EC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64AF74-25C7-41EF-968B-AA0BA2A0F940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nb-NO" altLang="nb-NO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vector taking notes concept illustration">
            <a:extLst>
              <a:ext uri="{FF2B5EF4-FFF2-40B4-BE49-F238E27FC236}">
                <a16:creationId xmlns:a16="http://schemas.microsoft.com/office/drawing/2014/main" id="{10B71060-C735-033E-E2DF-B3BA6BEE3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02732"/>
            <a:ext cx="3055268" cy="305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Teachers reports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4BB6-9BBB-D7F9-DC39-CE90C035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29" y="2202597"/>
            <a:ext cx="807524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800" dirty="0" err="1"/>
              <a:t>Both</a:t>
            </a:r>
            <a:r>
              <a:rPr lang="nb-NO" sz="2800" dirty="0"/>
              <a:t> peer- and </a:t>
            </a:r>
            <a:r>
              <a:rPr lang="nb-NO" sz="2800" dirty="0" err="1"/>
              <a:t>professional</a:t>
            </a:r>
            <a:r>
              <a:rPr lang="nb-NO" sz="2800" dirty="0"/>
              <a:t> </a:t>
            </a:r>
            <a:r>
              <a:rPr lang="nb-NO" sz="2800" dirty="0" err="1"/>
              <a:t>teachers</a:t>
            </a:r>
            <a:r>
              <a:rPr lang="nb-NO" sz="2800" dirty="0"/>
              <a:t> – </a:t>
            </a:r>
            <a:br>
              <a:rPr lang="nb-NO" sz="2800" dirty="0"/>
            </a:br>
            <a:r>
              <a:rPr lang="nb-NO" sz="2800" dirty="0"/>
              <a:t>personal </a:t>
            </a:r>
            <a:r>
              <a:rPr lang="nb-NO" sz="2800" dirty="0" err="1"/>
              <a:t>growth</a:t>
            </a:r>
            <a:endParaRPr lang="nb-NO" sz="28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Reports feeling </a:t>
            </a:r>
            <a:r>
              <a:rPr lang="nb-NO" sz="2800" dirty="0" err="1"/>
              <a:t>taken</a:t>
            </a:r>
            <a:r>
              <a:rPr lang="nb-NO" sz="2800" dirty="0"/>
              <a:t> </a:t>
            </a:r>
            <a:r>
              <a:rPr lang="nb-NO" sz="2800" dirty="0" err="1"/>
              <a:t>good</a:t>
            </a:r>
            <a:r>
              <a:rPr lang="nb-NO" sz="2800" dirty="0"/>
              <a:t> </a:t>
            </a:r>
            <a:r>
              <a:rPr lang="nb-NO" sz="2800" dirty="0" err="1"/>
              <a:t>care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800" dirty="0"/>
              <a:t>… </a:t>
            </a:r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wish</a:t>
            </a:r>
            <a:r>
              <a:rPr lang="nb-NO" sz="2800" dirty="0"/>
              <a:t> for stable locations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nb-NO" sz="2800" dirty="0"/>
              <a:t>Feeling </a:t>
            </a:r>
            <a:r>
              <a:rPr lang="nb-NO" sz="2800" dirty="0" err="1"/>
              <a:t>equal</a:t>
            </a:r>
            <a:endParaRPr lang="nb-NO" sz="2800" dirty="0"/>
          </a:p>
          <a:p>
            <a:pPr>
              <a:buFont typeface="Wingdings" panose="05000000000000000000" pitchFamily="2" charset="2"/>
              <a:buChar char="§"/>
            </a:pPr>
            <a:endParaRPr lang="nb-NO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6FCB99-C7B3-428D-E47B-85D799C7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ree vector college entrance exam concept illustration">
            <a:extLst>
              <a:ext uri="{FF2B5EF4-FFF2-40B4-BE49-F238E27FC236}">
                <a16:creationId xmlns:a16="http://schemas.microsoft.com/office/drawing/2014/main" id="{C1057C5A-24BD-5BB6-7D46-C73208DE7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6" y="5257800"/>
            <a:ext cx="1667545" cy="16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How do </a:t>
            </a:r>
            <a:r>
              <a:rPr lang="nb-NO" sz="40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we</a:t>
            </a: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sz="40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prepare</a:t>
            </a: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sz="40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our</a:t>
            </a: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peer </a:t>
            </a:r>
            <a:r>
              <a:rPr lang="nb-NO" sz="4000" dirty="0" err="1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teachers</a:t>
            </a:r>
            <a:r>
              <a:rPr lang="nb-NO" sz="4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D14BB6-9BBB-D7F9-DC39-CE90C0359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1700467"/>
          </a:xfrm>
        </p:spPr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err="1"/>
              <a:t>Guidance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expressing</a:t>
            </a:r>
            <a:r>
              <a:rPr lang="nb-NO" dirty="0"/>
              <a:t> </a:t>
            </a:r>
            <a:r>
              <a:rPr lang="nb-NO" dirty="0" err="1"/>
              <a:t>learning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from </a:t>
            </a:r>
            <a:r>
              <a:rPr lang="nb-NO" dirty="0" err="1"/>
              <a:t>own</a:t>
            </a:r>
            <a:r>
              <a:rPr lang="nb-NO" dirty="0"/>
              <a:t> personal story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E9BD8-EF6B-762D-8B24-EF8350F1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AB88C7-F9B7-F146-1D58-BF3027E6052F}"/>
              </a:ext>
            </a:extLst>
          </p:cNvPr>
          <p:cNvSpPr txBox="1"/>
          <p:nvPr/>
        </p:nvSpPr>
        <p:spPr>
          <a:xfrm>
            <a:off x="457200" y="3300984"/>
            <a:ext cx="8229600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buChar char="•"/>
            </a:pPr>
            <a:r>
              <a:rPr lang="nb-NO" sz="2800" dirty="0">
                <a:latin typeface="Calibri"/>
                <a:cs typeface="Arial"/>
              </a:rPr>
              <a:t> </a:t>
            </a:r>
            <a:r>
              <a:rPr lang="nb-NO" sz="2800" dirty="0" err="1">
                <a:latin typeface="Calibri"/>
                <a:cs typeface="Arial"/>
              </a:rPr>
              <a:t>Extra</a:t>
            </a:r>
            <a:r>
              <a:rPr lang="nb-NO" sz="2800" dirty="0">
                <a:latin typeface="Calibri"/>
                <a:cs typeface="Arial"/>
              </a:rPr>
              <a:t> support in </a:t>
            </a:r>
            <a:r>
              <a:rPr lang="nb-NO" sz="2800" dirty="0" err="1">
                <a:latin typeface="Calibri"/>
                <a:cs typeface="Arial"/>
              </a:rPr>
              <a:t>the</a:t>
            </a:r>
            <a:r>
              <a:rPr lang="nb-NO" sz="2800" dirty="0">
                <a:latin typeface="Calibri"/>
                <a:cs typeface="Arial"/>
              </a:rPr>
              <a:t> </a:t>
            </a:r>
            <a:r>
              <a:rPr lang="nb-NO" sz="2800" dirty="0" err="1">
                <a:latin typeface="Calibri"/>
                <a:cs typeface="Arial"/>
              </a:rPr>
              <a:t>empowerment</a:t>
            </a:r>
            <a:r>
              <a:rPr lang="nb-NO" sz="2800" dirty="0">
                <a:latin typeface="Calibri"/>
                <a:cs typeface="Arial"/>
              </a:rPr>
              <a:t> </a:t>
            </a:r>
            <a:r>
              <a:rPr lang="nb-NO" sz="2800" dirty="0" err="1">
                <a:latin typeface="Calibri"/>
                <a:cs typeface="Arial"/>
              </a:rPr>
              <a:t>process</a:t>
            </a:r>
            <a:r>
              <a:rPr lang="nb-NO" sz="2800" dirty="0">
                <a:latin typeface="Calibri"/>
                <a:cs typeface="Arial"/>
              </a:rPr>
              <a:t>, eg.</a:t>
            </a:r>
            <a:r>
              <a:rPr lang="en-US" sz="2800" dirty="0">
                <a:latin typeface="Calibri"/>
                <a:cs typeface="Arial"/>
              </a:rPr>
              <a:t>​</a:t>
            </a:r>
          </a:p>
          <a:p>
            <a:pPr lvl="2">
              <a:buChar char="•"/>
            </a:pP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Speaking</a:t>
            </a:r>
            <a:r>
              <a:rPr lang="nb-NO" sz="2400" dirty="0">
                <a:latin typeface="Calibri"/>
                <a:cs typeface="Arial"/>
              </a:rPr>
              <a:t> in </a:t>
            </a:r>
            <a:r>
              <a:rPr lang="nb-NO" sz="2400" dirty="0" err="1">
                <a:latin typeface="Calibri"/>
                <a:cs typeface="Arial"/>
              </a:rPr>
              <a:t>public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en-US" sz="2400" dirty="0">
                <a:latin typeface="Calibri"/>
                <a:cs typeface="Arial"/>
              </a:rPr>
              <a:t>​</a:t>
            </a:r>
          </a:p>
          <a:p>
            <a:pPr lvl="2">
              <a:buChar char="•"/>
            </a:pP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Growing</a:t>
            </a:r>
            <a:r>
              <a:rPr lang="nb-NO" sz="2400" dirty="0">
                <a:latin typeface="Calibri"/>
                <a:cs typeface="Arial"/>
              </a:rPr>
              <a:t> in </a:t>
            </a:r>
            <a:r>
              <a:rPr lang="nb-NO" sz="2400" dirty="0" err="1">
                <a:latin typeface="Calibri"/>
                <a:cs typeface="Arial"/>
              </a:rPr>
              <a:t>the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role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of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being</a:t>
            </a:r>
            <a:r>
              <a:rPr lang="nb-NO" sz="2400" dirty="0">
                <a:latin typeface="Calibri"/>
                <a:cs typeface="Arial"/>
              </a:rPr>
              <a:t> a </a:t>
            </a:r>
            <a:r>
              <a:rPr lang="nb-NO" sz="2400" dirty="0" err="1">
                <a:latin typeface="Calibri"/>
                <a:cs typeface="Arial"/>
              </a:rPr>
              <a:t>teacher</a:t>
            </a:r>
            <a:r>
              <a:rPr lang="nb-NO" sz="2400" dirty="0">
                <a:latin typeface="Calibri"/>
                <a:cs typeface="Arial"/>
              </a:rPr>
              <a:t> in </a:t>
            </a:r>
            <a:r>
              <a:rPr lang="nb-NO" sz="2400" dirty="0" err="1">
                <a:latin typeface="Calibri"/>
                <a:cs typeface="Arial"/>
              </a:rPr>
              <a:t>the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classroom</a:t>
            </a:r>
            <a:r>
              <a:rPr lang="nb-NO" sz="2400" dirty="0">
                <a:latin typeface="Calibri"/>
                <a:cs typeface="Arial"/>
              </a:rPr>
              <a:t>​</a:t>
            </a:r>
          </a:p>
          <a:p>
            <a:pPr lvl="2">
              <a:buChar char="•"/>
            </a:pPr>
            <a:r>
              <a:rPr lang="nb-NO" sz="2400" dirty="0">
                <a:latin typeface="Calibri"/>
                <a:cs typeface="Arial"/>
              </a:rPr>
              <a:t> Feeling </a:t>
            </a:r>
            <a:r>
              <a:rPr lang="nb-NO" sz="2400" dirty="0" err="1">
                <a:latin typeface="Calibri"/>
                <a:cs typeface="Arial"/>
              </a:rPr>
              <a:t>valued</a:t>
            </a:r>
            <a:r>
              <a:rPr lang="nb-NO" sz="2400" dirty="0">
                <a:latin typeface="Calibri"/>
                <a:cs typeface="Arial"/>
              </a:rPr>
              <a:t>, as </a:t>
            </a:r>
            <a:r>
              <a:rPr lang="nb-NO" sz="2400" dirty="0" err="1">
                <a:latin typeface="Calibri"/>
                <a:cs typeface="Arial"/>
              </a:rPr>
              <a:t>teachers</a:t>
            </a:r>
            <a:r>
              <a:rPr lang="nb-NO" sz="2400" dirty="0">
                <a:latin typeface="Calibri"/>
                <a:cs typeface="Arial"/>
              </a:rPr>
              <a:t>, and as an </a:t>
            </a:r>
            <a:r>
              <a:rPr lang="nb-NO" sz="2400" dirty="0" err="1">
                <a:latin typeface="Calibri"/>
                <a:cs typeface="Arial"/>
              </a:rPr>
              <a:t>essential</a:t>
            </a:r>
            <a:r>
              <a:rPr lang="en-US" sz="2400" dirty="0">
                <a:latin typeface="Calibri"/>
                <a:cs typeface="Arial"/>
              </a:rPr>
              <a:t>​</a:t>
            </a:r>
            <a:br>
              <a:rPr lang="en-US" sz="2400" dirty="0">
                <a:cs typeface="Arial"/>
              </a:rPr>
            </a:br>
            <a:r>
              <a:rPr lang="nb-NO" sz="2400" dirty="0">
                <a:latin typeface="Calibri"/>
                <a:cs typeface="Arial"/>
              </a:rPr>
              <a:t>part </a:t>
            </a:r>
            <a:r>
              <a:rPr lang="nb-NO" sz="2400" dirty="0" err="1">
                <a:latin typeface="Calibri"/>
                <a:cs typeface="Arial"/>
              </a:rPr>
              <a:t>of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the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making</a:t>
            </a:r>
            <a:r>
              <a:rPr lang="nb-NO" sz="2400" dirty="0">
                <a:latin typeface="Calibri"/>
                <a:cs typeface="Arial"/>
              </a:rPr>
              <a:t> </a:t>
            </a:r>
            <a:r>
              <a:rPr lang="nb-NO" sz="2400" dirty="0" err="1">
                <a:latin typeface="Calibri"/>
                <a:cs typeface="Arial"/>
              </a:rPr>
              <a:t>of</a:t>
            </a:r>
            <a:r>
              <a:rPr lang="nb-NO" sz="2400" dirty="0">
                <a:latin typeface="Calibri"/>
                <a:cs typeface="Arial"/>
              </a:rPr>
              <a:t> a </a:t>
            </a:r>
            <a:r>
              <a:rPr lang="nb-NO" sz="2400" dirty="0" err="1">
                <a:latin typeface="Calibri"/>
                <a:cs typeface="Arial"/>
              </a:rPr>
              <a:t>recovery</a:t>
            </a:r>
            <a:r>
              <a:rPr lang="nb-NO" sz="2400" dirty="0">
                <a:latin typeface="Calibri"/>
                <a:cs typeface="Arial"/>
              </a:rPr>
              <a:t> college</a:t>
            </a:r>
            <a:r>
              <a:rPr lang="en-US" sz="2400" dirty="0">
                <a:latin typeface="Calibri"/>
                <a:cs typeface="Arial"/>
              </a:rPr>
              <a:t>​</a:t>
            </a:r>
          </a:p>
          <a:p>
            <a:pPr lvl="2"/>
            <a:endParaRPr lang="nb-NO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12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uppe 2">
            <a:extLst>
              <a:ext uri="{FF2B5EF4-FFF2-40B4-BE49-F238E27FC236}">
                <a16:creationId xmlns:a16="http://schemas.microsoft.com/office/drawing/2014/main" id="{8DE278CD-D189-9061-7F0C-5C7CF2B6D2BB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id="{20EFF7BF-A9D3-DD2A-1BBF-E3F5481577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33BC502B-49B6-C153-56B7-28B35CFA3F93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7417" name="Picture 2">
              <a:extLst>
                <a:ext uri="{FF2B5EF4-FFF2-40B4-BE49-F238E27FC236}">
                  <a16:creationId xmlns:a16="http://schemas.microsoft.com/office/drawing/2014/main" id="{807EDC02-4FDB-7F9E-991E-A5944725C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4">
              <a:extLst>
                <a:ext uri="{FF2B5EF4-FFF2-40B4-BE49-F238E27FC236}">
                  <a16:creationId xmlns:a16="http://schemas.microsoft.com/office/drawing/2014/main" id="{B3C96E85-3B34-C45D-51FE-1218184A4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03" y="6125628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690E39A-E1DF-ED2E-8277-4CA6DE4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18686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What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is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important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to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our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 peer </a:t>
            </a:r>
            <a:r>
              <a:rPr lang="nb-NO" dirty="0" err="1">
                <a:solidFill>
                  <a:schemeClr val="accent3">
                    <a:lumMod val="50000"/>
                  </a:schemeClr>
                </a:solidFill>
                <a:cs typeface="Calibri"/>
              </a:rPr>
              <a:t>teachers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  <a:cs typeface="Calibri"/>
              </a:rPr>
              <a:t>?</a:t>
            </a:r>
            <a:endParaRPr lang="nb-NO" sz="4000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4789840A-AAA4-2E21-ED0F-5CD31A517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marL="457200" lvl="1" indent="0">
              <a:buNone/>
            </a:pP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Good </a:t>
            </a:r>
            <a:r>
              <a:rPr lang="nb-NO" dirty="0" err="1"/>
              <a:t>evaluations</a:t>
            </a:r>
            <a:r>
              <a:rPr lang="nb-NO" dirty="0"/>
              <a:t> from students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err="1"/>
              <a:t>Opportunity</a:t>
            </a:r>
            <a:r>
              <a:rPr lang="nb-NO" dirty="0"/>
              <a:t> to </a:t>
            </a:r>
            <a:r>
              <a:rPr lang="nb-NO" dirty="0" err="1"/>
              <a:t>shed</a:t>
            </a:r>
            <a:r>
              <a:rPr lang="nb-NO" dirty="0"/>
              <a:t> </a:t>
            </a:r>
            <a:r>
              <a:rPr lang="nb-NO" dirty="0" err="1"/>
              <a:t>light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topics</a:t>
            </a: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 err="1"/>
              <a:t>Honest</a:t>
            </a:r>
            <a:r>
              <a:rPr lang="nb-NO" dirty="0"/>
              <a:t> feedback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Genuine </a:t>
            </a:r>
            <a:r>
              <a:rPr lang="nb-NO" dirty="0" err="1"/>
              <a:t>commitment</a:t>
            </a:r>
            <a:r>
              <a:rPr lang="nb-NO" dirty="0"/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b-NO" dirty="0"/>
              <a:t>Peer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management </a:t>
            </a:r>
            <a:r>
              <a:rPr lang="nb-NO" dirty="0" err="1"/>
              <a:t>of</a:t>
            </a:r>
            <a:r>
              <a:rPr lang="nb-NO" dirty="0"/>
              <a:t> RC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  <a:p>
            <a:pPr lvl="1">
              <a:buFont typeface="Wingdings" panose="05000000000000000000" pitchFamily="2" charset="2"/>
              <a:buChar char="§"/>
            </a:pPr>
            <a:endParaRPr lang="nb-NO" dirty="0"/>
          </a:p>
          <a:p>
            <a:endParaRPr lang="nb-NO" dirty="0"/>
          </a:p>
        </p:txBody>
      </p:sp>
      <p:pic>
        <p:nvPicPr>
          <p:cNvPr id="6146" name="Picture 2" descr="Free vector youth empowerment abstract concept vector illustration. children and young people take charge, take action, improve life quality, democracy building, youth activism, involvement abstract metaphor.">
            <a:extLst>
              <a:ext uri="{FF2B5EF4-FFF2-40B4-BE49-F238E27FC236}">
                <a16:creationId xmlns:a16="http://schemas.microsoft.com/office/drawing/2014/main" id="{E01C5790-4936-3182-C78F-CFDF5FE4C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42" y="3467894"/>
            <a:ext cx="3347864" cy="33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253EEC-3667-C396-C563-C9944138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A118F-3C58-4D88-B3EC-7BE5AB84BA31}" type="slidenum">
              <a:rPr lang="nb-NO" altLang="nb-NO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A3C0149-D6A0-A9CC-D2D1-B3ED6E9668F8}"/>
              </a:ext>
            </a:extLst>
          </p:cNvPr>
          <p:cNvSpPr/>
          <p:nvPr/>
        </p:nvSpPr>
        <p:spPr bwMode="auto">
          <a:xfrm>
            <a:off x="-77788" y="-22225"/>
            <a:ext cx="1584326" cy="6980238"/>
          </a:xfrm>
          <a:prstGeom prst="rect">
            <a:avLst/>
          </a:prstGeom>
          <a:gradFill flip="none" rotWithShape="1">
            <a:gsLst>
              <a:gs pos="14000">
                <a:schemeClr val="accent3">
                  <a:lumMod val="3000"/>
                  <a:lumOff val="97000"/>
                  <a:alpha val="76000"/>
                </a:schemeClr>
              </a:gs>
              <a:gs pos="100000">
                <a:srgbClr val="9CB86E">
                  <a:lumMod val="96000"/>
                  <a:lumOff val="4000"/>
                </a:srgbClr>
              </a:gs>
              <a:gs pos="100000">
                <a:srgbClr val="156B13"/>
              </a:gs>
            </a:gsLst>
            <a:lin ang="108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37891" name="Bilde 3">
            <a:extLst>
              <a:ext uri="{FF2B5EF4-FFF2-40B4-BE49-F238E27FC236}">
                <a16:creationId xmlns:a16="http://schemas.microsoft.com/office/drawing/2014/main" id="{FC82762F-A283-43B3-6439-18025E003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50" y="2331033"/>
            <a:ext cx="7134100" cy="402531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Plassholder for lysbildenummer 2">
            <a:extLst>
              <a:ext uri="{FF2B5EF4-FFF2-40B4-BE49-F238E27FC236}">
                <a16:creationId xmlns:a16="http://schemas.microsoft.com/office/drawing/2014/main" id="{9E5C86D9-0D85-7E80-5339-49F84E078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19586C-713E-46F4-944C-F1A0BCF75B3B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8985C08-2770-49F8-EEDB-6DABDB79F462}"/>
              </a:ext>
            </a:extLst>
          </p:cNvPr>
          <p:cNvSpPr txBox="1"/>
          <p:nvPr/>
        </p:nvSpPr>
        <p:spPr>
          <a:xfrm>
            <a:off x="1403648" y="839141"/>
            <a:ext cx="3970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Susanne Albertine Davidsen</a:t>
            </a:r>
          </a:p>
          <a:p>
            <a:endParaRPr lang="nb-NO" sz="28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B5931BF-AA75-82B6-F1FC-8EFC8ED9F935}"/>
              </a:ext>
            </a:extLst>
          </p:cNvPr>
          <p:cNvSpPr txBox="1"/>
          <p:nvPr/>
        </p:nvSpPr>
        <p:spPr>
          <a:xfrm>
            <a:off x="5033392" y="956559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Anne Turid Nygaard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uppe 2">
            <a:extLst>
              <a:ext uri="{FF2B5EF4-FFF2-40B4-BE49-F238E27FC236}">
                <a16:creationId xmlns:a16="http://schemas.microsoft.com/office/drawing/2014/main" id="{C3035286-6C60-BE03-B5BE-6D51AC8230B7}"/>
              </a:ext>
            </a:extLst>
          </p:cNvPr>
          <p:cNvGrpSpPr>
            <a:grpSpLocks/>
          </p:cNvGrpSpPr>
          <p:nvPr/>
        </p:nvGrpSpPr>
        <p:grpSpPr bwMode="auto">
          <a:xfrm>
            <a:off x="30505" y="2718"/>
            <a:ext cx="8692160" cy="6912768"/>
            <a:chOff x="-77577" y="-22124"/>
            <a:chExt cx="8876665" cy="6979516"/>
          </a:xfrm>
        </p:grpSpPr>
        <p:pic>
          <p:nvPicPr>
            <p:cNvPr id="7175" name="Picture 6">
              <a:extLst>
                <a:ext uri="{FF2B5EF4-FFF2-40B4-BE49-F238E27FC236}">
                  <a16:creationId xmlns:a16="http://schemas.microsoft.com/office/drawing/2014/main" id="{88A6A6A0-08BD-9622-040E-3361878DB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1712" y="168335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0C900B8D-1DC4-2ECC-D036-26D23DBD24CD}"/>
                </a:ext>
              </a:extLst>
            </p:cNvPr>
            <p:cNvSpPr/>
            <p:nvPr/>
          </p:nvSpPr>
          <p:spPr>
            <a:xfrm>
              <a:off x="-77577" y="-22124"/>
              <a:ext cx="1584673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7177" name="Picture 2">
              <a:extLst>
                <a:ext uri="{FF2B5EF4-FFF2-40B4-BE49-F238E27FC236}">
                  <a16:creationId xmlns:a16="http://schemas.microsoft.com/office/drawing/2014/main" id="{ACC2A84D-FCCA-5DFB-193B-CC1E49069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4">
              <a:extLst>
                <a:ext uri="{FF2B5EF4-FFF2-40B4-BE49-F238E27FC236}">
                  <a16:creationId xmlns:a16="http://schemas.microsoft.com/office/drawing/2014/main" id="{BB739F74-BE23-78D5-A37E-B1A2927BD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ABE3AC2C-AF20-7984-ECEE-85EAD6ED6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97" y="63459"/>
            <a:ext cx="61214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b="1" dirty="0">
                <a:solidFill>
                  <a:srgbClr val="9BBB59">
                    <a:lumMod val="75000"/>
                  </a:srgbClr>
                </a:solidFill>
              </a:rPr>
              <a:t>	</a:t>
            </a:r>
            <a:r>
              <a:rPr lang="nb-NO" sz="3600" b="1" dirty="0" err="1">
                <a:solidFill>
                  <a:srgbClr val="9BBB59">
                    <a:lumMod val="75000"/>
                  </a:srgbClr>
                </a:solidFill>
              </a:rPr>
              <a:t>What</a:t>
            </a:r>
            <a:r>
              <a:rPr lang="nb-NO" sz="3600" b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nb-NO" sz="3600" b="1" dirty="0" err="1">
                <a:solidFill>
                  <a:srgbClr val="9BBB59">
                    <a:lumMod val="75000"/>
                  </a:srgbClr>
                </a:solidFill>
              </a:rPr>
              <a:t>we</a:t>
            </a:r>
            <a:r>
              <a:rPr lang="nb-NO" sz="3600" b="1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nb-NO" sz="3600" b="1" dirty="0" err="1">
                <a:solidFill>
                  <a:srgbClr val="9BBB59">
                    <a:lumMod val="75000"/>
                  </a:srgbClr>
                </a:solidFill>
              </a:rPr>
              <a:t>will</a:t>
            </a:r>
            <a:r>
              <a:rPr lang="nb-NO" sz="3600" b="1" dirty="0">
                <a:solidFill>
                  <a:srgbClr val="9BBB59">
                    <a:lumMod val="75000"/>
                  </a:srgbClr>
                </a:solidFill>
              </a:rPr>
              <a:t> talk </a:t>
            </a:r>
            <a:r>
              <a:rPr lang="nb-NO" sz="3600" b="1" dirty="0" err="1">
                <a:solidFill>
                  <a:srgbClr val="9BBB59">
                    <a:lumMod val="75000"/>
                  </a:srgbClr>
                </a:solidFill>
              </a:rPr>
              <a:t>about</a:t>
            </a:r>
            <a:endParaRPr lang="nb-NO" sz="3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6DC26DE-64D6-910A-D450-DBB565018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068715"/>
            <a:ext cx="8431213" cy="4525962"/>
          </a:xfrm>
        </p:spPr>
        <p:txBody>
          <a:bodyPr/>
          <a:lstStyle/>
          <a:p>
            <a:pPr>
              <a:defRPr/>
            </a:pPr>
            <a:r>
              <a:rPr lang="en-AU" sz="2800" dirty="0">
                <a:solidFill>
                  <a:schemeClr val="accent3">
                    <a:lumMod val="50000"/>
                  </a:schemeClr>
                </a:solidFill>
              </a:rPr>
              <a:t>The inspiration and the beginning</a:t>
            </a:r>
          </a:p>
          <a:p>
            <a:pPr>
              <a:defRPr/>
            </a:pPr>
            <a:r>
              <a:rPr lang="en-AU" sz="2800" dirty="0">
                <a:solidFill>
                  <a:schemeClr val="accent3">
                    <a:lumMod val="50000"/>
                  </a:schemeClr>
                </a:solidFill>
              </a:rPr>
              <a:t>Purpose and core principles</a:t>
            </a:r>
          </a:p>
          <a:p>
            <a:pPr>
              <a:defRPr/>
            </a:pPr>
            <a:r>
              <a:rPr lang="en-AU" sz="2800" dirty="0">
                <a:solidFill>
                  <a:schemeClr val="accent3">
                    <a:lumMod val="50000"/>
                  </a:schemeClr>
                </a:solidFill>
              </a:rPr>
              <a:t>Course Examples</a:t>
            </a:r>
          </a:p>
          <a:p>
            <a:pPr>
              <a:defRPr/>
            </a:pPr>
            <a:r>
              <a:rPr lang="en-AU" sz="2800" dirty="0">
                <a:solidFill>
                  <a:schemeClr val="accent3">
                    <a:lumMod val="50000"/>
                  </a:schemeClr>
                </a:solidFill>
              </a:rPr>
              <a:t>Quality criteria from Nottingham Recovery College</a:t>
            </a:r>
          </a:p>
          <a:p>
            <a:pPr>
              <a:defRPr/>
            </a:pPr>
            <a:r>
              <a:rPr lang="en-AU" sz="2800" dirty="0">
                <a:solidFill>
                  <a:schemeClr val="accent3">
                    <a:lumMod val="50000"/>
                  </a:schemeClr>
                </a:solidFill>
              </a:rPr>
              <a:t>Bergen RecoveryCollege – The peer teachers</a:t>
            </a:r>
          </a:p>
          <a:p>
            <a:pPr lvl="1"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Student evaluations</a:t>
            </a:r>
          </a:p>
          <a:p>
            <a:pPr lvl="1"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Preparing before courses</a:t>
            </a:r>
          </a:p>
          <a:p>
            <a:pPr lvl="1"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Building an environment</a:t>
            </a:r>
          </a:p>
          <a:p>
            <a:pPr lvl="1"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Teachers reports</a:t>
            </a:r>
          </a:p>
          <a:p>
            <a:pPr lvl="1"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Preparing teachers</a:t>
            </a:r>
          </a:p>
          <a:p>
            <a:pPr lvl="1"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What is important to our peer teachers?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nb-NO" sz="4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nb-NO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1D513-FC56-BDBD-17D1-DE5EA0B9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18F-3C58-4D88-B3EC-7BE5AB84BA31}" type="slidenum">
              <a:rPr lang="nb-NO" altLang="nb-NO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uppe 2">
            <a:extLst>
              <a:ext uri="{FF2B5EF4-FFF2-40B4-BE49-F238E27FC236}">
                <a16:creationId xmlns:a16="http://schemas.microsoft.com/office/drawing/2014/main" id="{0E3B4E72-583C-B82B-2945-8588BDBDBCA7}"/>
              </a:ext>
            </a:extLst>
          </p:cNvPr>
          <p:cNvGrpSpPr>
            <a:grpSpLocks/>
          </p:cNvGrpSpPr>
          <p:nvPr/>
        </p:nvGrpSpPr>
        <p:grpSpPr bwMode="auto">
          <a:xfrm>
            <a:off x="4462" y="0"/>
            <a:ext cx="4778296" cy="6858000"/>
            <a:chOff x="-77577" y="-22124"/>
            <a:chExt cx="4433553" cy="697951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8BCA5BE1-3A63-BB13-FB58-738674C714FA}"/>
                </a:ext>
              </a:extLst>
            </p:cNvPr>
            <p:cNvSpPr/>
            <p:nvPr/>
          </p:nvSpPr>
          <p:spPr>
            <a:xfrm>
              <a:off x="-77577" y="-22124"/>
              <a:ext cx="1584337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prstClr val="white"/>
                </a:solidFill>
              </a:endParaRPr>
            </a:p>
          </p:txBody>
        </p:sp>
        <p:pic>
          <p:nvPicPr>
            <p:cNvPr id="9225" name="Picture 2">
              <a:extLst>
                <a:ext uri="{FF2B5EF4-FFF2-40B4-BE49-F238E27FC236}">
                  <a16:creationId xmlns:a16="http://schemas.microsoft.com/office/drawing/2014/main" id="{330B4A65-6327-8EBA-2F06-D0A1C7E1F8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4">
              <a:extLst>
                <a:ext uri="{FF2B5EF4-FFF2-40B4-BE49-F238E27FC236}">
                  <a16:creationId xmlns:a16="http://schemas.microsoft.com/office/drawing/2014/main" id="{C0386F96-92A2-8CE8-99F7-362152A66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C24850-0465-05A0-AEA4-0C8908321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30387"/>
            <a:ext cx="4608512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September 2017 : Conference -Refocus on recovery – Nottingham</a:t>
            </a:r>
          </a:p>
          <a:p>
            <a:pPr marL="0" indent="0">
              <a:buNone/>
              <a:defRPr/>
            </a:pP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Visits to and from Nottingham recovery college</a:t>
            </a:r>
          </a:p>
          <a:p>
            <a:pPr>
              <a:defRPr/>
            </a:pP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Workshop in Copenhagen with 5 recovery colleges in Denmark </a:t>
            </a:r>
          </a:p>
          <a:p>
            <a:pPr>
              <a:defRPr/>
            </a:pP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222" name="Plassholder for lysbildenummer 5">
            <a:extLst>
              <a:ext uri="{FF2B5EF4-FFF2-40B4-BE49-F238E27FC236}">
                <a16:creationId xmlns:a16="http://schemas.microsoft.com/office/drawing/2014/main" id="{74F46594-C11C-200C-BE01-0C20F50ED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7EDD4B-9D41-4579-9BFE-BB8298463D26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5043A09-E93E-052A-0929-196794F8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6302" y="1150937"/>
            <a:ext cx="4753248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b="1" dirty="0">
                <a:solidFill>
                  <a:srgbClr val="9BBB59">
                    <a:lumMod val="75000"/>
                  </a:srgbClr>
                </a:solidFill>
              </a:rPr>
              <a:t>	</a:t>
            </a:r>
            <a:r>
              <a:rPr lang="nb-NO" dirty="0">
                <a:solidFill>
                  <a:srgbClr val="FFC000"/>
                </a:solidFill>
              </a:rPr>
              <a:t>The </a:t>
            </a:r>
            <a:r>
              <a:rPr lang="nb-NO" dirty="0" err="1">
                <a:solidFill>
                  <a:srgbClr val="FFC000"/>
                </a:solidFill>
              </a:rPr>
              <a:t>inspiration</a:t>
            </a:r>
            <a:endParaRPr lang="nb-NO" sz="3600" dirty="0">
              <a:solidFill>
                <a:srgbClr val="FFC000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B3E2C4F-5922-F46B-4A4F-58BD3B152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358" y="2185987"/>
            <a:ext cx="3500786" cy="35730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0F03ED1-8ED1-4628-33AA-48DC2A6A5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6946" y="539012"/>
            <a:ext cx="3975854" cy="789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BFFBA7F-C006-74D5-D7BF-41DAD75E9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747" y="2264662"/>
            <a:ext cx="2720346" cy="2751410"/>
          </a:xfrm>
          <a:prstGeom prst="rect">
            <a:avLst/>
          </a:prstGeom>
        </p:spPr>
      </p:pic>
      <p:sp>
        <p:nvSpPr>
          <p:cNvPr id="15366" name="Plassholder for lysbildenummer 5">
            <a:extLst>
              <a:ext uri="{FF2B5EF4-FFF2-40B4-BE49-F238E27FC236}">
                <a16:creationId xmlns:a16="http://schemas.microsoft.com/office/drawing/2014/main" id="{861C4591-86F3-CE96-C096-BA0D64813C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2E9C46-A35C-429D-BD37-88217411270C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grpSp>
        <p:nvGrpSpPr>
          <p:cNvPr id="15363" name="Gruppe 2">
            <a:extLst>
              <a:ext uri="{FF2B5EF4-FFF2-40B4-BE49-F238E27FC236}">
                <a16:creationId xmlns:a16="http://schemas.microsoft.com/office/drawing/2014/main" id="{E686CC79-E249-F40E-2322-01BBCBB09DAA}"/>
              </a:ext>
            </a:extLst>
          </p:cNvPr>
          <p:cNvGrpSpPr>
            <a:grpSpLocks/>
          </p:cNvGrpSpPr>
          <p:nvPr/>
        </p:nvGrpSpPr>
        <p:grpSpPr bwMode="auto">
          <a:xfrm>
            <a:off x="-19480" y="0"/>
            <a:ext cx="9127984" cy="6830450"/>
            <a:chOff x="-77577" y="-22124"/>
            <a:chExt cx="9002256" cy="6979516"/>
          </a:xfrm>
        </p:grpSpPr>
        <p:pic>
          <p:nvPicPr>
            <p:cNvPr id="15367" name="Picture 6">
              <a:extLst>
                <a:ext uri="{FF2B5EF4-FFF2-40B4-BE49-F238E27FC236}">
                  <a16:creationId xmlns:a16="http://schemas.microsoft.com/office/drawing/2014/main" id="{093536F3-D4C4-ADEB-D5E1-9351E5807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4B791D3D-6194-DEF5-4508-F4E33B1EE566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5369" name="Picture 2">
              <a:extLst>
                <a:ext uri="{FF2B5EF4-FFF2-40B4-BE49-F238E27FC236}">
                  <a16:creationId xmlns:a16="http://schemas.microsoft.com/office/drawing/2014/main" id="{18E02A1E-641F-D755-B8CE-121E20AAF4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4">
              <a:extLst>
                <a:ext uri="{FF2B5EF4-FFF2-40B4-BE49-F238E27FC236}">
                  <a16:creationId xmlns:a16="http://schemas.microsoft.com/office/drawing/2014/main" id="{66B5ECE2-402D-4340-BD2E-0CF931326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33E6AB9-3D7C-DFC0-BE0A-57CA8EC10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07" y="1415465"/>
            <a:ext cx="6178658" cy="2493360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Open invitation to service users and professionals in March 2018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2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Goal: Getting topics for making the first courses at the College.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2. Co –production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3. Framework:</a:t>
            </a:r>
          </a:p>
          <a:p>
            <a:pPr lvl="1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AU" sz="2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There were established a steering group </a:t>
            </a:r>
          </a:p>
          <a:p>
            <a:pPr lvl="1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AU" sz="2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 a ratification board for approving the courses </a:t>
            </a:r>
          </a:p>
          <a:p>
            <a:pPr lvl="1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AU" sz="20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and a recourse group for volunteers.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4. Key persons from Nottingham Recovery College to Bergen to help us setting the framework (5 days) and quality criteria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AU" sz="24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nb-NO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3600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36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nb-NO" sz="3600" b="1" dirty="0">
              <a:solidFill>
                <a:schemeClr val="accent3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B7DDD788-4F3A-091E-946B-8B5E9A661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9" y="296434"/>
            <a:ext cx="8229600" cy="1143000"/>
          </a:xfrm>
        </p:spPr>
        <p:txBody>
          <a:bodyPr/>
          <a:lstStyle/>
          <a:p>
            <a:r>
              <a:rPr lang="nb-NO" dirty="0">
                <a:solidFill>
                  <a:schemeClr val="accent6">
                    <a:lumMod val="75000"/>
                  </a:schemeClr>
                </a:solidFill>
              </a:rPr>
              <a:t>From plan to action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uppe 2">
            <a:extLst>
              <a:ext uri="{FF2B5EF4-FFF2-40B4-BE49-F238E27FC236}">
                <a16:creationId xmlns:a16="http://schemas.microsoft.com/office/drawing/2014/main" id="{93F5FFB3-DCE8-CBF3-CA90-470D84940D44}"/>
              </a:ext>
            </a:extLst>
          </p:cNvPr>
          <p:cNvGrpSpPr>
            <a:grpSpLocks/>
          </p:cNvGrpSpPr>
          <p:nvPr/>
        </p:nvGrpSpPr>
        <p:grpSpPr bwMode="auto">
          <a:xfrm>
            <a:off x="-6020" y="0"/>
            <a:ext cx="4433778" cy="6858000"/>
            <a:chOff x="-77577" y="-22124"/>
            <a:chExt cx="4433553" cy="697951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2C13C28C-2428-DC1D-A0F3-5469F34FC975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27660" name="Picture 2">
              <a:extLst>
                <a:ext uri="{FF2B5EF4-FFF2-40B4-BE49-F238E27FC236}">
                  <a16:creationId xmlns:a16="http://schemas.microsoft.com/office/drawing/2014/main" id="{7FDFB04F-6F7A-8E3C-8989-627A48D84F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4">
              <a:extLst>
                <a:ext uri="{FF2B5EF4-FFF2-40B4-BE49-F238E27FC236}">
                  <a16:creationId xmlns:a16="http://schemas.microsoft.com/office/drawing/2014/main" id="{EA67699D-6A24-DF2E-094F-5BFC36C318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B716D5A5-9206-D565-4FB2-46DFDF0BB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73" y="240220"/>
            <a:ext cx="6264275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3600" b="1" dirty="0">
                <a:solidFill>
                  <a:srgbClr val="C00000"/>
                </a:solidFill>
              </a:rPr>
              <a:t>Purpose</a:t>
            </a:r>
            <a:endParaRPr lang="nb-NO" sz="2800" dirty="0">
              <a:solidFill>
                <a:srgbClr val="C00000"/>
              </a:solidFill>
            </a:endParaRPr>
          </a:p>
        </p:txBody>
      </p:sp>
      <p:sp>
        <p:nvSpPr>
          <p:cNvPr id="11268" name="Plassholder for innhold 4">
            <a:extLst>
              <a:ext uri="{FF2B5EF4-FFF2-40B4-BE49-F238E27FC236}">
                <a16:creationId xmlns:a16="http://schemas.microsoft.com/office/drawing/2014/main" id="{810710E5-0361-1B15-B6DB-82CB84EFB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9098" y="1765998"/>
            <a:ext cx="5447686" cy="3617913"/>
          </a:xfrm>
        </p:spPr>
        <p:txBody>
          <a:bodyPr/>
          <a:lstStyle/>
          <a:p>
            <a:pPr>
              <a:defRPr/>
            </a:pPr>
            <a:r>
              <a:rPr lang="en-US" altLang="nb-NO" sz="3600" dirty="0"/>
              <a:t>The main purpose of the school is to convey knowledge and inspiration that can contribute to the students choosing to work with their own recovery </a:t>
            </a:r>
          </a:p>
          <a:p>
            <a:pPr>
              <a:defRPr/>
            </a:pPr>
            <a:endParaRPr lang="en-US" altLang="nb-NO" dirty="0"/>
          </a:p>
          <a:p>
            <a:pPr eaLnBrk="1" hangingPunct="1">
              <a:defRPr/>
            </a:pPr>
            <a:endParaRPr lang="nb-NO" altLang="nb-NO" sz="40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0EB9E9-0CF5-F2AA-A7BA-ED3AD62C48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237" y="1404746"/>
            <a:ext cx="3044110" cy="30689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4E4948A-307D-2B62-12F2-107337232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108" y="4604579"/>
            <a:ext cx="3044111" cy="105449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8CD508-6A6C-63B8-F4D1-DE824925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118F-3C58-4D88-B3EC-7BE5AB84BA31}" type="slidenum">
              <a:rPr lang="nb-NO" altLang="nb-NO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1" name="Gruppe 6">
            <a:extLst>
              <a:ext uri="{FF2B5EF4-FFF2-40B4-BE49-F238E27FC236}">
                <a16:creationId xmlns:a16="http://schemas.microsoft.com/office/drawing/2014/main" id="{EBA5D027-C2FC-FC3D-6AAF-5C3172C0EC1A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2565400"/>
            <a:ext cx="3273425" cy="3103563"/>
            <a:chOff x="5558787" y="3573016"/>
            <a:chExt cx="3189677" cy="238064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9464" name="Picture 2">
              <a:extLst>
                <a:ext uri="{FF2B5EF4-FFF2-40B4-BE49-F238E27FC236}">
                  <a16:creationId xmlns:a16="http://schemas.microsoft.com/office/drawing/2014/main" id="{A11275EC-CC10-C5E5-9731-2E759AC9A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58787" y="3573016"/>
              <a:ext cx="3189677" cy="238064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65" name="TekstSylinder 5">
              <a:extLst>
                <a:ext uri="{FF2B5EF4-FFF2-40B4-BE49-F238E27FC236}">
                  <a16:creationId xmlns:a16="http://schemas.microsoft.com/office/drawing/2014/main" id="{16AFC8E5-5268-7C09-5A83-9F74882A29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0106" y="5661248"/>
              <a:ext cx="1757033" cy="27699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nb-NO" altLang="nb-NO" sz="1200"/>
                <a:t>Sissel Eide. </a:t>
              </a:r>
              <a:r>
                <a:rPr lang="nb-NO" altLang="nb-NO" sz="1200" i="1"/>
                <a:t>Hvem er du?</a:t>
              </a:r>
            </a:p>
          </p:txBody>
        </p:sp>
      </p:grpSp>
      <p:sp>
        <p:nvSpPr>
          <p:cNvPr id="19463" name="Plassholder for lysbildenummer 5">
            <a:extLst>
              <a:ext uri="{FF2B5EF4-FFF2-40B4-BE49-F238E27FC236}">
                <a16:creationId xmlns:a16="http://schemas.microsoft.com/office/drawing/2014/main" id="{C0AE8FC2-9EC3-46CC-CFDE-17B2CF3508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E018FA-2676-4C92-ADF6-C4376839BABA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grpSp>
        <p:nvGrpSpPr>
          <p:cNvPr id="19459" name="Gruppe 2">
            <a:extLst>
              <a:ext uri="{FF2B5EF4-FFF2-40B4-BE49-F238E27FC236}">
                <a16:creationId xmlns:a16="http://schemas.microsoft.com/office/drawing/2014/main" id="{A20FCF3F-63F8-3F70-5500-9947FD813468}"/>
              </a:ext>
            </a:extLst>
          </p:cNvPr>
          <p:cNvGrpSpPr>
            <a:grpSpLocks/>
          </p:cNvGrpSpPr>
          <p:nvPr/>
        </p:nvGrpSpPr>
        <p:grpSpPr bwMode="auto">
          <a:xfrm>
            <a:off x="-99672" y="-26285"/>
            <a:ext cx="9002713" cy="6980238"/>
            <a:chOff x="-77577" y="-22124"/>
            <a:chExt cx="9002256" cy="6979516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4C39B473-2D9F-6F97-CD84-7D7C4B49C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A69579A-DF54-41B9-17EA-CB6C52DA81EC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19466" name="Picture 2">
              <a:extLst>
                <a:ext uri="{FF2B5EF4-FFF2-40B4-BE49-F238E27FC236}">
                  <a16:creationId xmlns:a16="http://schemas.microsoft.com/office/drawing/2014/main" id="{5945696A-2ED6-CC1A-AEF3-87149A7985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8" name="Picture 4">
              <a:extLst>
                <a:ext uri="{FF2B5EF4-FFF2-40B4-BE49-F238E27FC236}">
                  <a16:creationId xmlns:a16="http://schemas.microsoft.com/office/drawing/2014/main" id="{B8A4AC3F-25F9-2E53-B017-504599458C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7E914C4-BD4E-9706-4AA6-592B99AA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50" y="1554628"/>
            <a:ext cx="5629275" cy="5086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2800" dirty="0">
                <a:solidFill>
                  <a:schemeClr val="accent3">
                    <a:lumMod val="50000"/>
                  </a:schemeClr>
                </a:solidFill>
              </a:rPr>
              <a:t>Recovery for us is a way of thinking that creates opportunities</a:t>
            </a:r>
            <a:endParaRPr lang="en-AU" sz="3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Bergen </a:t>
            </a:r>
            <a:r>
              <a:rPr lang="en-AU" sz="2400" b="1" dirty="0" err="1">
                <a:solidFill>
                  <a:schemeClr val="accent3">
                    <a:lumMod val="50000"/>
                  </a:schemeClr>
                </a:solidFill>
              </a:rPr>
              <a:t>RecoveryCollege</a:t>
            </a:r>
            <a:r>
              <a:rPr lang="en-AU" sz="2400" b="1" dirty="0">
                <a:solidFill>
                  <a:schemeClr val="accent3">
                    <a:lumMod val="50000"/>
                  </a:schemeClr>
                </a:solidFill>
              </a:rPr>
              <a:t> shall promote: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Belonging and participation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Hope and believe in opportunities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A positive identity – outside the illness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Meaning in life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Managing ones own life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sz="28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nb-NO" sz="2800" dirty="0">
              <a:solidFill>
                <a:schemeClr val="accent3">
                  <a:lumMod val="5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nb-NO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b-NO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D852242-D667-8017-57CE-9417D0751496}"/>
              </a:ext>
            </a:extLst>
          </p:cNvPr>
          <p:cNvSpPr txBox="1"/>
          <p:nvPr/>
        </p:nvSpPr>
        <p:spPr>
          <a:xfrm>
            <a:off x="6732240" y="574747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</a:t>
            </a:r>
            <a:r>
              <a:rPr lang="nb-NO" dirty="0" err="1"/>
              <a:t>who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?»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uppe 2">
            <a:extLst>
              <a:ext uri="{FF2B5EF4-FFF2-40B4-BE49-F238E27FC236}">
                <a16:creationId xmlns:a16="http://schemas.microsoft.com/office/drawing/2014/main" id="{284778CD-F00D-9B98-C0D9-AA7EB7DE549C}"/>
              </a:ext>
            </a:extLst>
          </p:cNvPr>
          <p:cNvGrpSpPr>
            <a:grpSpLocks/>
          </p:cNvGrpSpPr>
          <p:nvPr/>
        </p:nvGrpSpPr>
        <p:grpSpPr bwMode="auto">
          <a:xfrm>
            <a:off x="-80963" y="0"/>
            <a:ext cx="9002713" cy="6980238"/>
            <a:chOff x="-77577" y="-22124"/>
            <a:chExt cx="9002256" cy="6979516"/>
          </a:xfrm>
        </p:grpSpPr>
        <p:pic>
          <p:nvPicPr>
            <p:cNvPr id="23562" name="Picture 6">
              <a:extLst>
                <a:ext uri="{FF2B5EF4-FFF2-40B4-BE49-F238E27FC236}">
                  <a16:creationId xmlns:a16="http://schemas.microsoft.com/office/drawing/2014/main" id="{CA677DC8-7690-C00D-F6A6-1765C79E4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5D175349-46BD-0F67-4A7B-E2FFFF3047E1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23564" name="Picture 2">
              <a:extLst>
                <a:ext uri="{FF2B5EF4-FFF2-40B4-BE49-F238E27FC236}">
                  <a16:creationId xmlns:a16="http://schemas.microsoft.com/office/drawing/2014/main" id="{68483213-24CC-D47A-227A-8AB1808E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4">
              <a:extLst>
                <a:ext uri="{FF2B5EF4-FFF2-40B4-BE49-F238E27FC236}">
                  <a16:creationId xmlns:a16="http://schemas.microsoft.com/office/drawing/2014/main" id="{F22704F9-C7D7-764C-FDD8-9D9EE7418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ED3CF64-8BCB-0F59-3276-34DA36DE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694" y="263348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nb-NO" sz="40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r>
              <a:rPr lang="nb-NO" sz="4000" dirty="0" err="1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Core</a:t>
            </a:r>
            <a:r>
              <a:rPr lang="nb-NO" sz="40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nb-NO" sz="4000" dirty="0" err="1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principles</a:t>
            </a:r>
            <a:br>
              <a:rPr lang="nb-NO" sz="4000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</a:br>
            <a:endParaRPr lang="nb-NO" sz="4000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23558" name="Plassholder for lysbildenummer 5">
            <a:extLst>
              <a:ext uri="{FF2B5EF4-FFF2-40B4-BE49-F238E27FC236}">
                <a16:creationId xmlns:a16="http://schemas.microsoft.com/office/drawing/2014/main" id="{16B39DA9-7CA4-10D0-9F15-060F33022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19FC93-D24F-4CD9-9DE1-6C852958B256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FAF8C9-145A-4A07-4B5D-2A5791EB1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Educational</a:t>
            </a:r>
            <a:r>
              <a:rPr lang="nb-NO" dirty="0"/>
              <a:t> </a:t>
            </a:r>
          </a:p>
          <a:p>
            <a:r>
              <a:rPr lang="nb-NO" dirty="0" err="1"/>
              <a:t>Colaborative</a:t>
            </a:r>
            <a:r>
              <a:rPr lang="nb-NO" dirty="0"/>
              <a:t> – </a:t>
            </a:r>
            <a:r>
              <a:rPr lang="nb-NO" sz="2800" dirty="0"/>
              <a:t>co-</a:t>
            </a:r>
            <a:r>
              <a:rPr lang="nb-NO" sz="2800" dirty="0" err="1"/>
              <a:t>production</a:t>
            </a:r>
            <a:r>
              <a:rPr lang="nb-NO" sz="2800" dirty="0"/>
              <a:t> in all </a:t>
            </a:r>
            <a:r>
              <a:rPr lang="nb-NO" sz="2800" dirty="0" err="1"/>
              <a:t>processes</a:t>
            </a:r>
            <a:endParaRPr lang="nb-NO" dirty="0"/>
          </a:p>
          <a:p>
            <a:r>
              <a:rPr lang="nb-NO" dirty="0"/>
              <a:t>Person </a:t>
            </a:r>
            <a:r>
              <a:rPr lang="nb-NO" dirty="0" err="1"/>
              <a:t>centered</a:t>
            </a:r>
            <a:r>
              <a:rPr lang="nb-NO" dirty="0"/>
              <a:t> and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possibilities</a:t>
            </a:r>
            <a:r>
              <a:rPr lang="nb-NO" dirty="0"/>
              <a:t>  and </a:t>
            </a:r>
            <a:r>
              <a:rPr lang="en-GB" dirty="0"/>
              <a:t>resources</a:t>
            </a:r>
          </a:p>
          <a:p>
            <a:r>
              <a:rPr lang="nb-NO" dirty="0"/>
              <a:t>Progressive and </a:t>
            </a:r>
            <a:r>
              <a:rPr lang="nb-NO" dirty="0" err="1"/>
              <a:t>supporting</a:t>
            </a:r>
            <a:r>
              <a:rPr lang="nb-NO" dirty="0"/>
              <a:t> – </a:t>
            </a:r>
            <a:r>
              <a:rPr lang="nb-NO" sz="2400" dirty="0"/>
              <a:t>«</a:t>
            </a:r>
            <a:r>
              <a:rPr lang="nb-NO" sz="2400" dirty="0" err="1"/>
              <a:t>we</a:t>
            </a:r>
            <a:r>
              <a:rPr lang="nb-NO" sz="2400" dirty="0"/>
              <a:t> </a:t>
            </a:r>
            <a:r>
              <a:rPr lang="nb-NO" sz="2400" dirty="0" err="1"/>
              <a:t>believe</a:t>
            </a:r>
            <a:r>
              <a:rPr lang="nb-NO" sz="2400" dirty="0"/>
              <a:t> </a:t>
            </a:r>
            <a:r>
              <a:rPr lang="nb-NO" sz="2400" dirty="0" err="1"/>
              <a:t>you</a:t>
            </a:r>
            <a:r>
              <a:rPr lang="nb-NO" sz="2400" dirty="0"/>
              <a:t> </a:t>
            </a:r>
            <a:r>
              <a:rPr lang="nb-NO" sz="2400" dirty="0" err="1"/>
              <a:t>can</a:t>
            </a:r>
            <a:r>
              <a:rPr lang="nb-NO" sz="2400" dirty="0"/>
              <a:t>»</a:t>
            </a:r>
          </a:p>
          <a:p>
            <a:r>
              <a:rPr lang="nb-NO" dirty="0" err="1"/>
              <a:t>Community</a:t>
            </a:r>
            <a:r>
              <a:rPr lang="nb-NO" dirty="0"/>
              <a:t> </a:t>
            </a:r>
            <a:r>
              <a:rPr lang="nb-NO" dirty="0" err="1"/>
              <a:t>facing</a:t>
            </a:r>
            <a:r>
              <a:rPr lang="nb-NO" dirty="0"/>
              <a:t> </a:t>
            </a:r>
          </a:p>
          <a:p>
            <a:r>
              <a:rPr lang="nb-NO" dirty="0" err="1"/>
              <a:t>Inclusive</a:t>
            </a:r>
            <a:r>
              <a:rPr lang="nb-NO" dirty="0"/>
              <a:t> – </a:t>
            </a:r>
            <a:r>
              <a:rPr lang="nb-NO" sz="2800" dirty="0" err="1"/>
              <a:t>welcoming</a:t>
            </a:r>
            <a:r>
              <a:rPr lang="nb-NO" sz="2800" dirty="0"/>
              <a:t> students </a:t>
            </a:r>
            <a:r>
              <a:rPr lang="nb-NO" sz="2800" dirty="0" err="1"/>
              <a:t>of</a:t>
            </a:r>
            <a:r>
              <a:rPr lang="nb-NO" sz="2800" dirty="0"/>
              <a:t> all types </a:t>
            </a:r>
            <a:endParaRPr lang="nb-NO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uppe 2">
            <a:extLst>
              <a:ext uri="{FF2B5EF4-FFF2-40B4-BE49-F238E27FC236}">
                <a16:creationId xmlns:a16="http://schemas.microsoft.com/office/drawing/2014/main" id="{F6D98DD5-9A06-947F-2F83-09F3964D0459}"/>
              </a:ext>
            </a:extLst>
          </p:cNvPr>
          <p:cNvGrpSpPr>
            <a:grpSpLocks/>
          </p:cNvGrpSpPr>
          <p:nvPr/>
        </p:nvGrpSpPr>
        <p:grpSpPr bwMode="auto">
          <a:xfrm>
            <a:off x="-77788" y="-22225"/>
            <a:ext cx="9002713" cy="6980238"/>
            <a:chOff x="-77577" y="-22124"/>
            <a:chExt cx="9002256" cy="6979516"/>
          </a:xfrm>
        </p:grpSpPr>
        <p:pic>
          <p:nvPicPr>
            <p:cNvPr id="25615" name="Picture 6">
              <a:extLst>
                <a:ext uri="{FF2B5EF4-FFF2-40B4-BE49-F238E27FC236}">
                  <a16:creationId xmlns:a16="http://schemas.microsoft.com/office/drawing/2014/main" id="{86F7C9C0-176E-2CBC-3716-840FFCF01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7303" y="280779"/>
              <a:ext cx="1477376" cy="915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E36D74C2-1A44-C172-9269-B0EF42443DF8}"/>
                </a:ext>
              </a:extLst>
            </p:cNvPr>
            <p:cNvSpPr/>
            <p:nvPr/>
          </p:nvSpPr>
          <p:spPr>
            <a:xfrm>
              <a:off x="-77577" y="-22124"/>
              <a:ext cx="1584246" cy="6979516"/>
            </a:xfrm>
            <a:prstGeom prst="rect">
              <a:avLst/>
            </a:prstGeom>
            <a:gradFill flip="none" rotWithShape="1">
              <a:gsLst>
                <a:gs pos="14000">
                  <a:schemeClr val="accent3">
                    <a:lumMod val="3000"/>
                    <a:lumOff val="97000"/>
                    <a:alpha val="76000"/>
                  </a:schemeClr>
                </a:gs>
                <a:gs pos="100000">
                  <a:srgbClr val="9CB86E">
                    <a:lumMod val="96000"/>
                    <a:lumOff val="4000"/>
                  </a:srgbClr>
                </a:gs>
                <a:gs pos="100000">
                  <a:srgbClr val="156B13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pic>
          <p:nvPicPr>
            <p:cNvPr id="25617" name="Picture 2">
              <a:extLst>
                <a:ext uri="{FF2B5EF4-FFF2-40B4-BE49-F238E27FC236}">
                  <a16:creationId xmlns:a16="http://schemas.microsoft.com/office/drawing/2014/main" id="{FE312538-5908-63E7-3B4F-49ED8088C1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522" y="188639"/>
              <a:ext cx="833977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4">
              <a:extLst>
                <a:ext uri="{FF2B5EF4-FFF2-40B4-BE49-F238E27FC236}">
                  <a16:creationId xmlns:a16="http://schemas.microsoft.com/office/drawing/2014/main" id="{5760F8A1-1E55-6513-145A-BFE72787A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6224454"/>
              <a:ext cx="1296144" cy="732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ED85167-5C99-429D-7D77-43D66F75E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3222"/>
            <a:ext cx="4978400" cy="4248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AU" altLang="nb-NO" sz="3600" b="1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altLang="nb-NO" sz="3600" dirty="0">
                <a:solidFill>
                  <a:schemeClr val="accent3">
                    <a:lumMod val="50000"/>
                  </a:schemeClr>
                </a:solidFill>
              </a:rPr>
              <a:t>	Co - planning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altLang="nb-NO" sz="3600" dirty="0">
                <a:solidFill>
                  <a:schemeClr val="accent3">
                    <a:lumMod val="50000"/>
                  </a:schemeClr>
                </a:solidFill>
              </a:rPr>
              <a:t>	Co - teaching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altLang="nb-NO" sz="3600" dirty="0">
                <a:solidFill>
                  <a:schemeClr val="accent3">
                    <a:lumMod val="50000"/>
                  </a:schemeClr>
                </a:solidFill>
              </a:rPr>
              <a:t>	Co - learning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altLang="nb-NO" sz="3600" dirty="0">
                <a:solidFill>
                  <a:schemeClr val="accent3">
                    <a:lumMod val="50000"/>
                  </a:schemeClr>
                </a:solidFill>
              </a:rPr>
              <a:t>	Co - evaluation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AU" altLang="nb-NO" sz="3600" dirty="0">
                <a:solidFill>
                  <a:schemeClr val="accent3">
                    <a:lumMod val="50000"/>
                  </a:schemeClr>
                </a:solidFill>
              </a:rPr>
              <a:t>	Co - management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nb-NO" altLang="nb-NO" sz="3600" dirty="0">
              <a:solidFill>
                <a:schemeClr val="accent3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nb-NO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610" name="AutoShape 2" descr="Bilderesultat for jazzband">
            <a:extLst>
              <a:ext uri="{FF2B5EF4-FFF2-40B4-BE49-F238E27FC236}">
                <a16:creationId xmlns:a16="http://schemas.microsoft.com/office/drawing/2014/main" id="{07E9E8AF-9D4A-B4D0-C98E-1F76C91C4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7F8DCD7-2942-F8D3-F21D-2A8603A43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28344" y="856539"/>
            <a:ext cx="2017713" cy="185261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614" name="Plassholder for lysbildenummer 7">
            <a:extLst>
              <a:ext uri="{FF2B5EF4-FFF2-40B4-BE49-F238E27FC236}">
                <a16:creationId xmlns:a16="http://schemas.microsoft.com/office/drawing/2014/main" id="{D5664D7D-0722-6415-7D27-1E149D9BD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151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A3295D-2548-49DC-8D1D-1AE89436C1F8}" type="slidenum">
              <a:rPr lang="nb-NO" altLang="nb-NO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b-NO" altLang="nb-NO" sz="1200">
              <a:solidFill>
                <a:srgbClr val="898989"/>
              </a:solidFill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11E4C4A-4F3A-4578-F2F1-142E0052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020" y="528580"/>
            <a:ext cx="62642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altLang="nb-NO" sz="3600" b="1" dirty="0">
                <a:solidFill>
                  <a:schemeClr val="accent2">
                    <a:lumMod val="50000"/>
                  </a:schemeClr>
                </a:solidFill>
              </a:rPr>
              <a:t>Co-production</a:t>
            </a:r>
            <a:r>
              <a:rPr lang="en-AU" altLang="nb-NO" sz="3600" b="1" dirty="0">
                <a:solidFill>
                  <a:schemeClr val="accent2">
                    <a:lumMod val="75000"/>
                  </a:schemeClr>
                </a:solidFill>
              </a:rPr>
              <a:t> is for us: </a:t>
            </a:r>
            <a:br>
              <a:rPr lang="en-AU" altLang="nb-NO" sz="36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nb-NO" sz="3600" b="1" dirty="0">
                <a:solidFill>
                  <a:schemeClr val="accent3">
                    <a:lumMod val="75000"/>
                  </a:schemeClr>
                </a:solidFill>
              </a:rPr>
            </a:br>
            <a:endParaRPr lang="nb-NO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7B4BC95-69D4-A823-94F7-F8FE8D06ED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7590"/>
          <a:stretch/>
        </p:blipFill>
        <p:spPr>
          <a:xfrm>
            <a:off x="4774654" y="3158184"/>
            <a:ext cx="3848869" cy="28631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e54573-a217-455d-aa9f-5ac3b34de925" xsi:nil="true"/>
    <lcf76f155ced4ddcb4097134ff3c332f xmlns="47bbf3df-4b26-484d-98e7-1b7442de6e8c">
      <Terms xmlns="http://schemas.microsoft.com/office/infopath/2007/PartnerControls"/>
    </lcf76f155ced4ddcb4097134ff3c332f>
    <Kommentarer xmlns="47bbf3df-4b26-484d-98e7-1b7442de6e8c" xsi:nil="true"/>
    <SharedWithUsers xmlns="72e54573-a217-455d-aa9f-5ac3b34de925">
      <UserInfo>
        <DisplayName>Pedersen, Audun</DisplayName>
        <AccountId>44</AccountId>
        <AccountType/>
      </UserInfo>
    </SharedWithUsers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4844241F15CA4E83C7E3DD53349F9E" ma:contentTypeVersion="15" ma:contentTypeDescription="Opprett et nytt dokument." ma:contentTypeScope="" ma:versionID="18599ebe9d86ddba2371df9b4e4c5037">
  <xsd:schema xmlns:xsd="http://www.w3.org/2001/XMLSchema" xmlns:xs="http://www.w3.org/2001/XMLSchema" xmlns:p="http://schemas.microsoft.com/office/2006/metadata/properties" xmlns:ns2="47bbf3df-4b26-484d-98e7-1b7442de6e8c" xmlns:ns3="72e54573-a217-455d-aa9f-5ac3b34de925" targetNamespace="http://schemas.microsoft.com/office/2006/metadata/properties" ma:root="true" ma:fieldsID="a3610bea296dbbc4ddb06036ed7ea509" ns2:_="" ns3:_="">
    <xsd:import namespace="47bbf3df-4b26-484d-98e7-1b7442de6e8c"/>
    <xsd:import namespace="72e54573-a217-455d-aa9f-5ac3b34de9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Kommentar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bf3df-4b26-484d-98e7-1b7442de6e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58b7fd7f-a84c-4463-96b0-c5d9876b7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Kommentarer" ma:index="22" nillable="true" ma:displayName="Kommentarer" ma:format="Dropdown" ma:internalName="Kommentar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54573-a217-455d-aa9f-5ac3b34de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989fcf2-915f-4363-a4aa-29b06d10d867}" ma:internalName="TaxCatchAll" ma:showField="CatchAllData" ma:web="72e54573-a217-455d-aa9f-5ac3b34de9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976E1-DEB2-4EBF-A37F-83005C8AEDE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994557E-0FC8-41B3-A016-025ABB6E44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D980C9-D5A5-4E2A-BAD4-00CE9F2241C2}">
  <ds:schemaRefs>
    <ds:schemaRef ds:uri="http://www.w3.org/XML/1998/namespace"/>
    <ds:schemaRef ds:uri="http://schemas.microsoft.com/office/2006/documentManagement/types"/>
    <ds:schemaRef ds:uri="47bbf3df-4b26-484d-98e7-1b7442de6e8c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2e54573-a217-455d-aa9f-5ac3b34de92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D67FB9AE-B299-417B-A670-CED56C4CC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bbf3df-4b26-484d-98e7-1b7442de6e8c"/>
    <ds:schemaRef ds:uri="72e54573-a217-455d-aa9f-5ac3b34de9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41caaa9-a41a-4e0f-9bf6-05cd1f48d271}" enabled="0" method="" siteId="{d41caaa9-a41a-4e0f-9bf6-05cd1f48d2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2550</Words>
  <Application>Microsoft Office PowerPoint</Application>
  <PresentationFormat>Předvádění na obrazovce (4:3)</PresentationFormat>
  <Paragraphs>302</Paragraphs>
  <Slides>23</Slides>
  <Notes>23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-apple-system</vt:lpstr>
      <vt:lpstr>Arial</vt:lpstr>
      <vt:lpstr>Calibri</vt:lpstr>
      <vt:lpstr>Candara</vt:lpstr>
      <vt:lpstr>Courier New</vt:lpstr>
      <vt:lpstr>Courier New,monospace</vt:lpstr>
      <vt:lpstr>Wingdings</vt:lpstr>
      <vt:lpstr>Wingdings,Sans-Serif</vt:lpstr>
      <vt:lpstr>Office-tema</vt:lpstr>
      <vt:lpstr>Prezentace aplikace PowerPoint</vt:lpstr>
      <vt:lpstr> Who are we?</vt:lpstr>
      <vt:lpstr> What we will talk about</vt:lpstr>
      <vt:lpstr> The inspiration</vt:lpstr>
      <vt:lpstr>From plan to action</vt:lpstr>
      <vt:lpstr>Purpose</vt:lpstr>
      <vt:lpstr>Prezentace aplikace PowerPoint</vt:lpstr>
      <vt:lpstr> Core principles </vt:lpstr>
      <vt:lpstr>Co-production is for us:   </vt:lpstr>
      <vt:lpstr> Training the trainers </vt:lpstr>
      <vt:lpstr>Courses  </vt:lpstr>
      <vt:lpstr>Course Ratification </vt:lpstr>
      <vt:lpstr>Prezentace aplikace PowerPoint</vt:lpstr>
      <vt:lpstr>Prezentace aplikace PowerPoint</vt:lpstr>
      <vt:lpstr>Bergen Recovery College - New Chapter</vt:lpstr>
      <vt:lpstr>Prezentace aplikace PowerPoint</vt:lpstr>
      <vt:lpstr>Prezentace aplikace PowerPoint</vt:lpstr>
      <vt:lpstr>How do we prepare?</vt:lpstr>
      <vt:lpstr>Building an environment</vt:lpstr>
      <vt:lpstr>Teachers reports</vt:lpstr>
      <vt:lpstr> How do we prepare our peer teachers?</vt:lpstr>
      <vt:lpstr>What is important to our peer teachers?</vt:lpstr>
      <vt:lpstr>Prezentace aplikace PowerPoint</vt:lpstr>
    </vt:vector>
  </TitlesOfParts>
  <Company>Bergen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Nygaard, Anne Turid</dc:creator>
  <cp:lastModifiedBy>vspj</cp:lastModifiedBy>
  <cp:revision>167</cp:revision>
  <cp:lastPrinted>2020-03-10T15:06:36Z</cp:lastPrinted>
  <dcterms:created xsi:type="dcterms:W3CDTF">2019-04-04T08:11:16Z</dcterms:created>
  <dcterms:modified xsi:type="dcterms:W3CDTF">2023-05-23T16:52:53Z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0x010100C54844241F15CA4E83C7E3DD53349F9E</vt:lpwstr>
  </property>
  <property fmtid="{D5CDD505-2E9C-101B-9397-08002B2CF9AE}" pid="3" name="display_urn:schemas-microsoft-com:office:office#SharedWithUsers">
    <vt:lpwstr>Pedersen, Audun</vt:lpwstr>
  </property>
  <property fmtid="{D5CDD505-2E9C-101B-9397-08002B2CF9AE}" pid="4" name="SharedWithUsers">
    <vt:lpwstr>44;#Pedersen, Audun</vt:lpwstr>
  </property>
  <property fmtid="{D5CDD505-2E9C-101B-9397-08002B2CF9AE}" pid="5" name="MediaServiceImageTags">
    <vt:lpwstr/>
  </property>
</Properties>
</file>