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3" r:id="rId1"/>
  </p:sldMasterIdLst>
  <p:handoutMasterIdLst>
    <p:handoutMasterId r:id="rId19"/>
  </p:handoutMasterIdLst>
  <p:sldIdLst>
    <p:sldId id="262" r:id="rId2"/>
    <p:sldId id="263" r:id="rId3"/>
    <p:sldId id="266" r:id="rId4"/>
    <p:sldId id="269" r:id="rId5"/>
    <p:sldId id="267" r:id="rId6"/>
    <p:sldId id="270" r:id="rId7"/>
    <p:sldId id="271" r:id="rId8"/>
    <p:sldId id="272" r:id="rId9"/>
    <p:sldId id="264" r:id="rId10"/>
    <p:sldId id="274" r:id="rId11"/>
    <p:sldId id="280" r:id="rId12"/>
    <p:sldId id="281" r:id="rId13"/>
    <p:sldId id="276" r:id="rId14"/>
    <p:sldId id="278" r:id="rId15"/>
    <p:sldId id="279" r:id="rId16"/>
    <p:sldId id="265" r:id="rId17"/>
    <p:sldId id="268" r:id="rId18"/>
  </p:sldIdLst>
  <p:sldSz cx="12192000" cy="6858000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81"/>
  </p:normalViewPr>
  <p:slideViewPr>
    <p:cSldViewPr snapToGrid="0" snapToObjects="1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06D7C3-43F5-4E4D-9D9C-3AB9F65AEE3B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C89B06-308C-430D-BBCF-C93BA77E87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53756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5076-FD72-4646-B0F1-478764202EF5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F9C1179-7DC5-BE47-83ED-E8E71BAC24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8457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5076-FD72-4646-B0F1-478764202EF5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F9C1179-7DC5-BE47-83ED-E8E71BAC24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5309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5076-FD72-4646-B0F1-478764202EF5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F9C1179-7DC5-BE47-83ED-E8E71BAC242C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88122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5076-FD72-4646-B0F1-478764202EF5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F9C1179-7DC5-BE47-83ED-E8E71BAC24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76312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5076-FD72-4646-B0F1-478764202EF5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F9C1179-7DC5-BE47-83ED-E8E71BAC242C}" type="slidenum">
              <a:rPr lang="cs-CZ" smtClean="0"/>
              <a:t>‹#›</a:t>
            </a:fld>
            <a:endParaRPr lang="cs-CZ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89755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5076-FD72-4646-B0F1-478764202EF5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F9C1179-7DC5-BE47-83ED-E8E71BAC24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46760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5076-FD72-4646-B0F1-478764202EF5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C1179-7DC5-BE47-83ED-E8E71BAC24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47555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5076-FD72-4646-B0F1-478764202EF5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C1179-7DC5-BE47-83ED-E8E71BAC24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7599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5076-FD72-4646-B0F1-478764202EF5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C1179-7DC5-BE47-83ED-E8E71BAC24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3693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5076-FD72-4646-B0F1-478764202EF5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F9C1179-7DC5-BE47-83ED-E8E71BAC24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4337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5076-FD72-4646-B0F1-478764202EF5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F9C1179-7DC5-BE47-83ED-E8E71BAC24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1136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5076-FD72-4646-B0F1-478764202EF5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F9C1179-7DC5-BE47-83ED-E8E71BAC24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3776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5076-FD72-4646-B0F1-478764202EF5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C1179-7DC5-BE47-83ED-E8E71BAC24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2680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5076-FD72-4646-B0F1-478764202EF5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C1179-7DC5-BE47-83ED-E8E71BAC24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3047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5076-FD72-4646-B0F1-478764202EF5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C1179-7DC5-BE47-83ED-E8E71BAC24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449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5076-FD72-4646-B0F1-478764202EF5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F9C1179-7DC5-BE47-83ED-E8E71BAC24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9526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75076-FD72-4646-B0F1-478764202EF5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F9C1179-7DC5-BE47-83ED-E8E71BAC24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2074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  <p:sldLayoutId id="2147483756" r:id="rId13"/>
    <p:sldLayoutId id="2147483757" r:id="rId14"/>
    <p:sldLayoutId id="2147483758" r:id="rId15"/>
    <p:sldLayoutId id="21474837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ozdravicb.cz/index.php?id=4" TargetMode="External"/><Relationship Id="rId7" Type="http://schemas.openxmlformats.org/officeDocument/2006/relationships/image" Target="../media/image3.png"/><Relationship Id="rId2" Type="http://schemas.openxmlformats.org/officeDocument/2006/relationships/hyperlink" Target="https://www.centrumpropecujici.cz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hyperlink" Target="https://www.ledaxsluzby.cz/novinky/svepomocna-skupina-pecujeme-o-sve-blizke.html" TargetMode="External"/><Relationship Id="rId4" Type="http://schemas.openxmlformats.org/officeDocument/2006/relationships/hyperlink" Target="https://old.zsf.jcu.cz/cs/institut-aplikovanych-zdravotne-socialnich-ved-pracoviste-praxe/svepomocna-skupina-201epecujeme-o-sve-blizke201c-1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brabcova@zsf.jcu.cz" TargetMode="External"/><Relationship Id="rId2" Type="http://schemas.openxmlformats.org/officeDocument/2006/relationships/hyperlink" Target="mailto:motlova@zsf.jcu.cz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37520" y="1626577"/>
            <a:ext cx="8357212" cy="2092568"/>
          </a:xfrm>
        </p:spPr>
        <p:txBody>
          <a:bodyPr>
            <a:noAutofit/>
          </a:bodyPr>
          <a:lstStyle/>
          <a:p>
            <a:pPr algn="ctr"/>
            <a:br>
              <a:rPr lang="cs-CZ" b="1" dirty="0">
                <a:solidFill>
                  <a:srgbClr val="00B050"/>
                </a:solidFill>
              </a:rPr>
            </a:br>
            <a:r>
              <a:rPr lang="cs-CZ" sz="2800" b="1" dirty="0">
                <a:solidFill>
                  <a:srgbClr val="00B050"/>
                </a:solidFill>
              </a:rPr>
              <a:t>Svépomocná skupina v kontextu neformální péče o seniory 65+ a osoby s demencí</a:t>
            </a:r>
            <a:br>
              <a:rPr lang="cs-CZ" sz="2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sz="28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82566" y="3469803"/>
            <a:ext cx="10009920" cy="3897784"/>
          </a:xfrm>
        </p:spPr>
        <p:txBody>
          <a:bodyPr/>
          <a:lstStyle/>
          <a:p>
            <a:endParaRPr lang="cs-CZ" dirty="0"/>
          </a:p>
          <a:p>
            <a:pPr marL="0" indent="0">
              <a:buNone/>
            </a:pPr>
            <a:endParaRPr lang="cs-CZ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cs-CZ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cs-CZ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cs-CZ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Lenka Motlová, Iva Brabcová</a:t>
            </a:r>
          </a:p>
          <a:p>
            <a:pPr marL="0" indent="0">
              <a:buNone/>
            </a:pPr>
            <a:endParaRPr lang="cs-CZ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</a:t>
            </a:r>
          </a:p>
        </p:txBody>
      </p:sp>
      <p:pic>
        <p:nvPicPr>
          <p:cNvPr id="1027" name="Picture 3" descr="ZSF_JU_RGB_POSITIVE new 20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3379" y="467597"/>
            <a:ext cx="3676650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614285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8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Svépomocná skupiny v Jihočeském kraji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sz="2000" b="1" dirty="0">
                <a:solidFill>
                  <a:srgbClr val="00B050"/>
                </a:solidFill>
              </a:rPr>
              <a:t>Centrum pro pečující </a:t>
            </a:r>
          </a:p>
          <a:p>
            <a:r>
              <a:rPr lang="cs-CZ" sz="2000" b="1" dirty="0"/>
              <a:t>Dukelská 145, 379 01 Třeboň</a:t>
            </a:r>
          </a:p>
          <a:p>
            <a:r>
              <a:rPr lang="cs-CZ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https://www.centrumpropecujici.cz</a:t>
            </a:r>
            <a:endParaRPr lang="cs-CZ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20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000" b="1" dirty="0">
                <a:solidFill>
                  <a:srgbClr val="00B050"/>
                </a:solidFill>
              </a:rPr>
              <a:t>Svépomocná skupina "Čaje o páté”     </a:t>
            </a:r>
          </a:p>
          <a:p>
            <a:r>
              <a:rPr lang="cs-CZ" sz="2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http://www.prozdravicb.cz/index.php?id=4</a:t>
            </a:r>
            <a:endParaRPr lang="cs-CZ" sz="20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20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Svépomocná skupina „Pečujeme o své blízké“</a:t>
            </a:r>
          </a:p>
          <a:p>
            <a:r>
              <a:rPr lang="cs-CZ" sz="2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https://old.zsf.jcu.cz/cs/institut-aplikovanych-zdravotne-socialnich-ved-pracoviste-praxe/svepomocna-skupina-201epecujeme-o-sve-blizke201c-1</a:t>
            </a:r>
            <a:endParaRPr lang="cs-CZ" sz="20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https://www.ledaxsluzby.cz/novinky/svepomocna-skupina-pecujeme-o-sve-blizke.html</a:t>
            </a:r>
            <a:endParaRPr lang="cs-CZ" sz="20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20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20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6103" y="5793536"/>
            <a:ext cx="3605897" cy="1064464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9489" y="3361450"/>
            <a:ext cx="941126" cy="937990"/>
          </a:xfrm>
          <a:prstGeom prst="rect">
            <a:avLst/>
          </a:prstGeom>
        </p:spPr>
      </p:pic>
      <p:sp>
        <p:nvSpPr>
          <p:cNvPr id="7" name="AutoShape 2" descr="Bezpečnostní rada kraje v úterý 15. září na svém jednání rozhodla o dalších  mimořádných opatřeních - VIDEO | www.kraj-jihocesky.cz"/>
          <p:cNvSpPr>
            <a:spLocks noChangeAspect="1" noChangeArrowheads="1"/>
          </p:cNvSpPr>
          <p:nvPr/>
        </p:nvSpPr>
        <p:spPr bwMode="auto">
          <a:xfrm>
            <a:off x="155575" y="-762000"/>
            <a:ext cx="2867025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43794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2800" b="1" dirty="0">
                <a:solidFill>
                  <a:srgbClr val="00B050"/>
                </a:solidFill>
              </a:rPr>
              <a:t>Kontaktní místa ČALS</a:t>
            </a:r>
            <a:br>
              <a:rPr lang="cs-CZ" sz="2800" b="1" dirty="0">
                <a:solidFill>
                  <a:srgbClr val="00B050"/>
                </a:solidFill>
              </a:rPr>
            </a:br>
            <a:r>
              <a:rPr lang="cs-CZ" sz="2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Adresář kontaktních míst </a:t>
            </a:r>
            <a:br>
              <a:rPr lang="cs-CZ" sz="2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(k 9. 6. 2021)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b="1" u="sng" dirty="0"/>
              <a:t>České Budějovice </a:t>
            </a:r>
            <a:br>
              <a:rPr lang="cs-CZ" sz="2000" dirty="0"/>
            </a:br>
            <a:r>
              <a:rPr lang="cs-CZ" b="1" dirty="0" err="1">
                <a:solidFill>
                  <a:srgbClr val="00B050"/>
                </a:solidFill>
              </a:rPr>
              <a:t>DpS</a:t>
            </a:r>
            <a:r>
              <a:rPr lang="cs-CZ" b="1" dirty="0">
                <a:solidFill>
                  <a:srgbClr val="00B050"/>
                </a:solidFill>
              </a:rPr>
              <a:t> Máj České Budějovice, </a:t>
            </a:r>
            <a:r>
              <a:rPr lang="cs-CZ" b="1" dirty="0" err="1">
                <a:solidFill>
                  <a:srgbClr val="00B050"/>
                </a:solidFill>
              </a:rPr>
              <a:t>p.o</a:t>
            </a:r>
            <a:r>
              <a:rPr lang="cs-CZ" b="1" dirty="0">
                <a:solidFill>
                  <a:srgbClr val="00B050"/>
                </a:solidFill>
              </a:rPr>
              <a:t>.</a:t>
            </a:r>
            <a:br>
              <a:rPr lang="cs-CZ" sz="2000" b="1" dirty="0">
                <a:solidFill>
                  <a:srgbClr val="00B050"/>
                </a:solidFill>
              </a:rPr>
            </a:br>
            <a:r>
              <a:rPr lang="cs-CZ" b="1" dirty="0">
                <a:solidFill>
                  <a:srgbClr val="00B050"/>
                </a:solidFill>
              </a:rPr>
              <a:t>Větrná 13, </a:t>
            </a:r>
            <a:br>
              <a:rPr lang="cs-CZ" sz="2000" b="1" dirty="0">
                <a:solidFill>
                  <a:srgbClr val="00B050"/>
                </a:solidFill>
              </a:rPr>
            </a:br>
            <a:r>
              <a:rPr lang="cs-CZ" dirty="0"/>
              <a:t>370 05 České Budějovice</a:t>
            </a:r>
            <a:br>
              <a:rPr lang="cs-CZ" sz="2000" dirty="0"/>
            </a:br>
            <a:r>
              <a:rPr lang="cs-CZ" i="1" dirty="0"/>
              <a:t>D. Dvořáčková</a:t>
            </a:r>
            <a:br>
              <a:rPr lang="cs-CZ" sz="2000" i="1" dirty="0"/>
            </a:br>
            <a:r>
              <a:rPr lang="cs-CZ" dirty="0"/>
              <a:t>388 902 118</a:t>
            </a:r>
            <a:br>
              <a:rPr lang="cs-CZ" sz="2000" dirty="0"/>
            </a:br>
            <a:r>
              <a:rPr lang="cs-CZ" b="1" dirty="0"/>
              <a:t>poradenská linka, domov se </a:t>
            </a:r>
            <a:br>
              <a:rPr lang="cs-CZ" sz="2000" b="1" dirty="0"/>
            </a:br>
            <a:r>
              <a:rPr lang="cs-CZ" b="1" dirty="0"/>
              <a:t>zvláštním režimem, vyšetření paměti</a:t>
            </a:r>
          </a:p>
          <a:p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b="1" u="sng" dirty="0"/>
              <a:t>Písek </a:t>
            </a:r>
            <a:br>
              <a:rPr lang="cs-CZ" sz="2000" b="1" dirty="0"/>
            </a:br>
            <a:r>
              <a:rPr lang="cs-CZ" b="1" dirty="0">
                <a:solidFill>
                  <a:srgbClr val="00B050"/>
                </a:solidFill>
              </a:rPr>
              <a:t>Blanka – Středisko Diakonie ČCE</a:t>
            </a:r>
            <a:br>
              <a:rPr lang="cs-CZ" sz="2000" b="1" dirty="0">
                <a:solidFill>
                  <a:srgbClr val="00B050"/>
                </a:solidFill>
              </a:rPr>
            </a:br>
            <a:r>
              <a:rPr lang="cs-CZ" b="1" dirty="0">
                <a:solidFill>
                  <a:srgbClr val="00B050"/>
                </a:solidFill>
              </a:rPr>
              <a:t>Jiráskovo nábř. 2443, </a:t>
            </a:r>
            <a:br>
              <a:rPr lang="cs-CZ" sz="2000" b="1" dirty="0">
                <a:solidFill>
                  <a:srgbClr val="00B050"/>
                </a:solidFill>
              </a:rPr>
            </a:br>
            <a:r>
              <a:rPr lang="cs-CZ" b="1" dirty="0">
                <a:solidFill>
                  <a:srgbClr val="00B050"/>
                </a:solidFill>
              </a:rPr>
              <a:t>397 01 Písek</a:t>
            </a:r>
            <a:br>
              <a:rPr lang="cs-CZ" sz="2000" dirty="0"/>
            </a:br>
            <a:r>
              <a:rPr lang="cs-CZ" i="1" dirty="0"/>
              <a:t>B. Tejkalová</a:t>
            </a:r>
            <a:br>
              <a:rPr lang="cs-CZ" sz="2000" i="1" dirty="0"/>
            </a:br>
            <a:r>
              <a:rPr lang="cs-CZ" dirty="0"/>
              <a:t>734 688 696, 382 219 057</a:t>
            </a:r>
            <a:br>
              <a:rPr lang="cs-CZ" sz="2000" dirty="0"/>
            </a:br>
            <a:r>
              <a:rPr lang="cs-CZ" b="1" dirty="0"/>
              <a:t>poradenská linka, osobní konzultace, </a:t>
            </a:r>
            <a:br>
              <a:rPr lang="cs-CZ" sz="2000" b="1" dirty="0"/>
            </a:br>
            <a:r>
              <a:rPr lang="cs-CZ" b="1" dirty="0"/>
              <a:t>pečovatelská služba, oddělení </a:t>
            </a:r>
            <a:br>
              <a:rPr lang="cs-CZ" sz="2000" b="1" dirty="0"/>
            </a:br>
            <a:r>
              <a:rPr lang="cs-CZ" b="1" dirty="0"/>
              <a:t>pro klienty s demencí, domov pro </a:t>
            </a:r>
            <a:br>
              <a:rPr lang="cs-CZ" sz="2000" b="1" dirty="0"/>
            </a:br>
            <a:r>
              <a:rPr lang="cs-CZ" b="1" dirty="0"/>
              <a:t>seniory Domovinka, </a:t>
            </a:r>
            <a:r>
              <a:rPr lang="cs-CZ" b="1" dirty="0" err="1"/>
              <a:t>home</a:t>
            </a:r>
            <a:r>
              <a:rPr lang="cs-CZ" b="1" dirty="0"/>
              <a:t> care, </a:t>
            </a:r>
            <a:br>
              <a:rPr lang="cs-CZ" sz="2000" b="1" dirty="0"/>
            </a:br>
            <a:r>
              <a:rPr lang="cs-CZ" b="1" dirty="0"/>
              <a:t>vyšetření paměti</a:t>
            </a:r>
            <a:endParaRPr lang="cs-CZ" sz="20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257670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800" b="1" dirty="0">
                <a:solidFill>
                  <a:srgbClr val="00B050"/>
                </a:solidFill>
              </a:rPr>
              <a:t>Kontaktní místa ČALS</a:t>
            </a:r>
            <a:br>
              <a:rPr lang="cs-CZ" sz="2800" b="1" dirty="0">
                <a:solidFill>
                  <a:srgbClr val="00B050"/>
                </a:solidFill>
              </a:rPr>
            </a:br>
            <a:r>
              <a:rPr lang="cs-CZ" sz="22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Adresář kontaktních míst </a:t>
            </a:r>
            <a:br>
              <a:rPr lang="cs-CZ" sz="22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2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(k 9. 6. 2021)</a:t>
            </a:r>
            <a:endParaRPr lang="cs-CZ" sz="22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b="1" dirty="0"/>
              <a:t>Písek </a:t>
            </a:r>
            <a:br>
              <a:rPr lang="cs-CZ" dirty="0"/>
            </a:br>
            <a:r>
              <a:rPr lang="cs-CZ" b="1" dirty="0" err="1">
                <a:solidFill>
                  <a:srgbClr val="00B050"/>
                </a:solidFill>
              </a:rPr>
              <a:t>Alzheimercentrum</a:t>
            </a:r>
            <a:r>
              <a:rPr lang="cs-CZ" b="1" dirty="0">
                <a:solidFill>
                  <a:srgbClr val="00B050"/>
                </a:solidFill>
              </a:rPr>
              <a:t> Prácheň, </a:t>
            </a:r>
            <a:br>
              <a:rPr lang="cs-CZ" b="1" dirty="0">
                <a:solidFill>
                  <a:srgbClr val="00B050"/>
                </a:solidFill>
              </a:rPr>
            </a:br>
            <a:r>
              <a:rPr lang="cs-CZ" b="1" dirty="0" err="1">
                <a:solidFill>
                  <a:srgbClr val="00B050"/>
                </a:solidFill>
              </a:rPr>
              <a:t>z.ú</a:t>
            </a:r>
            <a:r>
              <a:rPr lang="cs-CZ" b="1" dirty="0">
                <a:solidFill>
                  <a:srgbClr val="00B050"/>
                </a:solidFill>
              </a:rPr>
              <a:t>., provoz </a:t>
            </a:r>
            <a:r>
              <a:rPr lang="cs-CZ" b="1" dirty="0" err="1">
                <a:solidFill>
                  <a:srgbClr val="00B050"/>
                </a:solidFill>
              </a:rPr>
              <a:t>Loucký</a:t>
            </a:r>
            <a:r>
              <a:rPr lang="cs-CZ" b="1" dirty="0">
                <a:solidFill>
                  <a:srgbClr val="00B050"/>
                </a:solidFill>
              </a:rPr>
              <a:t> Mlýn</a:t>
            </a:r>
            <a:br>
              <a:rPr lang="cs-CZ" b="1" dirty="0">
                <a:solidFill>
                  <a:srgbClr val="00B050"/>
                </a:solidFill>
              </a:rPr>
            </a:br>
            <a:r>
              <a:rPr lang="cs-CZ" b="1" dirty="0">
                <a:solidFill>
                  <a:srgbClr val="00B050"/>
                </a:solidFill>
              </a:rPr>
              <a:t>Radčice 58, 389 01 Vodňany</a:t>
            </a:r>
            <a:br>
              <a:rPr lang="cs-CZ" b="1" dirty="0">
                <a:solidFill>
                  <a:srgbClr val="00B050"/>
                </a:solidFill>
              </a:rPr>
            </a:br>
            <a:r>
              <a:rPr lang="cs-CZ" i="1" dirty="0"/>
              <a:t>L. Kadlecová</a:t>
            </a:r>
            <a:br>
              <a:rPr lang="cs-CZ" i="1" dirty="0"/>
            </a:br>
            <a:r>
              <a:rPr lang="cs-CZ" dirty="0"/>
              <a:t>773 377 010</a:t>
            </a:r>
            <a:br>
              <a:rPr lang="cs-CZ" dirty="0"/>
            </a:br>
            <a:r>
              <a:rPr lang="cs-CZ" b="1" dirty="0"/>
              <a:t>poradenská linka, konzultace, </a:t>
            </a:r>
            <a:br>
              <a:rPr lang="cs-CZ" b="1" dirty="0"/>
            </a:br>
            <a:r>
              <a:rPr lang="cs-CZ" b="1" dirty="0"/>
              <a:t>oddělení pro klienty s demencí, </a:t>
            </a:r>
            <a:br>
              <a:rPr lang="cs-CZ" b="1" dirty="0"/>
            </a:br>
            <a:r>
              <a:rPr lang="cs-CZ" b="1" dirty="0"/>
              <a:t>vyšetření paměti (paměť je možné </a:t>
            </a:r>
            <a:br>
              <a:rPr lang="cs-CZ" b="1" dirty="0"/>
            </a:br>
            <a:r>
              <a:rPr lang="cs-CZ" b="1" dirty="0"/>
              <a:t>vyšetřit jak v Radčicích, tak Písku</a:t>
            </a:r>
          </a:p>
        </p:txBody>
      </p:sp>
    </p:spTree>
    <p:extLst>
      <p:ext uri="{BB962C8B-B14F-4D97-AF65-F5344CB8AC3E}">
        <p14:creationId xmlns:p14="http://schemas.microsoft.com/office/powerpoint/2010/main" val="13584111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8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Svépomocná skupina „Pečujeme o své blízké“</a:t>
            </a:r>
            <a:br>
              <a:rPr lang="cs-CZ" sz="28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8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391508" y="1354014"/>
            <a:ext cx="9113104" cy="5890847"/>
          </a:xfrm>
        </p:spPr>
        <p:txBody>
          <a:bodyPr>
            <a:normAutofit fontScale="77500" lnSpcReduction="20000"/>
          </a:bodyPr>
          <a:lstStyle/>
          <a:p>
            <a:r>
              <a:rPr lang="cs-CZ" sz="2400" dirty="0"/>
              <a:t>každé </a:t>
            </a:r>
            <a:r>
              <a:rPr lang="cs-CZ" sz="2400" b="1" dirty="0"/>
              <a:t>liché úterý</a:t>
            </a:r>
            <a:r>
              <a:rPr lang="cs-CZ" sz="2400" dirty="0"/>
              <a:t> v měsíci (mimo státní svátky) </a:t>
            </a:r>
            <a:r>
              <a:rPr lang="cs-CZ" sz="2400" b="1" dirty="0"/>
              <a:t>od 15:00 hodin</a:t>
            </a:r>
            <a:r>
              <a:rPr lang="cs-CZ" sz="2400" dirty="0"/>
              <a:t>.</a:t>
            </a:r>
          </a:p>
          <a:p>
            <a:endParaRPr lang="cs-CZ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Místo konání:</a:t>
            </a: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Zdravotně sociální fakulta JU</a:t>
            </a:r>
          </a:p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Institut aplikovaných zdravotně sociálních věd - pracoviště praxe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Nerudova 53a</a:t>
            </a:r>
          </a:p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370 04 České Budějovice</a:t>
            </a:r>
          </a:p>
          <a:p>
            <a:endParaRPr lang="cs-CZ" sz="2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Kontaktní osoby:</a:t>
            </a: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PhDr. Lenka Motlová, Ph.D.</a:t>
            </a:r>
          </a:p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tel.: 605 840 249</a:t>
            </a:r>
          </a:p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e-mail: </a:t>
            </a:r>
            <a:r>
              <a:rPr lang="cs-CZ" sz="2400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motlova@zsf.jcu.cz</a:t>
            </a: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doc. Ing. Iva Brabcová, Ph.D.</a:t>
            </a:r>
          </a:p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tel.: 605 523 864</a:t>
            </a:r>
          </a:p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e-mail: </a:t>
            </a:r>
            <a:r>
              <a:rPr lang="cs-CZ" sz="2400" u="sng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brabcova@zsf.jcu.cz</a:t>
            </a: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endParaRPr lang="cs-CZ" sz="20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6103" y="5793536"/>
            <a:ext cx="3605897" cy="1064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17417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8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Svépomocná skupina „Pečujeme o své blízké“</a:t>
            </a:r>
            <a:br>
              <a:rPr lang="cs-CZ" sz="28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8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Témata:</a:t>
            </a:r>
          </a:p>
          <a:p>
            <a:r>
              <a:rPr lang="cs-CZ" sz="2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Fyzická a psychická únava. </a:t>
            </a:r>
          </a:p>
          <a:p>
            <a:r>
              <a:rPr lang="cs-CZ" sz="2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Bolesti zad.</a:t>
            </a:r>
          </a:p>
          <a:p>
            <a:r>
              <a:rPr lang="cs-CZ" sz="2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Rozdíl pečovatelskou službou a osobní asistencí.</a:t>
            </a:r>
          </a:p>
          <a:p>
            <a:r>
              <a:rPr lang="cs-CZ" sz="2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Dlouhodobé ošetřovné.</a:t>
            </a:r>
          </a:p>
          <a:p>
            <a:r>
              <a:rPr lang="cs-CZ" sz="2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Mohu pracovat, když pečuji.</a:t>
            </a:r>
          </a:p>
          <a:p>
            <a:r>
              <a:rPr lang="cs-CZ" sz="2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Neformální péče – péče o rodinu – zaměstnání.</a:t>
            </a:r>
          </a:p>
          <a:p>
            <a:r>
              <a:rPr lang="cs-CZ" sz="2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Odlehčovací služby.</a:t>
            </a:r>
          </a:p>
          <a:p>
            <a:r>
              <a:rPr lang="cs-CZ" sz="2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Poruchy kognitivních funkcí.</a:t>
            </a:r>
          </a:p>
          <a:p>
            <a:r>
              <a:rPr lang="cs-CZ" sz="2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Komunikace s blízkým.</a:t>
            </a:r>
          </a:p>
          <a:p>
            <a:r>
              <a:rPr lang="cs-CZ" sz="2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Příspěvek na péči.</a:t>
            </a:r>
          </a:p>
          <a:p>
            <a:endParaRPr lang="cs-CZ" sz="20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6103" y="5793536"/>
            <a:ext cx="3605897" cy="1064464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7112" y="2133600"/>
            <a:ext cx="2857500" cy="257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01360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8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Svépomocná skupina „Pečujeme o své blízké“</a:t>
            </a:r>
            <a:br>
              <a:rPr lang="cs-CZ" sz="28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8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Témata:</a:t>
            </a:r>
          </a:p>
          <a:p>
            <a:r>
              <a:rPr lang="cs-CZ" sz="2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Klasická léčba x alternativní léčba.</a:t>
            </a:r>
          </a:p>
          <a:p>
            <a:r>
              <a:rPr lang="cs-CZ" sz="2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„</a:t>
            </a:r>
            <a:r>
              <a:rPr lang="cs-CZ" sz="20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to“vysvětlit</a:t>
            </a:r>
            <a:r>
              <a:rPr lang="cs-CZ" sz="2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dětem.</a:t>
            </a:r>
          </a:p>
          <a:p>
            <a:r>
              <a:rPr lang="cs-CZ" sz="2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Komunikace s lékaři.</a:t>
            </a:r>
          </a:p>
          <a:p>
            <a:r>
              <a:rPr lang="cs-CZ" sz="2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Péče o člověka s demencí.</a:t>
            </a:r>
          </a:p>
          <a:p>
            <a:r>
              <a:rPr lang="cs-CZ" sz="2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Psychohygiena. </a:t>
            </a:r>
            <a:r>
              <a:rPr lang="cs-CZ" sz="20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Sebepéče</a:t>
            </a:r>
            <a:r>
              <a:rPr lang="cs-CZ" sz="2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cs-CZ" sz="2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Prevence syndromu vyhoření.</a:t>
            </a:r>
          </a:p>
          <a:p>
            <a:r>
              <a:rPr lang="cs-CZ" sz="2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Kontakty na odborníky.</a:t>
            </a:r>
          </a:p>
          <a:p>
            <a:endParaRPr lang="cs-CZ" sz="20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20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20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20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6103" y="5793536"/>
            <a:ext cx="3605897" cy="1064464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9342" y="2133600"/>
            <a:ext cx="2857500" cy="257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83753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015698" y="1178169"/>
            <a:ext cx="9033973" cy="3552093"/>
          </a:xfrm>
        </p:spPr>
        <p:txBody>
          <a:bodyPr/>
          <a:lstStyle/>
          <a:p>
            <a:pPr marL="0" indent="0">
              <a:buNone/>
            </a:pPr>
            <a:endParaRPr lang="cs-CZ" b="1" dirty="0">
              <a:solidFill>
                <a:srgbClr val="00B050"/>
              </a:solidFill>
            </a:endParaRPr>
          </a:p>
          <a:p>
            <a:pPr marL="0" indent="0" algn="ctr">
              <a:buNone/>
            </a:pPr>
            <a:r>
              <a:rPr lang="cs-CZ" sz="2000" b="1" dirty="0">
                <a:solidFill>
                  <a:srgbClr val="00B050"/>
                </a:solidFill>
              </a:rPr>
              <a:t>Tento příspěvek vznikl  díky státní podpoře Technologické agentury ČR v rámci programu ÉTA </a:t>
            </a:r>
          </a:p>
          <a:p>
            <a:pPr marL="0" indent="0" algn="ctr">
              <a:buNone/>
            </a:pPr>
            <a:r>
              <a:rPr lang="cs-CZ" sz="2000" b="1" dirty="0">
                <a:solidFill>
                  <a:srgbClr val="00B050"/>
                </a:solidFill>
              </a:rPr>
              <a:t>-  projekt č. TL03000518 „Podpora neformálních pečovatelů v Jihočeském kraji prostřednictvím audiovizuálních prostředků včetně virtuální reality.“ </a:t>
            </a:r>
          </a:p>
          <a:p>
            <a:pPr algn="ctr"/>
            <a:endParaRPr lang="cs-CZ" sz="2000" b="1" dirty="0"/>
          </a:p>
          <a:p>
            <a:pPr algn="ctr"/>
            <a:endParaRPr lang="cs-CZ" sz="20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5762" y="4994032"/>
            <a:ext cx="7033846" cy="1521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75184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cs-CZ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Děkuji za pozornost.</a:t>
            </a:r>
          </a:p>
        </p:txBody>
      </p:sp>
    </p:spTree>
    <p:extLst>
      <p:ext uri="{BB962C8B-B14F-4D97-AF65-F5344CB8AC3E}">
        <p14:creationId xmlns:p14="http://schemas.microsoft.com/office/powerpoint/2010/main" val="904546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Neformální a dlouhodobá péče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417885" y="2133600"/>
            <a:ext cx="9086727" cy="3777622"/>
          </a:xfrm>
        </p:spPr>
        <p:txBody>
          <a:bodyPr>
            <a:normAutofit/>
          </a:bodyPr>
          <a:lstStyle/>
          <a:p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Neformální péče jako součást dlouhodobé péče.</a:t>
            </a: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Aktuální téma v EU.</a:t>
            </a: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ČR - 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Národní strategie rozvoje sociálních služeb 2016-2025.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Náročnost neformální péče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- přímá i nepřímá pomoc včetně  psychosociální podpory. </a:t>
            </a:r>
          </a:p>
          <a:p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Oblasti: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 poradenské, psychologické, sociální, zdravotní, vzdělávací, podpory zdravého životního stylu, aj. 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6103" y="5793536"/>
            <a:ext cx="3605897" cy="1064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5246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664069" y="211015"/>
            <a:ext cx="8840543" cy="1693985"/>
          </a:xfrm>
        </p:spPr>
        <p:txBody>
          <a:bodyPr>
            <a:noAutofit/>
          </a:bodyPr>
          <a:lstStyle/>
          <a:p>
            <a:pPr algn="ctr"/>
            <a:r>
              <a:rPr lang="cs-CZ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Projekt: Podpora neformálních pečovatelů v Jihočeském kraji prostřednictvím audiovizuálních prostředků včetně virtuální reality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1907931" y="1573823"/>
            <a:ext cx="9596682" cy="5407269"/>
          </a:xfrm>
        </p:spPr>
        <p:txBody>
          <a:bodyPr>
            <a:noAutofit/>
          </a:bodyPr>
          <a:lstStyle/>
          <a:p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Cíl projektu: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 poskytnout 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psychosociální podporu a pomoc neformálním pečovatelům v Jihočeském kraji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prostřednictvím multidisciplinárního přístupu 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za využití odborného poradenství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(sociálně právní, péče o blízkou osobu a prevence syndromu vyhoření, zdravý životní styl), 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audiovizuálních prostředků a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vytvořeného prostředí virtuální reality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Cílová skupina: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neformální pečovatelé v Jihočeském kraji. </a:t>
            </a:r>
          </a:p>
          <a:p>
            <a:pPr algn="just"/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6103" y="5793536"/>
            <a:ext cx="3605897" cy="1064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37651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664069" y="211015"/>
            <a:ext cx="8840543" cy="1693985"/>
          </a:xfrm>
        </p:spPr>
        <p:txBody>
          <a:bodyPr>
            <a:noAutofit/>
          </a:bodyPr>
          <a:lstStyle/>
          <a:p>
            <a:pPr algn="ctr"/>
            <a:r>
              <a:rPr lang="cs-CZ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Projekt: Podpora neformálních pečovatelů v Jihočeském kraji prostřednictvím audiovizuálních prostředků včetně virtuální reality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1907931" y="1905000"/>
            <a:ext cx="9596682" cy="5076092"/>
          </a:xfrm>
        </p:spPr>
        <p:txBody>
          <a:bodyPr>
            <a:noAutofit/>
          </a:bodyPr>
          <a:lstStyle/>
          <a:p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Kvalitativní a kvantitativní metodologie.</a:t>
            </a: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Hloubkového rozhovory s neformálními pečovateli.</a:t>
            </a: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Využity budou 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focus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groups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s neformálními pečovateli, případové studie. </a:t>
            </a: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Navrhnout koncepční přístup k podpoře a pomoci neformální péče  na regionální úrovni v Jihočeském kraji tak, aby byl využitelný na národní úrovni. </a:t>
            </a: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Doba řešení: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4/2020 – 12/2023 (45 měsíců). 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6103" y="5793536"/>
            <a:ext cx="3605897" cy="1064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20359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8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Harmonogram výzkumu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fáze: 4/2020-12/2020 </a:t>
            </a:r>
          </a:p>
          <a:p>
            <a:pPr>
              <a:buFont typeface="+mj-lt"/>
              <a:buAutoNum type="arabicPeriod"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Hloubkové rozhovory.</a:t>
            </a:r>
          </a:p>
          <a:p>
            <a:pPr>
              <a:buFont typeface="+mj-lt"/>
              <a:buAutoNum type="arabicPeriod"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Dotazník.</a:t>
            </a:r>
          </a:p>
          <a:p>
            <a:pPr>
              <a:buFont typeface="+mj-lt"/>
              <a:buAutoNum type="arabicPeriod"/>
            </a:pPr>
            <a:r>
              <a:rPr lang="cs-CZ" sz="2000" dirty="0" err="1">
                <a:latin typeface="Arial" panose="020B0604020202020204" pitchFamily="34" charset="0"/>
                <a:cs typeface="Arial" panose="020B0604020202020204" pitchFamily="34" charset="0"/>
              </a:rPr>
              <a:t>Focus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dirty="0" err="1">
                <a:latin typeface="Arial" panose="020B0604020202020204" pitchFamily="34" charset="0"/>
                <a:cs typeface="Arial" panose="020B0604020202020204" pitchFamily="34" charset="0"/>
              </a:rPr>
              <a:t>groups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 typeface="+mj-lt"/>
              <a:buAutoNum type="arabicPeriod"/>
            </a:pPr>
            <a:r>
              <a:rPr lang="cs-CZ" sz="2000" dirty="0" err="1">
                <a:latin typeface="Arial" panose="020B0604020202020204" pitchFamily="34" charset="0"/>
                <a:cs typeface="Arial" panose="020B0604020202020204" pitchFamily="34" charset="0"/>
              </a:rPr>
              <a:t>Indentifikace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 problémů – neformální pečovatelé.</a:t>
            </a:r>
          </a:p>
          <a:p>
            <a:pPr>
              <a:buFont typeface="+mj-lt"/>
              <a:buAutoNum type="arabicPeriod"/>
            </a:pPr>
            <a:r>
              <a:rPr lang="cs-CZ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Návrh obsahu VR a aplikační architektura.</a:t>
            </a:r>
          </a:p>
        </p:txBody>
      </p:sp>
    </p:spTree>
    <p:extLst>
      <p:ext uri="{BB962C8B-B14F-4D97-AF65-F5344CB8AC3E}">
        <p14:creationId xmlns:p14="http://schemas.microsoft.com/office/powerpoint/2010/main" val="2264964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8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Harmonogram výzkumu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fáze: 1/2021-12/2021 </a:t>
            </a:r>
          </a:p>
          <a:p>
            <a:pPr>
              <a:buFont typeface="+mj-lt"/>
              <a:buAutoNum type="arabicPeriod"/>
            </a:pPr>
            <a:r>
              <a:rPr lang="cs-CZ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Individuální a skupinové poradenství.</a:t>
            </a:r>
          </a:p>
          <a:p>
            <a:pPr>
              <a:buFont typeface="+mj-lt"/>
              <a:buAutoNum type="arabicPeriod"/>
            </a:pPr>
            <a:r>
              <a:rPr lang="cs-CZ" sz="2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Svépomocná skupina „Pečujeme o své blízké“</a:t>
            </a:r>
          </a:p>
          <a:p>
            <a:pPr>
              <a:buFont typeface="+mj-lt"/>
              <a:buAutoNum type="arabicPeriod"/>
            </a:pPr>
            <a:r>
              <a:rPr lang="cs-CZ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Edukační materiály.</a:t>
            </a:r>
          </a:p>
          <a:p>
            <a:pPr>
              <a:buFont typeface="+mj-lt"/>
              <a:buAutoNum type="arabicPeriod"/>
            </a:pPr>
            <a:r>
              <a:rPr lang="cs-CZ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Videa.</a:t>
            </a:r>
          </a:p>
          <a:p>
            <a:pPr>
              <a:buFont typeface="+mj-lt"/>
              <a:buAutoNum type="arabicPeriod"/>
            </a:pPr>
            <a:r>
              <a:rPr lang="cs-CZ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Hlavní vývoj VR.</a:t>
            </a:r>
          </a:p>
          <a:p>
            <a:pPr>
              <a:buFont typeface="+mj-lt"/>
              <a:buAutoNum type="arabicPeriod"/>
            </a:pPr>
            <a:r>
              <a:rPr lang="cs-CZ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Pilotní ověření VR – prevence syndromu vyhoření.</a:t>
            </a:r>
          </a:p>
        </p:txBody>
      </p:sp>
    </p:spTree>
    <p:extLst>
      <p:ext uri="{BB962C8B-B14F-4D97-AF65-F5344CB8AC3E}">
        <p14:creationId xmlns:p14="http://schemas.microsoft.com/office/powerpoint/2010/main" val="2593250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8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Harmonogram výzkumu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fáze: 1/2022-12/2022 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Realizace a ověření dopadu – poradenství.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Konečná finalizace VR.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Zpracování individuálního doporučení pro neformální pečovatele. 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Prezentace výsledků.</a:t>
            </a:r>
          </a:p>
        </p:txBody>
      </p:sp>
    </p:spTree>
    <p:extLst>
      <p:ext uri="{BB962C8B-B14F-4D97-AF65-F5344CB8AC3E}">
        <p14:creationId xmlns:p14="http://schemas.microsoft.com/office/powerpoint/2010/main" val="32616088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8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Harmonogram výzkumu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fáze: 1/2023-12/2023 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Konference.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Workshop.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Návrh konceptu podpory pro neformální pečovatele + aplikační garanti.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Prezentace výsledků.</a:t>
            </a:r>
          </a:p>
        </p:txBody>
      </p:sp>
    </p:spTree>
    <p:extLst>
      <p:ext uri="{BB962C8B-B14F-4D97-AF65-F5344CB8AC3E}">
        <p14:creationId xmlns:p14="http://schemas.microsoft.com/office/powerpoint/2010/main" val="30944148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8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Svépomocná skupina „Pečujeme o své blízké“</a:t>
            </a:r>
            <a:br>
              <a:rPr lang="cs-CZ" sz="28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8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Podpora neformálních pečovatelů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– kvalita života, péče o sebe.</a:t>
            </a:r>
          </a:p>
          <a:p>
            <a:r>
              <a:rPr lang="cs-CZ" sz="2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Svépomocná skupina  v kontextu psychosociální péče a o neformální pečovatele jako prevence syndromu vyhoření.</a:t>
            </a:r>
          </a:p>
          <a:p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Sdílení zkušeností, podpora a pomoc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v těžké  životní situaci. </a:t>
            </a:r>
          </a:p>
          <a:p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Místo, kde mohou pečující získat řadu informací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 o tom, jak mohou kvalitně pečovat o blízkého/závislou osobu, ale také o sebe.</a:t>
            </a:r>
          </a:p>
          <a:p>
            <a:pPr marL="0" indent="0">
              <a:buNone/>
            </a:pPr>
            <a:endParaRPr lang="cs-CZ" sz="20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6103" y="5793536"/>
            <a:ext cx="3605897" cy="1064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8642640"/>
      </p:ext>
    </p:extLst>
  </p:cSld>
  <p:clrMapOvr>
    <a:masterClrMapping/>
  </p:clrMapOvr>
</p:sld>
</file>

<file path=ppt/theme/theme1.xml><?xml version="1.0" encoding="utf-8"?>
<a:theme xmlns:a="http://schemas.openxmlformats.org/drawingml/2006/main" name="Stébla">
  <a:themeElements>
    <a:clrScheme name="Stébla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Stébl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tébl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295</TotalTime>
  <Words>937</Words>
  <Application>Microsoft Office PowerPoint</Application>
  <PresentationFormat>Širokoúhlá obrazovka</PresentationFormat>
  <Paragraphs>116</Paragraphs>
  <Slides>17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2" baseType="lpstr">
      <vt:lpstr>Arial</vt:lpstr>
      <vt:lpstr>Calibri</vt:lpstr>
      <vt:lpstr>Century Gothic</vt:lpstr>
      <vt:lpstr>Wingdings 3</vt:lpstr>
      <vt:lpstr>Stébla</vt:lpstr>
      <vt:lpstr> Svépomocná skupina v kontextu neformální péče o seniory 65+ a osoby s demencí </vt:lpstr>
      <vt:lpstr>Neformální a dlouhodobá péče</vt:lpstr>
      <vt:lpstr>Projekt: Podpora neformálních pečovatelů v Jihočeském kraji prostřednictvím audiovizuálních prostředků včetně virtuální reality</vt:lpstr>
      <vt:lpstr>Projekt: Podpora neformálních pečovatelů v Jihočeském kraji prostřednictvím audiovizuálních prostředků včetně virtuální reality</vt:lpstr>
      <vt:lpstr>Harmonogram výzkumu</vt:lpstr>
      <vt:lpstr>Harmonogram výzkumu</vt:lpstr>
      <vt:lpstr>Harmonogram výzkumu</vt:lpstr>
      <vt:lpstr>Harmonogram výzkumu</vt:lpstr>
      <vt:lpstr>Svépomocná skupina „Pečujeme o své blízké“  </vt:lpstr>
      <vt:lpstr>Svépomocná skupiny v Jihočeském kraji </vt:lpstr>
      <vt:lpstr>Kontaktní místa ČALS Adresář kontaktních míst  (k 9. 6. 2021)</vt:lpstr>
      <vt:lpstr>Kontaktní místa ČALS Adresář kontaktních míst  (k 9. 6. 2021)</vt:lpstr>
      <vt:lpstr>Svépomocná skupina „Pečujeme o své blízké“  </vt:lpstr>
      <vt:lpstr>Svépomocná skupina „Pečujeme o své blízké“  </vt:lpstr>
      <vt:lpstr>Svépomocná skupina „Pečujeme o své blízké“  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Leoš Kubíček - Asus</dc:creator>
  <cp:lastModifiedBy>Mgr. Martina Černá, Ph.D.</cp:lastModifiedBy>
  <cp:revision>98</cp:revision>
  <cp:lastPrinted>2021-09-23T06:11:21Z</cp:lastPrinted>
  <dcterms:created xsi:type="dcterms:W3CDTF">2021-09-21T19:08:52Z</dcterms:created>
  <dcterms:modified xsi:type="dcterms:W3CDTF">2021-10-13T08:35:44Z</dcterms:modified>
</cp:coreProperties>
</file>