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0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836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817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47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20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375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6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10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9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3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90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75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96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72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4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9580-737C-4245-B30B-9A2553B2B5F0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500D0F-CA0B-4E12-9AD4-F08EFE7B8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3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41FB3F2-50AD-BFDD-075E-F255EF2F7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17" y="86460"/>
            <a:ext cx="2842352" cy="153282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0E75431A-7978-0A89-546D-6E95D5FC7DB0}"/>
              </a:ext>
            </a:extLst>
          </p:cNvPr>
          <p:cNvSpPr txBox="1"/>
          <p:nvPr/>
        </p:nvSpPr>
        <p:spPr>
          <a:xfrm>
            <a:off x="1650694" y="2689374"/>
            <a:ext cx="8890612" cy="1479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</a:rPr>
              <a:t>KOORDINACE DUPV </a:t>
            </a:r>
          </a:p>
          <a:p>
            <a:pPr algn="ctr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</a:rPr>
              <a:t>Z POHLEDU ZDRAVOTNÍ PÉČE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B9051CB-2449-3333-E7AD-148467316469}"/>
              </a:ext>
            </a:extLst>
          </p:cNvPr>
          <p:cNvSpPr txBox="1"/>
          <p:nvPr/>
        </p:nvSpPr>
        <p:spPr>
          <a:xfrm>
            <a:off x="925417" y="5883007"/>
            <a:ext cx="407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Monika Struhařová </a:t>
            </a:r>
            <a:r>
              <a:rPr lang="cs-CZ" dirty="0" err="1">
                <a:solidFill>
                  <a:srgbClr val="0070C0"/>
                </a:solidFill>
              </a:rPr>
              <a:t>Žofčáková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rgbClr val="0070C0"/>
                </a:solidFill>
              </a:rPr>
              <a:t>Estrella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Health</a:t>
            </a:r>
            <a:r>
              <a:rPr lang="cs-CZ" dirty="0">
                <a:solidFill>
                  <a:srgbClr val="0070C0"/>
                </a:solidFill>
              </a:rPr>
              <a:t> a.s., Hradec Králové</a:t>
            </a:r>
          </a:p>
        </p:txBody>
      </p:sp>
    </p:spTree>
    <p:extLst>
      <p:ext uri="{BB962C8B-B14F-4D97-AF65-F5344CB8AC3E}">
        <p14:creationId xmlns:p14="http://schemas.microsoft.com/office/powerpoint/2010/main" val="169085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AD5EC2-87CE-8EA5-B40B-B960033B6675}"/>
              </a:ext>
            </a:extLst>
          </p:cNvPr>
          <p:cNvSpPr txBox="1"/>
          <p:nvPr/>
        </p:nvSpPr>
        <p:spPr>
          <a:xfrm>
            <a:off x="973395" y="2362200"/>
            <a:ext cx="8390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70C0"/>
                </a:solidFill>
              </a:rPr>
              <a:t>DEKUJI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1522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D3599BB-206E-7C03-1B1A-EB7D74879B38}"/>
              </a:ext>
            </a:extLst>
          </p:cNvPr>
          <p:cNvSpPr txBox="1"/>
          <p:nvPr/>
        </p:nvSpPr>
        <p:spPr>
          <a:xfrm>
            <a:off x="1946791" y="95760"/>
            <a:ext cx="7476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</a:rPr>
              <a:t>DUPV</a:t>
            </a:r>
          </a:p>
          <a:p>
            <a:pPr algn="ctr"/>
            <a:r>
              <a:rPr lang="cs-CZ" sz="2800" b="1" dirty="0">
                <a:solidFill>
                  <a:srgbClr val="0070C0"/>
                </a:solidFill>
              </a:rPr>
              <a:t>DOMÁCÍ UMĚLÁ PLICNÍ VENTILACE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00CC7CE-EAA8-F8E7-6BBB-D2E84F074684}"/>
              </a:ext>
            </a:extLst>
          </p:cNvPr>
          <p:cNvSpPr txBox="1"/>
          <p:nvPr/>
        </p:nvSpPr>
        <p:spPr>
          <a:xfrm>
            <a:off x="448734" y="2413337"/>
            <a:ext cx="92286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- nahrazení nebo podpora spontánního dýchání pomocí přístroje v domácím prostředí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výrazným způsobem přispívá k integraci pacientů do společnosti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odstraňuje izolovanost a udržuje pozitivní vztahy v prostředí rodiny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zlepšuje a obohacuje kvalitu života a posouvá ji na vyšší úroveň</a:t>
            </a:r>
          </a:p>
        </p:txBody>
      </p:sp>
    </p:spTree>
    <p:extLst>
      <p:ext uri="{BB962C8B-B14F-4D97-AF65-F5344CB8AC3E}">
        <p14:creationId xmlns:p14="http://schemas.microsoft.com/office/powerpoint/2010/main" val="152499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80E187B-B26C-B83E-B776-2033A6052D85}"/>
              </a:ext>
            </a:extLst>
          </p:cNvPr>
          <p:cNvSpPr txBox="1"/>
          <p:nvPr/>
        </p:nvSpPr>
        <p:spPr>
          <a:xfrm>
            <a:off x="1946791" y="263323"/>
            <a:ext cx="7451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</a:rPr>
              <a:t>KOMUNIKACE – A / </a:t>
            </a:r>
            <a:r>
              <a:rPr lang="el-GR" sz="2800" b="1" dirty="0">
                <a:solidFill>
                  <a:srgbClr val="0070C0"/>
                </a:solidFill>
              </a:rPr>
              <a:t>Ω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D65E4C0-8328-9E25-7120-9FA08164913D}"/>
              </a:ext>
            </a:extLst>
          </p:cNvPr>
          <p:cNvSpPr txBox="1"/>
          <p:nvPr/>
        </p:nvSpPr>
        <p:spPr>
          <a:xfrm>
            <a:off x="541867" y="1168400"/>
            <a:ext cx="88561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- pacient  a rodina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ošetřovatelský tým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pojišťovna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dodavatel zdravotnické techniky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agentura domácí péče s odborností 925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praktický lékař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</a:t>
            </a:r>
            <a:r>
              <a:rPr lang="cs-CZ" i="1" dirty="0">
                <a:solidFill>
                  <a:srgbClr val="0070C0"/>
                </a:solidFill>
              </a:rPr>
              <a:t>psycholog</a:t>
            </a:r>
          </a:p>
          <a:p>
            <a:pPr algn="ctr"/>
            <a:endParaRPr lang="cs-CZ" i="1" dirty="0">
              <a:solidFill>
                <a:srgbClr val="0070C0"/>
              </a:solidFill>
            </a:endParaRPr>
          </a:p>
          <a:p>
            <a:pPr algn="ctr"/>
            <a:r>
              <a:rPr lang="cs-CZ" i="1" dirty="0">
                <a:solidFill>
                  <a:srgbClr val="0070C0"/>
                </a:solidFill>
              </a:rPr>
              <a:t>- sociální šetření</a:t>
            </a:r>
          </a:p>
          <a:p>
            <a:pPr algn="ctr"/>
            <a:endParaRPr lang="cs-CZ" i="1" dirty="0">
              <a:solidFill>
                <a:srgbClr val="0070C0"/>
              </a:solidFill>
            </a:endParaRPr>
          </a:p>
          <a:p>
            <a:pPr algn="ctr"/>
            <a:r>
              <a:rPr lang="cs-CZ" i="1" dirty="0">
                <a:solidFill>
                  <a:srgbClr val="0070C0"/>
                </a:solidFill>
              </a:rPr>
              <a:t>- </a:t>
            </a:r>
            <a:r>
              <a:rPr lang="cs-CZ" dirty="0">
                <a:solidFill>
                  <a:srgbClr val="0070C0"/>
                </a:solidFill>
              </a:rPr>
              <a:t>ČSSZ (nemocenská, dlouhodobé ošetřovné, invalidní důchod)</a:t>
            </a:r>
          </a:p>
          <a:p>
            <a:pPr algn="ctr"/>
            <a:endParaRPr lang="cs-CZ" dirty="0">
              <a:solidFill>
                <a:srgbClr val="0070C0"/>
              </a:solidFill>
            </a:endParaRPr>
          </a:p>
          <a:p>
            <a:pPr algn="ctr"/>
            <a:r>
              <a:rPr lang="cs-CZ" dirty="0">
                <a:solidFill>
                  <a:srgbClr val="0070C0"/>
                </a:solidFill>
              </a:rPr>
              <a:t>- ÚP (příspěvek na péči, bydlení, mobilitu, zvláštní </a:t>
            </a:r>
            <a:r>
              <a:rPr lang="cs-CZ" dirty="0" err="1">
                <a:solidFill>
                  <a:srgbClr val="0070C0"/>
                </a:solidFill>
              </a:rPr>
              <a:t>pomůcku,průkaz</a:t>
            </a:r>
            <a:r>
              <a:rPr lang="cs-CZ" dirty="0">
                <a:solidFill>
                  <a:srgbClr val="0070C0"/>
                </a:solidFill>
              </a:rPr>
              <a:t> TP/ZTP</a:t>
            </a:r>
          </a:p>
        </p:txBody>
      </p:sp>
    </p:spTree>
    <p:extLst>
      <p:ext uri="{BB962C8B-B14F-4D97-AF65-F5344CB8AC3E}">
        <p14:creationId xmlns:p14="http://schemas.microsoft.com/office/powerpoint/2010/main" val="103356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334AB24-E270-6B2C-C738-CACF4FB7F9C9}"/>
              </a:ext>
            </a:extLst>
          </p:cNvPr>
          <p:cNvSpPr txBox="1"/>
          <p:nvPr/>
        </p:nvSpPr>
        <p:spPr>
          <a:xfrm>
            <a:off x="1946791" y="263323"/>
            <a:ext cx="7400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</a:rPr>
              <a:t>PRAKTICKÉ ZÁLEŽITOSTI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AAE712-452A-5928-F86C-22FE0A25CB2A}"/>
              </a:ext>
            </a:extLst>
          </p:cNvPr>
          <p:cNvSpPr txBox="1"/>
          <p:nvPr/>
        </p:nvSpPr>
        <p:spPr>
          <a:xfrm>
            <a:off x="465667" y="1388533"/>
            <a:ext cx="9169400" cy="419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70C0"/>
                </a:solidFill>
              </a:rPr>
              <a:t>Doma:</a:t>
            </a:r>
            <a:r>
              <a:rPr lang="cs-CZ" dirty="0">
                <a:solidFill>
                  <a:srgbClr val="0070C0"/>
                </a:solidFill>
              </a:rPr>
              <a:t>	návštěva sestry ADP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	pokoj pacienta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	polohovací postel a matrace (přístup ze tří stran)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	vytvoření prostoru pro uložení pomůcek a spotřebního materiálu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	stabilní dodávky elektrické energie (dodavatel, vlastní záložní agregát, hasiči)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endParaRPr lang="cs-CZ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70C0"/>
                </a:solidFill>
              </a:rPr>
              <a:t>V ZZ:</a:t>
            </a:r>
            <a:r>
              <a:rPr lang="cs-CZ" dirty="0">
                <a:solidFill>
                  <a:srgbClr val="0070C0"/>
                </a:solidFill>
              </a:rPr>
              <a:t>	zavezení příslušné zdravotnické techniky včetně </a:t>
            </a:r>
            <a:r>
              <a:rPr lang="cs-CZ" dirty="0" err="1">
                <a:solidFill>
                  <a:srgbClr val="0070C0"/>
                </a:solidFill>
              </a:rPr>
              <a:t>spotř</a:t>
            </a:r>
            <a:r>
              <a:rPr lang="cs-CZ" dirty="0">
                <a:solidFill>
                  <a:srgbClr val="0070C0"/>
                </a:solidFill>
              </a:rPr>
              <a:t>. materiálu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	školení a edukace rodiny servisním technikem v obsluze zdravotnické techniky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		školení a edukace rodiny v komplexní ošetřovatelské péči o nemocného</a:t>
            </a:r>
          </a:p>
        </p:txBody>
      </p:sp>
    </p:spTree>
    <p:extLst>
      <p:ext uri="{BB962C8B-B14F-4D97-AF65-F5344CB8AC3E}">
        <p14:creationId xmlns:p14="http://schemas.microsoft.com/office/powerpoint/2010/main" val="177710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F0C4ED5-70E0-2CB3-6329-E9FD64C05C11}"/>
              </a:ext>
            </a:extLst>
          </p:cNvPr>
          <p:cNvSpPr txBox="1"/>
          <p:nvPr/>
        </p:nvSpPr>
        <p:spPr>
          <a:xfrm>
            <a:off x="1946791" y="263323"/>
            <a:ext cx="741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</a:rPr>
              <a:t>OŠETŘOVATELSKÁ PÉČE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A6024F4-53D4-0968-0C43-24B1368340D3}"/>
              </a:ext>
            </a:extLst>
          </p:cNvPr>
          <p:cNvSpPr txBox="1"/>
          <p:nvPr/>
        </p:nvSpPr>
        <p:spPr>
          <a:xfrm>
            <a:off x="465667" y="1718733"/>
            <a:ext cx="8898466" cy="378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péče o tracheostomii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odsávání z dýchacích cest a dutiny ústní a péče o ní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podání nebulizace, O2 terapie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péče o gastrostomii/NGS a podávání stravy do PEG/NGS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polohování a prevence dekubitů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kondiční a dechová rehabilitace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péče o </a:t>
            </a:r>
            <a:r>
              <a:rPr lang="cs-CZ" dirty="0" err="1">
                <a:solidFill>
                  <a:srgbClr val="0070C0"/>
                </a:solidFill>
              </a:rPr>
              <a:t>vyprázdňování</a:t>
            </a:r>
            <a:r>
              <a:rPr lang="cs-CZ" dirty="0">
                <a:solidFill>
                  <a:srgbClr val="0070C0"/>
                </a:solidFill>
              </a:rPr>
              <a:t> močovou cévkou/</a:t>
            </a:r>
            <a:r>
              <a:rPr lang="cs-CZ" dirty="0" err="1">
                <a:solidFill>
                  <a:srgbClr val="0070C0"/>
                </a:solidFill>
              </a:rPr>
              <a:t>epicystostomií</a:t>
            </a:r>
            <a:r>
              <a:rPr lang="cs-CZ" dirty="0">
                <a:solidFill>
                  <a:srgbClr val="0070C0"/>
                </a:solidFill>
              </a:rPr>
              <a:t>/</a:t>
            </a:r>
            <a:r>
              <a:rPr lang="cs-CZ" dirty="0" err="1">
                <a:solidFill>
                  <a:srgbClr val="0070C0"/>
                </a:solidFill>
              </a:rPr>
              <a:t>kolonostomií</a:t>
            </a:r>
            <a:endParaRPr lang="cs-CZ" dirty="0">
              <a:solidFill>
                <a:srgbClr val="0070C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0070C0"/>
                </a:solidFill>
              </a:rPr>
              <a:t>péče o imobilní pacienty kteří jsou plně upoutáni na lůžko</a:t>
            </a:r>
          </a:p>
          <a:p>
            <a:pPr algn="ctr">
              <a:lnSpc>
                <a:spcPct val="150000"/>
              </a:lnSpc>
            </a:pP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6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21C2C0D-EE1B-A950-18D3-A4C7B90DF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686" y="0"/>
            <a:ext cx="5006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89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AB55B10-9911-03EB-FB72-FCC6B6CB2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20" y="0"/>
            <a:ext cx="50371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6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67F9D7E-1BDC-F5AE-D29C-BBB7881AB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45" y="0"/>
            <a:ext cx="49337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1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68B3A1-46C0-9E67-CF82-98FB9459B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46791" cy="1049867"/>
          </a:xfrm>
          <a:prstGeom prst="rect">
            <a:avLst/>
          </a:prstGeom>
        </p:spPr>
      </p:pic>
      <p:pic>
        <p:nvPicPr>
          <p:cNvPr id="5" name="Obrázek 4" descr="Obsah obrázku Lékařské vybavení, Sluchátka, kabel, sluchátka&#10;&#10;Popis byl vytvořen automaticky">
            <a:extLst>
              <a:ext uri="{FF2B5EF4-FFF2-40B4-BE49-F238E27FC236}">
                <a16:creationId xmlns:a16="http://schemas.microsoft.com/office/drawing/2014/main" id="{89F81158-59D0-B843-F882-AE8A8DA98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63" y="47485"/>
            <a:ext cx="2238375" cy="2047875"/>
          </a:xfrm>
          <a:prstGeom prst="rect">
            <a:avLst/>
          </a:prstGeom>
        </p:spPr>
      </p:pic>
      <p:pic>
        <p:nvPicPr>
          <p:cNvPr id="7" name="Obrázek 6" descr="Obsah obrázku sluchátka, zástrčka, Sluchátka&#10;&#10;Popis byl vytvořen automaticky">
            <a:extLst>
              <a:ext uri="{FF2B5EF4-FFF2-40B4-BE49-F238E27FC236}">
                <a16:creationId xmlns:a16="http://schemas.microsoft.com/office/drawing/2014/main" id="{54973FAE-3AC5-979E-A6CF-4FE3F4F6B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9867"/>
            <a:ext cx="2143125" cy="2143125"/>
          </a:xfrm>
          <a:prstGeom prst="rect">
            <a:avLst/>
          </a:prstGeom>
        </p:spPr>
      </p:pic>
      <p:pic>
        <p:nvPicPr>
          <p:cNvPr id="9" name="Obrázek 8" descr="Obsah obrázku Domácí spotřebič&#10;&#10;Popis byl vytvořen automaticky">
            <a:extLst>
              <a:ext uri="{FF2B5EF4-FFF2-40B4-BE49-F238E27FC236}">
                <a16:creationId xmlns:a16="http://schemas.microsoft.com/office/drawing/2014/main" id="{7474EAA2-4B1E-F568-5F71-A6C4522DEB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86" y="99429"/>
            <a:ext cx="2143125" cy="2143125"/>
          </a:xfrm>
          <a:prstGeom prst="rect">
            <a:avLst/>
          </a:prstGeom>
        </p:spPr>
      </p:pic>
      <p:pic>
        <p:nvPicPr>
          <p:cNvPr id="11" name="Obrázek 10" descr="Obsah obrázku Domácí spotřebič, žehlička&#10;&#10;Popis byl vytvořen automaticky">
            <a:extLst>
              <a:ext uri="{FF2B5EF4-FFF2-40B4-BE49-F238E27FC236}">
                <a16:creationId xmlns:a16="http://schemas.microsoft.com/office/drawing/2014/main" id="{BFF42B0C-3434-1752-C44D-EEE3003362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919" y="4046784"/>
            <a:ext cx="3838251" cy="2808476"/>
          </a:xfrm>
          <a:prstGeom prst="rect">
            <a:avLst/>
          </a:prstGeom>
        </p:spPr>
      </p:pic>
      <p:pic>
        <p:nvPicPr>
          <p:cNvPr id="13" name="Obrázek 12" descr="Obsah obrázku text, elektronika, Elektronické zařízení, Herní konzole&#10;&#10;Popis byl vytvořen automaticky">
            <a:extLst>
              <a:ext uri="{FF2B5EF4-FFF2-40B4-BE49-F238E27FC236}">
                <a16:creationId xmlns:a16="http://schemas.microsoft.com/office/drawing/2014/main" id="{2C9BAFBE-5CC3-0CDF-A424-820EEB3195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85" y="3998382"/>
            <a:ext cx="2856247" cy="2047875"/>
          </a:xfrm>
          <a:prstGeom prst="rect">
            <a:avLst/>
          </a:prstGeom>
        </p:spPr>
      </p:pic>
      <p:pic>
        <p:nvPicPr>
          <p:cNvPr id="15" name="Obrázek 14" descr="Obsah obrázku přístroj, Elektronické zařízení, elektronika, multimédia&#10;&#10;Popis byl vytvořen automaticky">
            <a:extLst>
              <a:ext uri="{FF2B5EF4-FFF2-40B4-BE49-F238E27FC236}">
                <a16:creationId xmlns:a16="http://schemas.microsoft.com/office/drawing/2014/main" id="{57B7DF39-5C88-4BC7-9C66-687483D89E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876" y="1918383"/>
            <a:ext cx="2361532" cy="2372074"/>
          </a:xfrm>
          <a:prstGeom prst="rect">
            <a:avLst/>
          </a:prstGeom>
        </p:spPr>
      </p:pic>
      <p:pic>
        <p:nvPicPr>
          <p:cNvPr id="17" name="Obrázek 16" descr="Obsah obrázku elektronika, Elektronické zařízení, přístroj, text&#10;&#10;Popis byl vytvořen automaticky">
            <a:extLst>
              <a:ext uri="{FF2B5EF4-FFF2-40B4-BE49-F238E27FC236}">
                <a16:creationId xmlns:a16="http://schemas.microsoft.com/office/drawing/2014/main" id="{6E280BE9-A73B-9302-2B86-3475F9B5EA2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416" y="2095360"/>
            <a:ext cx="2524124" cy="252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07229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209</TotalTime>
  <Words>275</Words>
  <Application>Microsoft Office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Struhařová</dc:creator>
  <cp:lastModifiedBy>Mgr. Martina Černá, Ph.D.</cp:lastModifiedBy>
  <cp:revision>3</cp:revision>
  <dcterms:created xsi:type="dcterms:W3CDTF">2023-09-18T14:59:41Z</dcterms:created>
  <dcterms:modified xsi:type="dcterms:W3CDTF">2023-09-20T10:46:08Z</dcterms:modified>
</cp:coreProperties>
</file>