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8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7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09580-737C-4245-B30B-9A2553B2B5F0}" type="datetimeFigureOut">
              <a:rPr lang="cs-CZ" smtClean="0"/>
              <a:t>20.09.2023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00D0F-CA0B-4E12-9AD4-F08EFE7B8FA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8020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09580-737C-4245-B30B-9A2553B2B5F0}" type="datetimeFigureOut">
              <a:rPr lang="cs-CZ" smtClean="0"/>
              <a:t>20.09.2023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00D0F-CA0B-4E12-9AD4-F08EFE7B8FA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5310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09580-737C-4245-B30B-9A2553B2B5F0}" type="datetimeFigureOut">
              <a:rPr lang="cs-CZ" smtClean="0"/>
              <a:t>20.09.2023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00D0F-CA0B-4E12-9AD4-F08EFE7B8FA4}" type="slidenum">
              <a:rPr lang="cs-CZ" smtClean="0"/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088362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09580-737C-4245-B30B-9A2553B2B5F0}" type="datetimeFigureOut">
              <a:rPr lang="cs-CZ" smtClean="0"/>
              <a:t>20.09.2023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00D0F-CA0B-4E12-9AD4-F08EFE7B8FA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38178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09580-737C-4245-B30B-9A2553B2B5F0}" type="datetimeFigureOut">
              <a:rPr lang="cs-CZ" smtClean="0"/>
              <a:t>20.09.2023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00D0F-CA0B-4E12-9AD4-F08EFE7B8FA4}" type="slidenum">
              <a:rPr lang="cs-CZ" smtClean="0"/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874756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09580-737C-4245-B30B-9A2553B2B5F0}" type="datetimeFigureOut">
              <a:rPr lang="cs-CZ" smtClean="0"/>
              <a:t>20.09.2023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00D0F-CA0B-4E12-9AD4-F08EFE7B8FA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078209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09580-737C-4245-B30B-9A2553B2B5F0}" type="datetimeFigureOut">
              <a:rPr lang="cs-CZ" smtClean="0"/>
              <a:t>20.09.2023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00D0F-CA0B-4E12-9AD4-F08EFE7B8FA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23758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09580-737C-4245-B30B-9A2553B2B5F0}" type="datetimeFigureOut">
              <a:rPr lang="cs-CZ" smtClean="0"/>
              <a:t>20.09.2023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00D0F-CA0B-4E12-9AD4-F08EFE7B8FA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4966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09580-737C-4245-B30B-9A2553B2B5F0}" type="datetimeFigureOut">
              <a:rPr lang="cs-CZ" smtClean="0"/>
              <a:t>20.09.2023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00D0F-CA0B-4E12-9AD4-F08EFE7B8FA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710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09580-737C-4245-B30B-9A2553B2B5F0}" type="datetimeFigureOut">
              <a:rPr lang="cs-CZ" smtClean="0"/>
              <a:t>20.09.2023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00D0F-CA0B-4E12-9AD4-F08EFE7B8FA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7098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09580-737C-4245-B30B-9A2553B2B5F0}" type="datetimeFigureOut">
              <a:rPr lang="cs-CZ" smtClean="0"/>
              <a:t>20.09.2023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00D0F-CA0B-4E12-9AD4-F08EFE7B8FA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6337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09580-737C-4245-B30B-9A2553B2B5F0}" type="datetimeFigureOut">
              <a:rPr lang="cs-CZ" smtClean="0"/>
              <a:t>20.09.2023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00D0F-CA0B-4E12-9AD4-F08EFE7B8FA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84909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09580-737C-4245-B30B-9A2553B2B5F0}" type="datetimeFigureOut">
              <a:rPr lang="cs-CZ" smtClean="0"/>
              <a:t>20.09.2023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00D0F-CA0B-4E12-9AD4-F08EFE7B8FA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4757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09580-737C-4245-B30B-9A2553B2B5F0}" type="datetimeFigureOut">
              <a:rPr lang="cs-CZ" smtClean="0"/>
              <a:t>20.09.2023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00D0F-CA0B-4E12-9AD4-F08EFE7B8FA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9966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09580-737C-4245-B30B-9A2553B2B5F0}" type="datetimeFigureOut">
              <a:rPr lang="cs-CZ" smtClean="0"/>
              <a:t>20.09.2023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00D0F-CA0B-4E12-9AD4-F08EFE7B8FA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8727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00D0F-CA0B-4E12-9AD4-F08EFE7B8FA4}" type="slidenum">
              <a:rPr lang="cs-CZ" smtClean="0"/>
              <a:t>‹#›</a:t>
            </a:fld>
            <a:endParaRPr lang="cs-C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09580-737C-4245-B30B-9A2553B2B5F0}" type="datetimeFigureOut">
              <a:rPr lang="cs-CZ" smtClean="0"/>
              <a:t>20.09.2023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2543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09580-737C-4245-B30B-9A2553B2B5F0}" type="datetimeFigureOut">
              <a:rPr lang="cs-CZ" smtClean="0"/>
              <a:t>20.09.2023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D500D0F-CA0B-4E12-9AD4-F08EFE7B8FA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8532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  <p:sldLayoutId id="2147483709" r:id="rId14"/>
    <p:sldLayoutId id="2147483710" r:id="rId15"/>
    <p:sldLayoutId id="214748371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g"/><Relationship Id="rId5" Type="http://schemas.openxmlformats.org/officeDocument/2006/relationships/image" Target="../media/image7.jpeg"/><Relationship Id="rId4" Type="http://schemas.openxmlformats.org/officeDocument/2006/relationships/image" Target="../media/image6.jpeg"/><Relationship Id="rId9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>
            <a:extLst>
              <a:ext uri="{FF2B5EF4-FFF2-40B4-BE49-F238E27FC236}">
                <a16:creationId xmlns:a16="http://schemas.microsoft.com/office/drawing/2014/main" id="{341FB3F2-50AD-BFDD-075E-F255EF2F72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417" y="86460"/>
            <a:ext cx="2842352" cy="1532826"/>
          </a:xfrm>
          <a:prstGeom prst="rect">
            <a:avLst/>
          </a:prstGeom>
        </p:spPr>
      </p:pic>
      <p:sp>
        <p:nvSpPr>
          <p:cNvPr id="8" name="TextovéPole 7">
            <a:extLst>
              <a:ext uri="{FF2B5EF4-FFF2-40B4-BE49-F238E27FC236}">
                <a16:creationId xmlns:a16="http://schemas.microsoft.com/office/drawing/2014/main" id="{0E75431A-7978-0A89-546D-6E95D5FC7DB0}"/>
              </a:ext>
            </a:extLst>
          </p:cNvPr>
          <p:cNvSpPr txBox="1"/>
          <p:nvPr/>
        </p:nvSpPr>
        <p:spPr>
          <a:xfrm>
            <a:off x="1650694" y="2689374"/>
            <a:ext cx="8890612" cy="14792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cs-CZ" sz="3200" b="1" dirty="0">
                <a:solidFill>
                  <a:srgbClr val="0070C0"/>
                </a:solidFill>
              </a:rPr>
              <a:t>KOORDINACE DUPV </a:t>
            </a:r>
          </a:p>
          <a:p>
            <a:pPr algn="ctr">
              <a:lnSpc>
                <a:spcPct val="150000"/>
              </a:lnSpc>
            </a:pPr>
            <a:r>
              <a:rPr lang="cs-CZ" sz="3200" b="1" dirty="0">
                <a:solidFill>
                  <a:srgbClr val="0070C0"/>
                </a:solidFill>
              </a:rPr>
              <a:t>Z POHLEDU ZDRAVOTNÍ PÉČE</a:t>
            </a: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0B9051CB-2449-3333-E7AD-148467316469}"/>
              </a:ext>
            </a:extLst>
          </p:cNvPr>
          <p:cNvSpPr txBox="1"/>
          <p:nvPr/>
        </p:nvSpPr>
        <p:spPr>
          <a:xfrm>
            <a:off x="925417" y="5883007"/>
            <a:ext cx="40762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solidFill>
                  <a:srgbClr val="0070C0"/>
                </a:solidFill>
              </a:rPr>
              <a:t>Monika Struhařová </a:t>
            </a:r>
            <a:r>
              <a:rPr lang="cs-CZ" dirty="0" err="1">
                <a:solidFill>
                  <a:srgbClr val="0070C0"/>
                </a:solidFill>
              </a:rPr>
              <a:t>Žofčáková</a:t>
            </a:r>
            <a:endParaRPr lang="cs-CZ" dirty="0">
              <a:solidFill>
                <a:srgbClr val="0070C0"/>
              </a:solidFill>
            </a:endParaRPr>
          </a:p>
          <a:p>
            <a:r>
              <a:rPr lang="cs-CZ" dirty="0" err="1">
                <a:solidFill>
                  <a:srgbClr val="0070C0"/>
                </a:solidFill>
              </a:rPr>
              <a:t>Estrella</a:t>
            </a:r>
            <a:r>
              <a:rPr lang="cs-CZ" dirty="0">
                <a:solidFill>
                  <a:srgbClr val="0070C0"/>
                </a:solidFill>
              </a:rPr>
              <a:t> </a:t>
            </a:r>
            <a:r>
              <a:rPr lang="cs-CZ" dirty="0" err="1">
                <a:solidFill>
                  <a:srgbClr val="0070C0"/>
                </a:solidFill>
              </a:rPr>
              <a:t>Health</a:t>
            </a:r>
            <a:r>
              <a:rPr lang="cs-CZ" dirty="0">
                <a:solidFill>
                  <a:srgbClr val="0070C0"/>
                </a:solidFill>
              </a:rPr>
              <a:t> a.s., Hradec Králové</a:t>
            </a:r>
          </a:p>
        </p:txBody>
      </p:sp>
    </p:spTree>
    <p:extLst>
      <p:ext uri="{BB962C8B-B14F-4D97-AF65-F5344CB8AC3E}">
        <p14:creationId xmlns:p14="http://schemas.microsoft.com/office/powerpoint/2010/main" val="16908563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>
            <a:extLst>
              <a:ext uri="{FF2B5EF4-FFF2-40B4-BE49-F238E27FC236}">
                <a16:creationId xmlns:a16="http://schemas.microsoft.com/office/drawing/2014/main" id="{2068B3A1-46C0-9E67-CF82-98FB9459B2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946791" cy="104986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77AD5EC2-87CE-8EA5-B40B-B960033B6675}"/>
              </a:ext>
            </a:extLst>
          </p:cNvPr>
          <p:cNvSpPr txBox="1"/>
          <p:nvPr/>
        </p:nvSpPr>
        <p:spPr>
          <a:xfrm>
            <a:off x="973395" y="2362200"/>
            <a:ext cx="83904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200" b="1" dirty="0">
                <a:solidFill>
                  <a:srgbClr val="0070C0"/>
                </a:solidFill>
              </a:rPr>
              <a:t>DEKUJI ZA POZORNOST</a:t>
            </a:r>
          </a:p>
        </p:txBody>
      </p:sp>
    </p:spTree>
    <p:extLst>
      <p:ext uri="{BB962C8B-B14F-4D97-AF65-F5344CB8AC3E}">
        <p14:creationId xmlns:p14="http://schemas.microsoft.com/office/powerpoint/2010/main" val="31152284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>
            <a:extLst>
              <a:ext uri="{FF2B5EF4-FFF2-40B4-BE49-F238E27FC236}">
                <a16:creationId xmlns:a16="http://schemas.microsoft.com/office/drawing/2014/main" id="{2068B3A1-46C0-9E67-CF82-98FB9459B2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946791" cy="104986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4D3599BB-206E-7C03-1B1A-EB7D74879B38}"/>
              </a:ext>
            </a:extLst>
          </p:cNvPr>
          <p:cNvSpPr txBox="1"/>
          <p:nvPr/>
        </p:nvSpPr>
        <p:spPr>
          <a:xfrm>
            <a:off x="1946791" y="95760"/>
            <a:ext cx="747660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b="1" dirty="0">
                <a:solidFill>
                  <a:srgbClr val="0070C0"/>
                </a:solidFill>
              </a:rPr>
              <a:t>DUPV</a:t>
            </a:r>
          </a:p>
          <a:p>
            <a:pPr algn="ctr"/>
            <a:r>
              <a:rPr lang="cs-CZ" sz="2800" b="1" dirty="0">
                <a:solidFill>
                  <a:srgbClr val="0070C0"/>
                </a:solidFill>
              </a:rPr>
              <a:t>DOMÁCÍ UMĚLÁ PLICNÍ VENTILACE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200CC7CE-EAA8-F8E7-6BBB-D2E84F074684}"/>
              </a:ext>
            </a:extLst>
          </p:cNvPr>
          <p:cNvSpPr txBox="1"/>
          <p:nvPr/>
        </p:nvSpPr>
        <p:spPr>
          <a:xfrm>
            <a:off x="448734" y="2413337"/>
            <a:ext cx="922866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>
                <a:solidFill>
                  <a:srgbClr val="0070C0"/>
                </a:solidFill>
              </a:rPr>
              <a:t>- nahrazení nebo podpora spontánního dýchání pomocí přístroje v domácím prostředí</a:t>
            </a:r>
          </a:p>
          <a:p>
            <a:pPr algn="ctr"/>
            <a:endParaRPr lang="cs-CZ" dirty="0">
              <a:solidFill>
                <a:srgbClr val="0070C0"/>
              </a:solidFill>
            </a:endParaRPr>
          </a:p>
          <a:p>
            <a:pPr algn="ctr"/>
            <a:r>
              <a:rPr lang="cs-CZ" dirty="0">
                <a:solidFill>
                  <a:srgbClr val="0070C0"/>
                </a:solidFill>
              </a:rPr>
              <a:t>- výrazným způsobem přispívá k integraci pacientů do společnosti</a:t>
            </a:r>
          </a:p>
          <a:p>
            <a:pPr algn="ctr"/>
            <a:endParaRPr lang="cs-CZ" dirty="0">
              <a:solidFill>
                <a:srgbClr val="0070C0"/>
              </a:solidFill>
            </a:endParaRPr>
          </a:p>
          <a:p>
            <a:pPr algn="ctr"/>
            <a:r>
              <a:rPr lang="cs-CZ" dirty="0">
                <a:solidFill>
                  <a:srgbClr val="0070C0"/>
                </a:solidFill>
              </a:rPr>
              <a:t>- odstraňuje izolovanost a udržuje pozitivní vztahy v prostředí rodiny</a:t>
            </a:r>
          </a:p>
          <a:p>
            <a:pPr algn="ctr"/>
            <a:endParaRPr lang="cs-CZ" dirty="0">
              <a:solidFill>
                <a:srgbClr val="0070C0"/>
              </a:solidFill>
            </a:endParaRPr>
          </a:p>
          <a:p>
            <a:pPr algn="ctr"/>
            <a:r>
              <a:rPr lang="cs-CZ" dirty="0">
                <a:solidFill>
                  <a:srgbClr val="0070C0"/>
                </a:solidFill>
              </a:rPr>
              <a:t>- zlepšuje a obohacuje kvalitu života a posouvá ji na vyšší úroveň</a:t>
            </a:r>
          </a:p>
        </p:txBody>
      </p:sp>
    </p:spTree>
    <p:extLst>
      <p:ext uri="{BB962C8B-B14F-4D97-AF65-F5344CB8AC3E}">
        <p14:creationId xmlns:p14="http://schemas.microsoft.com/office/powerpoint/2010/main" val="15249963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>
            <a:extLst>
              <a:ext uri="{FF2B5EF4-FFF2-40B4-BE49-F238E27FC236}">
                <a16:creationId xmlns:a16="http://schemas.microsoft.com/office/drawing/2014/main" id="{2068B3A1-46C0-9E67-CF82-98FB9459B2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946791" cy="104986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880E187B-B26C-B83E-B776-2033A6052D85}"/>
              </a:ext>
            </a:extLst>
          </p:cNvPr>
          <p:cNvSpPr txBox="1"/>
          <p:nvPr/>
        </p:nvSpPr>
        <p:spPr>
          <a:xfrm>
            <a:off x="1946791" y="263323"/>
            <a:ext cx="74512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b="1" dirty="0">
                <a:solidFill>
                  <a:srgbClr val="0070C0"/>
                </a:solidFill>
              </a:rPr>
              <a:t>KOMUNIKACE – A / </a:t>
            </a:r>
            <a:r>
              <a:rPr lang="el-GR" sz="2800" b="1" dirty="0">
                <a:solidFill>
                  <a:srgbClr val="0070C0"/>
                </a:solidFill>
              </a:rPr>
              <a:t>Ω</a:t>
            </a:r>
            <a:endParaRPr lang="cs-CZ" sz="2800" b="1" dirty="0">
              <a:solidFill>
                <a:srgbClr val="0070C0"/>
              </a:solidFill>
            </a:endParaRP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BD65E4C0-8328-9E25-7120-9FA08164913D}"/>
              </a:ext>
            </a:extLst>
          </p:cNvPr>
          <p:cNvSpPr txBox="1"/>
          <p:nvPr/>
        </p:nvSpPr>
        <p:spPr>
          <a:xfrm>
            <a:off x="541867" y="1168400"/>
            <a:ext cx="8856133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>
                <a:solidFill>
                  <a:srgbClr val="0070C0"/>
                </a:solidFill>
              </a:rPr>
              <a:t>- pacient  a rodina</a:t>
            </a:r>
          </a:p>
          <a:p>
            <a:pPr algn="ctr"/>
            <a:endParaRPr lang="cs-CZ" dirty="0">
              <a:solidFill>
                <a:srgbClr val="0070C0"/>
              </a:solidFill>
            </a:endParaRPr>
          </a:p>
          <a:p>
            <a:pPr algn="ctr"/>
            <a:r>
              <a:rPr lang="cs-CZ" dirty="0">
                <a:solidFill>
                  <a:srgbClr val="0070C0"/>
                </a:solidFill>
              </a:rPr>
              <a:t>- ošetřovatelský tým</a:t>
            </a:r>
          </a:p>
          <a:p>
            <a:pPr algn="ctr"/>
            <a:endParaRPr lang="cs-CZ" dirty="0">
              <a:solidFill>
                <a:srgbClr val="0070C0"/>
              </a:solidFill>
            </a:endParaRPr>
          </a:p>
          <a:p>
            <a:pPr algn="ctr"/>
            <a:r>
              <a:rPr lang="cs-CZ" dirty="0">
                <a:solidFill>
                  <a:srgbClr val="0070C0"/>
                </a:solidFill>
              </a:rPr>
              <a:t>- pojišťovna</a:t>
            </a:r>
          </a:p>
          <a:p>
            <a:pPr algn="ctr"/>
            <a:endParaRPr lang="cs-CZ" dirty="0">
              <a:solidFill>
                <a:srgbClr val="0070C0"/>
              </a:solidFill>
            </a:endParaRPr>
          </a:p>
          <a:p>
            <a:pPr algn="ctr"/>
            <a:r>
              <a:rPr lang="cs-CZ" dirty="0">
                <a:solidFill>
                  <a:srgbClr val="0070C0"/>
                </a:solidFill>
              </a:rPr>
              <a:t>- dodavatel zdravotnické techniky</a:t>
            </a:r>
          </a:p>
          <a:p>
            <a:pPr algn="ctr"/>
            <a:endParaRPr lang="cs-CZ" dirty="0">
              <a:solidFill>
                <a:srgbClr val="0070C0"/>
              </a:solidFill>
            </a:endParaRPr>
          </a:p>
          <a:p>
            <a:pPr algn="ctr"/>
            <a:r>
              <a:rPr lang="cs-CZ" dirty="0">
                <a:solidFill>
                  <a:srgbClr val="0070C0"/>
                </a:solidFill>
              </a:rPr>
              <a:t>- agentura domácí péče s odborností 925</a:t>
            </a:r>
          </a:p>
          <a:p>
            <a:pPr algn="ctr"/>
            <a:endParaRPr lang="cs-CZ" dirty="0">
              <a:solidFill>
                <a:srgbClr val="0070C0"/>
              </a:solidFill>
            </a:endParaRPr>
          </a:p>
          <a:p>
            <a:pPr algn="ctr"/>
            <a:r>
              <a:rPr lang="cs-CZ" dirty="0">
                <a:solidFill>
                  <a:srgbClr val="0070C0"/>
                </a:solidFill>
              </a:rPr>
              <a:t>- praktický lékař</a:t>
            </a:r>
          </a:p>
          <a:p>
            <a:pPr algn="ctr"/>
            <a:endParaRPr lang="cs-CZ" dirty="0">
              <a:solidFill>
                <a:srgbClr val="0070C0"/>
              </a:solidFill>
            </a:endParaRPr>
          </a:p>
          <a:p>
            <a:pPr algn="ctr"/>
            <a:r>
              <a:rPr lang="cs-CZ" dirty="0">
                <a:solidFill>
                  <a:srgbClr val="0070C0"/>
                </a:solidFill>
              </a:rPr>
              <a:t>- </a:t>
            </a:r>
            <a:r>
              <a:rPr lang="cs-CZ" i="1" dirty="0">
                <a:solidFill>
                  <a:srgbClr val="0070C0"/>
                </a:solidFill>
              </a:rPr>
              <a:t>psycholog</a:t>
            </a:r>
          </a:p>
          <a:p>
            <a:pPr algn="ctr"/>
            <a:endParaRPr lang="cs-CZ" i="1" dirty="0">
              <a:solidFill>
                <a:srgbClr val="0070C0"/>
              </a:solidFill>
            </a:endParaRPr>
          </a:p>
          <a:p>
            <a:pPr algn="ctr"/>
            <a:r>
              <a:rPr lang="cs-CZ" i="1" dirty="0">
                <a:solidFill>
                  <a:srgbClr val="0070C0"/>
                </a:solidFill>
              </a:rPr>
              <a:t>- sociální šetření</a:t>
            </a:r>
          </a:p>
          <a:p>
            <a:pPr algn="ctr"/>
            <a:endParaRPr lang="cs-CZ" i="1" dirty="0">
              <a:solidFill>
                <a:srgbClr val="0070C0"/>
              </a:solidFill>
            </a:endParaRPr>
          </a:p>
          <a:p>
            <a:pPr algn="ctr"/>
            <a:r>
              <a:rPr lang="cs-CZ" i="1" dirty="0">
                <a:solidFill>
                  <a:srgbClr val="0070C0"/>
                </a:solidFill>
              </a:rPr>
              <a:t>- </a:t>
            </a:r>
            <a:r>
              <a:rPr lang="cs-CZ" dirty="0">
                <a:solidFill>
                  <a:srgbClr val="0070C0"/>
                </a:solidFill>
              </a:rPr>
              <a:t>ČSSZ (nemocenská, dlouhodobé ošetřovné, invalidní důchod)</a:t>
            </a:r>
          </a:p>
          <a:p>
            <a:pPr algn="ctr"/>
            <a:endParaRPr lang="cs-CZ" dirty="0">
              <a:solidFill>
                <a:srgbClr val="0070C0"/>
              </a:solidFill>
            </a:endParaRPr>
          </a:p>
          <a:p>
            <a:pPr algn="ctr"/>
            <a:r>
              <a:rPr lang="cs-CZ" dirty="0">
                <a:solidFill>
                  <a:srgbClr val="0070C0"/>
                </a:solidFill>
              </a:rPr>
              <a:t>- ÚP (příspěvek na péči, bydlení, mobilitu, zvláštní </a:t>
            </a:r>
            <a:r>
              <a:rPr lang="cs-CZ" dirty="0" err="1">
                <a:solidFill>
                  <a:srgbClr val="0070C0"/>
                </a:solidFill>
              </a:rPr>
              <a:t>pomůcku,průkaz</a:t>
            </a:r>
            <a:r>
              <a:rPr lang="cs-CZ" dirty="0">
                <a:solidFill>
                  <a:srgbClr val="0070C0"/>
                </a:solidFill>
              </a:rPr>
              <a:t> TP/ZTP</a:t>
            </a:r>
          </a:p>
        </p:txBody>
      </p:sp>
    </p:spTree>
    <p:extLst>
      <p:ext uri="{BB962C8B-B14F-4D97-AF65-F5344CB8AC3E}">
        <p14:creationId xmlns:p14="http://schemas.microsoft.com/office/powerpoint/2010/main" val="10335623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>
            <a:extLst>
              <a:ext uri="{FF2B5EF4-FFF2-40B4-BE49-F238E27FC236}">
                <a16:creationId xmlns:a16="http://schemas.microsoft.com/office/drawing/2014/main" id="{2068B3A1-46C0-9E67-CF82-98FB9459B2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946791" cy="104986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1334AB24-E270-6B2C-C738-CACF4FB7F9C9}"/>
              </a:ext>
            </a:extLst>
          </p:cNvPr>
          <p:cNvSpPr txBox="1"/>
          <p:nvPr/>
        </p:nvSpPr>
        <p:spPr>
          <a:xfrm>
            <a:off x="1946791" y="263323"/>
            <a:ext cx="74004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b="1" dirty="0">
                <a:solidFill>
                  <a:srgbClr val="0070C0"/>
                </a:solidFill>
              </a:rPr>
              <a:t>PRAKTICKÉ ZÁLEŽITOSTI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E4AAE712-452A-5928-F86C-22FE0A25CB2A}"/>
              </a:ext>
            </a:extLst>
          </p:cNvPr>
          <p:cNvSpPr txBox="1"/>
          <p:nvPr/>
        </p:nvSpPr>
        <p:spPr>
          <a:xfrm>
            <a:off x="465667" y="1388533"/>
            <a:ext cx="9169400" cy="41964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cs-CZ" u="sng" dirty="0">
                <a:solidFill>
                  <a:srgbClr val="0070C0"/>
                </a:solidFill>
              </a:rPr>
              <a:t>Doma:</a:t>
            </a:r>
            <a:r>
              <a:rPr lang="cs-CZ" dirty="0">
                <a:solidFill>
                  <a:srgbClr val="0070C0"/>
                </a:solidFill>
              </a:rPr>
              <a:t>	návštěva sestry ADP</a:t>
            </a:r>
          </a:p>
          <a:p>
            <a:pPr>
              <a:lnSpc>
                <a:spcPct val="150000"/>
              </a:lnSpc>
            </a:pPr>
            <a:r>
              <a:rPr lang="cs-CZ" dirty="0">
                <a:solidFill>
                  <a:srgbClr val="0070C0"/>
                </a:solidFill>
              </a:rPr>
              <a:t>		pokoj pacienta</a:t>
            </a:r>
          </a:p>
          <a:p>
            <a:pPr>
              <a:lnSpc>
                <a:spcPct val="150000"/>
              </a:lnSpc>
            </a:pPr>
            <a:r>
              <a:rPr lang="cs-CZ" dirty="0">
                <a:solidFill>
                  <a:srgbClr val="0070C0"/>
                </a:solidFill>
              </a:rPr>
              <a:t>		polohovací postel a matrace (přístup ze tří stran)</a:t>
            </a:r>
          </a:p>
          <a:p>
            <a:pPr>
              <a:lnSpc>
                <a:spcPct val="150000"/>
              </a:lnSpc>
            </a:pPr>
            <a:r>
              <a:rPr lang="cs-CZ" dirty="0">
                <a:solidFill>
                  <a:srgbClr val="0070C0"/>
                </a:solidFill>
              </a:rPr>
              <a:t>		vytvoření prostoru pro uložení pomůcek a spotřebního materiálu</a:t>
            </a:r>
          </a:p>
          <a:p>
            <a:pPr>
              <a:lnSpc>
                <a:spcPct val="150000"/>
              </a:lnSpc>
            </a:pPr>
            <a:r>
              <a:rPr lang="cs-CZ" dirty="0">
                <a:solidFill>
                  <a:srgbClr val="0070C0"/>
                </a:solidFill>
              </a:rPr>
              <a:t>		stabilní dodávky elektrické energie (dodavatel, vlastní záložní agregát, hasiči)</a:t>
            </a:r>
          </a:p>
          <a:p>
            <a:pPr>
              <a:lnSpc>
                <a:spcPct val="150000"/>
              </a:lnSpc>
            </a:pPr>
            <a:r>
              <a:rPr lang="cs-CZ" dirty="0">
                <a:solidFill>
                  <a:srgbClr val="0070C0"/>
                </a:solidFill>
              </a:rPr>
              <a:t>	</a:t>
            </a:r>
          </a:p>
          <a:p>
            <a:pPr>
              <a:lnSpc>
                <a:spcPct val="150000"/>
              </a:lnSpc>
            </a:pPr>
            <a:endParaRPr lang="cs-CZ" dirty="0">
              <a:solidFill>
                <a:srgbClr val="0070C0"/>
              </a:solidFill>
            </a:endParaRPr>
          </a:p>
          <a:p>
            <a:pPr>
              <a:lnSpc>
                <a:spcPct val="150000"/>
              </a:lnSpc>
            </a:pPr>
            <a:r>
              <a:rPr lang="cs-CZ" u="sng" dirty="0">
                <a:solidFill>
                  <a:srgbClr val="0070C0"/>
                </a:solidFill>
              </a:rPr>
              <a:t>V ZZ:</a:t>
            </a:r>
            <a:r>
              <a:rPr lang="cs-CZ" dirty="0">
                <a:solidFill>
                  <a:srgbClr val="0070C0"/>
                </a:solidFill>
              </a:rPr>
              <a:t>	zavezení příslušné zdravotnické techniky včetně </a:t>
            </a:r>
            <a:r>
              <a:rPr lang="cs-CZ" dirty="0" err="1">
                <a:solidFill>
                  <a:srgbClr val="0070C0"/>
                </a:solidFill>
              </a:rPr>
              <a:t>spotř</a:t>
            </a:r>
            <a:r>
              <a:rPr lang="cs-CZ" dirty="0">
                <a:solidFill>
                  <a:srgbClr val="0070C0"/>
                </a:solidFill>
              </a:rPr>
              <a:t>. materiálu</a:t>
            </a:r>
          </a:p>
          <a:p>
            <a:pPr>
              <a:lnSpc>
                <a:spcPct val="150000"/>
              </a:lnSpc>
            </a:pPr>
            <a:r>
              <a:rPr lang="cs-CZ" dirty="0">
                <a:solidFill>
                  <a:srgbClr val="0070C0"/>
                </a:solidFill>
              </a:rPr>
              <a:t>		školení a edukace rodiny servisním technikem v obsluze zdravotnické techniky</a:t>
            </a:r>
          </a:p>
          <a:p>
            <a:pPr>
              <a:lnSpc>
                <a:spcPct val="150000"/>
              </a:lnSpc>
            </a:pPr>
            <a:r>
              <a:rPr lang="cs-CZ" dirty="0">
                <a:solidFill>
                  <a:srgbClr val="0070C0"/>
                </a:solidFill>
              </a:rPr>
              <a:t>		školení a edukace rodiny v komplexní ošetřovatelské péči o nemocného</a:t>
            </a:r>
          </a:p>
        </p:txBody>
      </p:sp>
    </p:spTree>
    <p:extLst>
      <p:ext uri="{BB962C8B-B14F-4D97-AF65-F5344CB8AC3E}">
        <p14:creationId xmlns:p14="http://schemas.microsoft.com/office/powerpoint/2010/main" val="17771050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>
            <a:extLst>
              <a:ext uri="{FF2B5EF4-FFF2-40B4-BE49-F238E27FC236}">
                <a16:creationId xmlns:a16="http://schemas.microsoft.com/office/drawing/2014/main" id="{2068B3A1-46C0-9E67-CF82-98FB9459B2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946791" cy="104986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8F0C4ED5-70E0-2CB3-6329-E9FD64C05C11}"/>
              </a:ext>
            </a:extLst>
          </p:cNvPr>
          <p:cNvSpPr txBox="1"/>
          <p:nvPr/>
        </p:nvSpPr>
        <p:spPr>
          <a:xfrm>
            <a:off x="1946791" y="263323"/>
            <a:ext cx="74173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b="1" dirty="0">
                <a:solidFill>
                  <a:srgbClr val="0070C0"/>
                </a:solidFill>
              </a:rPr>
              <a:t>OŠETŘOVATELSKÁ PÉČE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DA6024F4-53D4-0968-0C43-24B1368340D3}"/>
              </a:ext>
            </a:extLst>
          </p:cNvPr>
          <p:cNvSpPr txBox="1"/>
          <p:nvPr/>
        </p:nvSpPr>
        <p:spPr>
          <a:xfrm>
            <a:off x="465667" y="1718733"/>
            <a:ext cx="8898466" cy="37809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cs-CZ" dirty="0">
                <a:solidFill>
                  <a:srgbClr val="0070C0"/>
                </a:solidFill>
              </a:rPr>
              <a:t>péče o tracheostomii</a:t>
            </a:r>
          </a:p>
          <a:p>
            <a:pPr algn="ctr">
              <a:lnSpc>
                <a:spcPct val="150000"/>
              </a:lnSpc>
            </a:pPr>
            <a:r>
              <a:rPr lang="cs-CZ" dirty="0">
                <a:solidFill>
                  <a:srgbClr val="0070C0"/>
                </a:solidFill>
              </a:rPr>
              <a:t>odsávání z dýchacích cest a dutiny ústní a péče o ní</a:t>
            </a:r>
          </a:p>
          <a:p>
            <a:pPr algn="ctr">
              <a:lnSpc>
                <a:spcPct val="150000"/>
              </a:lnSpc>
            </a:pPr>
            <a:r>
              <a:rPr lang="cs-CZ" dirty="0">
                <a:solidFill>
                  <a:srgbClr val="0070C0"/>
                </a:solidFill>
              </a:rPr>
              <a:t>podání nebulizace, O2 terapie</a:t>
            </a:r>
          </a:p>
          <a:p>
            <a:pPr algn="ctr">
              <a:lnSpc>
                <a:spcPct val="150000"/>
              </a:lnSpc>
            </a:pPr>
            <a:r>
              <a:rPr lang="cs-CZ" dirty="0">
                <a:solidFill>
                  <a:srgbClr val="0070C0"/>
                </a:solidFill>
              </a:rPr>
              <a:t>péče o gastrostomii/NGS a podávání stravy do PEG/NGS</a:t>
            </a:r>
          </a:p>
          <a:p>
            <a:pPr algn="ctr">
              <a:lnSpc>
                <a:spcPct val="150000"/>
              </a:lnSpc>
            </a:pPr>
            <a:r>
              <a:rPr lang="cs-CZ" dirty="0">
                <a:solidFill>
                  <a:srgbClr val="0070C0"/>
                </a:solidFill>
              </a:rPr>
              <a:t>polohování a prevence dekubitů</a:t>
            </a:r>
          </a:p>
          <a:p>
            <a:pPr algn="ctr">
              <a:lnSpc>
                <a:spcPct val="150000"/>
              </a:lnSpc>
            </a:pPr>
            <a:r>
              <a:rPr lang="cs-CZ" dirty="0">
                <a:solidFill>
                  <a:srgbClr val="0070C0"/>
                </a:solidFill>
              </a:rPr>
              <a:t>kondiční a dechová rehabilitace</a:t>
            </a:r>
          </a:p>
          <a:p>
            <a:pPr algn="ctr">
              <a:lnSpc>
                <a:spcPct val="150000"/>
              </a:lnSpc>
            </a:pPr>
            <a:r>
              <a:rPr lang="cs-CZ" dirty="0">
                <a:solidFill>
                  <a:srgbClr val="0070C0"/>
                </a:solidFill>
              </a:rPr>
              <a:t>péče o </a:t>
            </a:r>
            <a:r>
              <a:rPr lang="cs-CZ" dirty="0" err="1">
                <a:solidFill>
                  <a:srgbClr val="0070C0"/>
                </a:solidFill>
              </a:rPr>
              <a:t>vyprázdňování</a:t>
            </a:r>
            <a:r>
              <a:rPr lang="cs-CZ" dirty="0">
                <a:solidFill>
                  <a:srgbClr val="0070C0"/>
                </a:solidFill>
              </a:rPr>
              <a:t> močovou cévkou/</a:t>
            </a:r>
            <a:r>
              <a:rPr lang="cs-CZ" dirty="0" err="1">
                <a:solidFill>
                  <a:srgbClr val="0070C0"/>
                </a:solidFill>
              </a:rPr>
              <a:t>epicystostomií</a:t>
            </a:r>
            <a:r>
              <a:rPr lang="cs-CZ" dirty="0">
                <a:solidFill>
                  <a:srgbClr val="0070C0"/>
                </a:solidFill>
              </a:rPr>
              <a:t>/</a:t>
            </a:r>
            <a:r>
              <a:rPr lang="cs-CZ" dirty="0" err="1">
                <a:solidFill>
                  <a:srgbClr val="0070C0"/>
                </a:solidFill>
              </a:rPr>
              <a:t>kolonostomií</a:t>
            </a:r>
            <a:endParaRPr lang="cs-CZ" dirty="0">
              <a:solidFill>
                <a:srgbClr val="0070C0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cs-CZ" dirty="0">
                <a:solidFill>
                  <a:srgbClr val="0070C0"/>
                </a:solidFill>
              </a:rPr>
              <a:t>péče o imobilní pacienty kteří jsou plně upoutáni na lůžko</a:t>
            </a:r>
          </a:p>
          <a:p>
            <a:pPr algn="ctr">
              <a:lnSpc>
                <a:spcPct val="150000"/>
              </a:lnSpc>
            </a:pPr>
            <a:endParaRPr lang="cs-CZ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53636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>
            <a:extLst>
              <a:ext uri="{FF2B5EF4-FFF2-40B4-BE49-F238E27FC236}">
                <a16:creationId xmlns:a16="http://schemas.microsoft.com/office/drawing/2014/main" id="{2068B3A1-46C0-9E67-CF82-98FB9459B2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946791" cy="1049867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721C2C0D-EE1B-A950-18D3-A4C7B90DFFB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2686" y="0"/>
            <a:ext cx="500662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21899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>
            <a:extLst>
              <a:ext uri="{FF2B5EF4-FFF2-40B4-BE49-F238E27FC236}">
                <a16:creationId xmlns:a16="http://schemas.microsoft.com/office/drawing/2014/main" id="{2068B3A1-46C0-9E67-CF82-98FB9459B2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946791" cy="1049867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EAB55B10-9911-03EB-FB72-FCC6B6CB281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7420" y="0"/>
            <a:ext cx="503716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34638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>
            <a:extLst>
              <a:ext uri="{FF2B5EF4-FFF2-40B4-BE49-F238E27FC236}">
                <a16:creationId xmlns:a16="http://schemas.microsoft.com/office/drawing/2014/main" id="{2068B3A1-46C0-9E67-CF82-98FB9459B2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946791" cy="1049867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B67F9D7E-1BDC-F5AE-D29C-BBB7881AB27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9145" y="0"/>
            <a:ext cx="493370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08133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>
            <a:extLst>
              <a:ext uri="{FF2B5EF4-FFF2-40B4-BE49-F238E27FC236}">
                <a16:creationId xmlns:a16="http://schemas.microsoft.com/office/drawing/2014/main" id="{2068B3A1-46C0-9E67-CF82-98FB9459B2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946791" cy="1049867"/>
          </a:xfrm>
          <a:prstGeom prst="rect">
            <a:avLst/>
          </a:prstGeom>
        </p:spPr>
      </p:pic>
      <p:pic>
        <p:nvPicPr>
          <p:cNvPr id="5" name="Obrázek 4" descr="Obsah obrázku Lékařské vybavení, Sluchátka, kabel, sluchátka&#10;&#10;Popis byl vytvořen automaticky">
            <a:extLst>
              <a:ext uri="{FF2B5EF4-FFF2-40B4-BE49-F238E27FC236}">
                <a16:creationId xmlns:a16="http://schemas.microsoft.com/office/drawing/2014/main" id="{89F81158-59D0-B843-F882-AE8A8DA98A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6263" y="47485"/>
            <a:ext cx="2238375" cy="2047875"/>
          </a:xfrm>
          <a:prstGeom prst="rect">
            <a:avLst/>
          </a:prstGeom>
        </p:spPr>
      </p:pic>
      <p:pic>
        <p:nvPicPr>
          <p:cNvPr id="7" name="Obrázek 6" descr="Obsah obrázku sluchátka, zástrčka, Sluchátka&#10;&#10;Popis byl vytvořen automaticky">
            <a:extLst>
              <a:ext uri="{FF2B5EF4-FFF2-40B4-BE49-F238E27FC236}">
                <a16:creationId xmlns:a16="http://schemas.microsoft.com/office/drawing/2014/main" id="{54973FAE-3AC5-979E-A6CF-4FE3F4F6BAF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49867"/>
            <a:ext cx="2143125" cy="2143125"/>
          </a:xfrm>
          <a:prstGeom prst="rect">
            <a:avLst/>
          </a:prstGeom>
        </p:spPr>
      </p:pic>
      <p:pic>
        <p:nvPicPr>
          <p:cNvPr id="9" name="Obrázek 8" descr="Obsah obrázku Domácí spotřebič&#10;&#10;Popis byl vytvořen automaticky">
            <a:extLst>
              <a:ext uri="{FF2B5EF4-FFF2-40B4-BE49-F238E27FC236}">
                <a16:creationId xmlns:a16="http://schemas.microsoft.com/office/drawing/2014/main" id="{7474EAA2-4B1E-F568-5F71-A6C4522DEB1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2486" y="99429"/>
            <a:ext cx="2143125" cy="2143125"/>
          </a:xfrm>
          <a:prstGeom prst="rect">
            <a:avLst/>
          </a:prstGeom>
        </p:spPr>
      </p:pic>
      <p:pic>
        <p:nvPicPr>
          <p:cNvPr id="11" name="Obrázek 10" descr="Obsah obrázku Domácí spotřebič, žehlička&#10;&#10;Popis byl vytvořen automaticky">
            <a:extLst>
              <a:ext uri="{FF2B5EF4-FFF2-40B4-BE49-F238E27FC236}">
                <a16:creationId xmlns:a16="http://schemas.microsoft.com/office/drawing/2014/main" id="{BFF42B0C-3434-1752-C44D-EEE3003362D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7919" y="4046784"/>
            <a:ext cx="3838251" cy="2808476"/>
          </a:xfrm>
          <a:prstGeom prst="rect">
            <a:avLst/>
          </a:prstGeom>
        </p:spPr>
      </p:pic>
      <p:pic>
        <p:nvPicPr>
          <p:cNvPr id="13" name="Obrázek 12" descr="Obsah obrázku text, elektronika, Elektronické zařízení, Herní konzole&#10;&#10;Popis byl vytvořen automaticky">
            <a:extLst>
              <a:ext uri="{FF2B5EF4-FFF2-40B4-BE49-F238E27FC236}">
                <a16:creationId xmlns:a16="http://schemas.microsoft.com/office/drawing/2014/main" id="{2C9BAFBE-5CC3-0CDF-A424-820EEB31953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585" y="3998382"/>
            <a:ext cx="2856247" cy="2047875"/>
          </a:xfrm>
          <a:prstGeom prst="rect">
            <a:avLst/>
          </a:prstGeom>
        </p:spPr>
      </p:pic>
      <p:pic>
        <p:nvPicPr>
          <p:cNvPr id="15" name="Obrázek 14" descr="Obsah obrázku přístroj, Elektronické zařízení, elektronika, multimédia&#10;&#10;Popis byl vytvořen automaticky">
            <a:extLst>
              <a:ext uri="{FF2B5EF4-FFF2-40B4-BE49-F238E27FC236}">
                <a16:creationId xmlns:a16="http://schemas.microsoft.com/office/drawing/2014/main" id="{57B7DF39-5C88-4BC7-9C66-687483D89EF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9876" y="1918383"/>
            <a:ext cx="2361532" cy="2372074"/>
          </a:xfrm>
          <a:prstGeom prst="rect">
            <a:avLst/>
          </a:prstGeom>
        </p:spPr>
      </p:pic>
      <p:pic>
        <p:nvPicPr>
          <p:cNvPr id="17" name="Obrázek 16" descr="Obsah obrázku elektronika, Elektronické zařízení, přístroj, text&#10;&#10;Popis byl vytvořen automaticky">
            <a:extLst>
              <a:ext uri="{FF2B5EF4-FFF2-40B4-BE49-F238E27FC236}">
                <a16:creationId xmlns:a16="http://schemas.microsoft.com/office/drawing/2014/main" id="{6E280BE9-A73B-9302-2B86-3475F9B5EA2A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5416" y="2095360"/>
            <a:ext cx="2524124" cy="2524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0072292"/>
      </p:ext>
    </p:extLst>
  </p:cSld>
  <p:clrMapOvr>
    <a:masterClrMapping/>
  </p:clrMapOvr>
</p:sld>
</file>

<file path=ppt/theme/theme1.xml><?xml version="1.0" encoding="utf-8"?>
<a:theme xmlns:a="http://schemas.openxmlformats.org/drawingml/2006/main" name="Fazeta">
  <a:themeElements>
    <a:clrScheme name="Faz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z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TM02900688[[fn=Fazeta]]</Template>
  <TotalTime>209</TotalTime>
  <Words>275</Words>
  <Application>Microsoft Office PowerPoint</Application>
  <PresentationFormat>Širokoúhlá obrazovka</PresentationFormat>
  <Paragraphs>54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4" baseType="lpstr">
      <vt:lpstr>Arial</vt:lpstr>
      <vt:lpstr>Trebuchet MS</vt:lpstr>
      <vt:lpstr>Wingdings 3</vt:lpstr>
      <vt:lpstr>Fazeta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Monika Struhařová</dc:creator>
  <cp:lastModifiedBy>Mgr. Martina Černá, Ph.D.</cp:lastModifiedBy>
  <cp:revision>3</cp:revision>
  <dcterms:created xsi:type="dcterms:W3CDTF">2023-09-18T14:59:41Z</dcterms:created>
  <dcterms:modified xsi:type="dcterms:W3CDTF">2023-09-20T10:46:08Z</dcterms:modified>
</cp:coreProperties>
</file>