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0" r:id="rId5"/>
    <p:sldId id="301" r:id="rId6"/>
    <p:sldId id="302" r:id="rId7"/>
    <p:sldId id="316" r:id="rId8"/>
    <p:sldId id="315" r:id="rId9"/>
    <p:sldId id="318" r:id="rId10"/>
    <p:sldId id="319" r:id="rId11"/>
    <p:sldId id="323" r:id="rId12"/>
    <p:sldId id="324" r:id="rId13"/>
    <p:sldId id="320" r:id="rId14"/>
    <p:sldId id="321" r:id="rId15"/>
    <p:sldId id="322" r:id="rId16"/>
    <p:sldId id="310" r:id="rId17"/>
    <p:sldId id="327" r:id="rId18"/>
    <p:sldId id="261" r:id="rId19"/>
    <p:sldId id="304" r:id="rId20"/>
    <p:sldId id="300" r:id="rId21"/>
    <p:sldId id="326" r:id="rId22"/>
  </p:sldIdLst>
  <p:sldSz cx="12192000" cy="6858000"/>
  <p:notesSz cx="6889750" cy="100203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A44F0C9-293B-405E-BD19-C494CEAAF3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75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1ED729-191E-4C8A-9006-B647066871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75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F2CE6C10-6A27-4906-A5F3-0D72CE2EAC12}" type="datetimeFigureOut">
              <a:rPr lang="nl-NL" smtClean="0"/>
              <a:t>5-5-2023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EAB4557-CCA5-4A16-BF4F-C5FC8D98F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5558" cy="50275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85CDE0-01E3-4C7B-B0FD-BA1D49CA1F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7547"/>
            <a:ext cx="2985558" cy="50275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373E30B8-A196-4B08-82ED-74ED98CE9659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3976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75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75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7586ECFC-5141-4F70-BA35-34B07F910114}" type="datetimeFigureOut">
              <a:rPr lang="nl-NL" smtClean="0"/>
              <a:t>5-5-2023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5" y="4822269"/>
            <a:ext cx="5511800" cy="3945493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5558" cy="50275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2597" y="9517547"/>
            <a:ext cx="2985558" cy="50275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AABBC257-0354-4776-81D3-B7AA4D02E82A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88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21A17-7B7A-464E-BAE5-0780CAE4818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9513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21A17-7B7A-464E-BAE5-0780CAE48183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989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21A17-7B7A-464E-BAE5-0780CAE48183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9428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21A17-7B7A-464E-BAE5-0780CAE48183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6013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21A17-7B7A-464E-BAE5-0780CAE48183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7397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21A17-7B7A-464E-BAE5-0780CAE48183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1820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21A17-7B7A-464E-BAE5-0780CAE48183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245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21A17-7B7A-464E-BAE5-0780CAE48183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9131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21A17-7B7A-464E-BAE5-0780CAE48183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745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21A17-7B7A-464E-BAE5-0780CAE48183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86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21A17-7B7A-464E-BAE5-0780CAE48183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4339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21A17-7B7A-464E-BAE5-0780CAE48183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0457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21A17-7B7A-464E-BAE5-0780CAE48183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2101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21A17-7B7A-464E-BAE5-0780CAE48183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5097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45EF-E875-46DE-B402-CFE7907BC375}" type="datetimeFigureOut">
              <a:rPr lang="nl-NL" smtClean="0"/>
              <a:t>5-5-2023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1A0B-5721-461A-AF9B-706FDF599E72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082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45EF-E875-46DE-B402-CFE7907BC375}" type="datetimeFigureOut">
              <a:rPr lang="nl-NL" smtClean="0"/>
              <a:t>5-5-2023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1A0B-5721-461A-AF9B-706FDF599E72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174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45EF-E875-46DE-B402-CFE7907BC375}" type="datetimeFigureOut">
              <a:rPr lang="nl-NL" smtClean="0"/>
              <a:t>5-5-2023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1A0B-5721-461A-AF9B-706FDF599E72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676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45EF-E875-46DE-B402-CFE7907BC375}" type="datetimeFigureOut">
              <a:rPr lang="nl-NL" smtClean="0"/>
              <a:t>5-5-2023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1A0B-5721-461A-AF9B-706FDF599E72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566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45EF-E875-46DE-B402-CFE7907BC375}" type="datetimeFigureOut">
              <a:rPr lang="nl-NL" smtClean="0"/>
              <a:t>5-5-2023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1A0B-5721-461A-AF9B-706FDF599E72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557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45EF-E875-46DE-B402-CFE7907BC375}" type="datetimeFigureOut">
              <a:rPr lang="nl-NL" smtClean="0"/>
              <a:t>5-5-2023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1A0B-5721-461A-AF9B-706FDF599E72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749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45EF-E875-46DE-B402-CFE7907BC375}" type="datetimeFigureOut">
              <a:rPr lang="nl-NL" smtClean="0"/>
              <a:t>5-5-2023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1A0B-5721-461A-AF9B-706FDF599E72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513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45EF-E875-46DE-B402-CFE7907BC375}" type="datetimeFigureOut">
              <a:rPr lang="nl-NL" smtClean="0"/>
              <a:t>5-5-2023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1A0B-5721-461A-AF9B-706FDF599E72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803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45EF-E875-46DE-B402-CFE7907BC375}" type="datetimeFigureOut">
              <a:rPr lang="nl-NL" smtClean="0"/>
              <a:t>5-5-2023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1A0B-5721-461A-AF9B-706FDF599E72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870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45EF-E875-46DE-B402-CFE7907BC375}" type="datetimeFigureOut">
              <a:rPr lang="nl-NL" smtClean="0"/>
              <a:t>5-5-2023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1A0B-5721-461A-AF9B-706FDF599E72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663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45EF-E875-46DE-B402-CFE7907BC375}" type="datetimeFigureOut">
              <a:rPr lang="nl-NL" smtClean="0"/>
              <a:t>5-5-2023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1A0B-5721-461A-AF9B-706FDF599E72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656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845EF-E875-46DE-B402-CFE7907BC375}" type="datetimeFigureOut">
              <a:rPr lang="nl-NL" smtClean="0"/>
              <a:t>5-5-2023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61A0B-5721-461A-AF9B-706FDF599E72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790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://www.rc-e.nl/" TargetMode="External"/><Relationship Id="rId4" Type="http://schemas.openxmlformats.org/officeDocument/2006/relationships/hyperlink" Target="http://www.neiskoen.n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hyperlink" Target="https://en.wikipedia.org/wiki/Tacit_knowledg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932" y="112973"/>
            <a:ext cx="1069340" cy="54991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0637D92-BC67-447B-940C-B30AEE2ED02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9" y="476250"/>
            <a:ext cx="1294130" cy="821055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2841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Peer Workers in Holland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B7E014-EA23-42AD-87D5-2E719D23F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886" y="1825625"/>
            <a:ext cx="8675914" cy="2718383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2050" name="Picture 2" descr="Five things you might like to know about Recovery Colleges - OpenLearn -  Open University">
            <a:extLst>
              <a:ext uri="{FF2B5EF4-FFF2-40B4-BE49-F238E27FC236}">
                <a16:creationId xmlns:a16="http://schemas.microsoft.com/office/drawing/2014/main" id="{530DE47C-D768-514B-57A6-4F131E4AF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89" y="1890939"/>
            <a:ext cx="4130546" cy="275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1F75C85-C2CD-AF7D-3A9A-A013FE5AACF0}"/>
              </a:ext>
            </a:extLst>
          </p:cNvPr>
          <p:cNvSpPr txBox="1"/>
          <p:nvPr/>
        </p:nvSpPr>
        <p:spPr>
          <a:xfrm>
            <a:off x="1903445" y="5085183"/>
            <a:ext cx="8882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get trained?</a:t>
            </a: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can you find us? </a:t>
            </a:r>
          </a:p>
        </p:txBody>
      </p:sp>
    </p:spTree>
    <p:extLst>
      <p:ext uri="{BB962C8B-B14F-4D97-AF65-F5344CB8AC3E}">
        <p14:creationId xmlns:p14="http://schemas.microsoft.com/office/powerpoint/2010/main" val="569586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637D92-BC67-447B-940C-B30AEE2ED0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9" y="476250"/>
            <a:ext cx="1294130" cy="821055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Different kinds of training to become a peer trainer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B7E014-EA23-42AD-87D5-2E719D23F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1503" y="2382356"/>
            <a:ext cx="5015454" cy="4729727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0619391-984C-42FC-4810-C3CA942D2020}"/>
              </a:ext>
            </a:extLst>
          </p:cNvPr>
          <p:cNvSpPr txBox="1"/>
          <p:nvPr/>
        </p:nvSpPr>
        <p:spPr>
          <a:xfrm>
            <a:off x="752130" y="1599077"/>
            <a:ext cx="49131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and education offered by various organizations and institutions</a:t>
            </a: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sz="24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there are training courses to become an expert by experience in </a:t>
            </a:r>
            <a:r>
              <a:rPr lang="en-US" sz="2400" kern="1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 care, addiction care and care for the homeless. Th</a:t>
            </a: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 courses can vary from a few days to a few years, depending on the institution and the level of the course.</a:t>
            </a:r>
            <a:endParaRPr lang="nl-NL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90BC38A8-05A9-47A9-AAD6-2B4B896C1CB6">
            <a:extLst>
              <a:ext uri="{FF2B5EF4-FFF2-40B4-BE49-F238E27FC236}">
                <a16:creationId xmlns:a16="http://schemas.microsoft.com/office/drawing/2014/main" id="{78CC6CC9-C666-4BC9-91FF-BD7763E41E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2260"/>
            <a:ext cx="1856691" cy="162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Difference Between Training and Education (with Comparison Chart) - Key  Differences">
            <a:extLst>
              <a:ext uri="{FF2B5EF4-FFF2-40B4-BE49-F238E27FC236}">
                <a16:creationId xmlns:a16="http://schemas.microsoft.com/office/drawing/2014/main" id="{1E467385-D5A0-EACC-826A-358BA734B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07" y="2077278"/>
            <a:ext cx="6407858" cy="26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98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637D92-BC67-447B-940C-B30AEE2ED0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9" y="476250"/>
            <a:ext cx="1294130" cy="821055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1"/>
            <a:ext cx="10515600" cy="68579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 Examples OF larger trainings: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B7E014-EA23-42AD-87D5-2E719D23F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1503" y="2382356"/>
            <a:ext cx="5015454" cy="472972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0619391-984C-42FC-4810-C3CA942D2020}"/>
              </a:ext>
            </a:extLst>
          </p:cNvPr>
          <p:cNvSpPr txBox="1"/>
          <p:nvPr/>
        </p:nvSpPr>
        <p:spPr>
          <a:xfrm>
            <a:off x="752129" y="1599077"/>
            <a:ext cx="641398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00" dirty="0">
                <a:solidFill>
                  <a:srgbClr val="C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 degree </a:t>
            </a:r>
            <a:r>
              <a:rPr lang="en-US" sz="2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endParaRPr lang="en-US" sz="24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2-year training - 1 day a week. </a:t>
            </a:r>
            <a:r>
              <a:rPr lang="en-US" sz="24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Needed: </a:t>
            </a:r>
            <a:r>
              <a:rPr lang="en-US" sz="2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 experience</a:t>
            </a:r>
          </a:p>
          <a:p>
            <a:endParaRPr lang="en-US" sz="24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Result: </a:t>
            </a: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Peer worker</a:t>
            </a:r>
          </a:p>
          <a:p>
            <a:endParaRPr lang="en-US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Level: </a:t>
            </a:r>
            <a:r>
              <a:rPr lang="en-US" sz="2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bachelor</a:t>
            </a:r>
          </a:p>
          <a:p>
            <a:endParaRPr lang="en-US" sz="24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How:</a:t>
            </a: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learn how to use your own disruptive (client) experiences to support others in finding space for their personal (recovery) process, rediscovering social roles and emancipation. </a:t>
            </a:r>
            <a:endParaRPr lang="en-US" sz="20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90BC38A8-05A9-47A9-AAD6-2B4B896C1CB6">
            <a:extLst>
              <a:ext uri="{FF2B5EF4-FFF2-40B4-BE49-F238E27FC236}">
                <a16:creationId xmlns:a16="http://schemas.microsoft.com/office/drawing/2014/main" id="{78CC6CC9-C666-4BC9-91FF-BD7763E41E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2260"/>
            <a:ext cx="1856691" cy="162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Difference Between Training and Education (with Comparison Chart) - Key  Differences">
            <a:extLst>
              <a:ext uri="{FF2B5EF4-FFF2-40B4-BE49-F238E27FC236}">
                <a16:creationId xmlns:a16="http://schemas.microsoft.com/office/drawing/2014/main" id="{1E467385-D5A0-EACC-826A-358BA734B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862" y="2094029"/>
            <a:ext cx="5015454" cy="26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499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637D92-BC67-447B-940C-B30AEE2ED0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9" y="476250"/>
            <a:ext cx="1294130" cy="821055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1"/>
            <a:ext cx="10515600" cy="68579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 Examples OF larger trainings: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B7E014-EA23-42AD-87D5-2E719D23F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1503" y="2382356"/>
            <a:ext cx="5015454" cy="472972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0619391-984C-42FC-4810-C3CA942D2020}"/>
              </a:ext>
            </a:extLst>
          </p:cNvPr>
          <p:cNvSpPr txBox="1"/>
          <p:nvPr/>
        </p:nvSpPr>
        <p:spPr>
          <a:xfrm>
            <a:off x="752129" y="819150"/>
            <a:ext cx="612492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00" dirty="0">
                <a:solidFill>
                  <a:srgbClr val="C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Howie the Harp </a:t>
            </a:r>
            <a:r>
              <a:rPr lang="en-US" sz="2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endParaRPr lang="en-US" sz="24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1-year training – 4 days a week and half a day online</a:t>
            </a:r>
          </a:p>
          <a:p>
            <a:endParaRPr lang="en-US" sz="24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Result: </a:t>
            </a: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Peer worker</a:t>
            </a:r>
          </a:p>
          <a:p>
            <a:endParaRPr lang="en-US" sz="24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How:</a:t>
            </a: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recovery process and that of your fellow students is part of the overall learning process. You learn to look at personal experiences from a distance and learn your own life lessons from them</a:t>
            </a:r>
          </a:p>
          <a:p>
            <a:r>
              <a:rPr lang="en-US" sz="20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have your own coach</a:t>
            </a:r>
          </a:p>
          <a:p>
            <a:endParaRPr lang="en-US" sz="20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kern="1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Luciano can share his experience here</a:t>
            </a:r>
          </a:p>
          <a:p>
            <a:endParaRPr lang="en-US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90BC38A8-05A9-47A9-AAD6-2B4B896C1CB6">
            <a:extLst>
              <a:ext uri="{FF2B5EF4-FFF2-40B4-BE49-F238E27FC236}">
                <a16:creationId xmlns:a16="http://schemas.microsoft.com/office/drawing/2014/main" id="{78CC6CC9-C666-4BC9-91FF-BD7763E41E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2260"/>
            <a:ext cx="1856691" cy="162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lassic Cantabile H-22 Keltische harp 22 snaren">
            <a:extLst>
              <a:ext uri="{FF2B5EF4-FFF2-40B4-BE49-F238E27FC236}">
                <a16:creationId xmlns:a16="http://schemas.microsoft.com/office/drawing/2014/main" id="{49438A8F-2B37-55C5-3790-2D14AC2EC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46" y="1908313"/>
            <a:ext cx="180895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60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932" y="112973"/>
            <a:ext cx="1069340" cy="549910"/>
          </a:xfrm>
          <a:prstGeom prst="rect">
            <a:avLst/>
          </a:prstGeom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2841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 roles peer worker: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B7E014-EA23-42AD-87D5-2E719D23F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18076"/>
            <a:ext cx="7788965" cy="5704439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en-US" b="1" dirty="0"/>
              <a:t>Supporting</a:t>
            </a:r>
            <a:r>
              <a:rPr lang="en-US" dirty="0"/>
              <a:t> individual recovery processes</a:t>
            </a:r>
          </a:p>
          <a:p>
            <a:r>
              <a:rPr lang="en-US" b="1" dirty="0"/>
              <a:t>Facilitator: </a:t>
            </a:r>
            <a:r>
              <a:rPr lang="en-US" dirty="0"/>
              <a:t>recovery groups, selfhelp groups, communities of practise</a:t>
            </a:r>
          </a:p>
          <a:p>
            <a:r>
              <a:rPr lang="en-US" b="1" dirty="0"/>
              <a:t>Activist</a:t>
            </a:r>
            <a:r>
              <a:rPr lang="en-US" dirty="0"/>
              <a:t>: ‘Quarter Maker-’, sharing knowledge, fighting stigma</a:t>
            </a:r>
          </a:p>
          <a:p>
            <a:r>
              <a:rPr lang="en-US" b="1" dirty="0"/>
              <a:t>Trainer, coach, supervisor</a:t>
            </a:r>
          </a:p>
          <a:p>
            <a:r>
              <a:rPr lang="en-US" b="1" dirty="0"/>
              <a:t>Researcher, publisher</a:t>
            </a:r>
          </a:p>
          <a:p>
            <a:r>
              <a:rPr lang="en-US" b="1" dirty="0"/>
              <a:t>Supervisor, coordinator </a:t>
            </a:r>
            <a:r>
              <a:rPr lang="en-US" dirty="0"/>
              <a:t>of recovery in initiatives</a:t>
            </a:r>
          </a:p>
          <a:p>
            <a:r>
              <a:rPr lang="en-US" b="1" dirty="0"/>
              <a:t>Policy Maker</a:t>
            </a:r>
          </a:p>
        </p:txBody>
      </p:sp>
      <p:pic>
        <p:nvPicPr>
          <p:cNvPr id="2" name="90BC38A8-05A9-47A9-AAD6-2B4B896C1CB6">
            <a:extLst>
              <a:ext uri="{FF2B5EF4-FFF2-40B4-BE49-F238E27FC236}">
                <a16:creationId xmlns:a16="http://schemas.microsoft.com/office/drawing/2014/main" id="{8791FD7E-FC9E-68D5-529D-CC74F3656D7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84"/>
            <a:ext cx="2152357" cy="9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4" descr="Blog Img">
            <a:extLst>
              <a:ext uri="{FF2B5EF4-FFF2-40B4-BE49-F238E27FC236}">
                <a16:creationId xmlns:a16="http://schemas.microsoft.com/office/drawing/2014/main" id="{A452C14B-FFD3-6AEC-0EA9-8A04912A9D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6" descr="Blog Img">
            <a:extLst>
              <a:ext uri="{FF2B5EF4-FFF2-40B4-BE49-F238E27FC236}">
                <a16:creationId xmlns:a16="http://schemas.microsoft.com/office/drawing/2014/main" id="{CFE4461F-A0E1-69D8-3847-1B9925DDFC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224" name="Picture 8" descr="Professional roles concept icon functions Vector Image">
            <a:extLst>
              <a:ext uri="{FF2B5EF4-FFF2-40B4-BE49-F238E27FC236}">
                <a16:creationId xmlns:a16="http://schemas.microsoft.com/office/drawing/2014/main" id="{C5689E26-74DF-6CB0-929B-AF74D0F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865" y="1780858"/>
            <a:ext cx="3131257" cy="337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629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637D92-BC67-447B-940C-B30AEE2ED0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9" y="476250"/>
            <a:ext cx="1294130" cy="821055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Peer work has a broad range of fields:</a:t>
            </a:r>
            <a:endParaRPr lang="en-GB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B7E014-EA23-42AD-87D5-2E719D23F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1503" y="2382356"/>
            <a:ext cx="5015454" cy="4729727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0619391-984C-42FC-4810-C3CA942D2020}"/>
              </a:ext>
            </a:extLst>
          </p:cNvPr>
          <p:cNvSpPr txBox="1"/>
          <p:nvPr/>
        </p:nvSpPr>
        <p:spPr>
          <a:xfrm>
            <a:off x="838200" y="1599077"/>
            <a:ext cx="50863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1" kern="100" dirty="0">
                <a:solidFill>
                  <a:srgbClr val="7030A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From</a:t>
            </a:r>
            <a:r>
              <a:rPr lang="en-GB" sz="2000" b="1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GB" sz="20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	‘</a:t>
            </a:r>
            <a:r>
              <a:rPr lang="en-GB" sz="2000" b="1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helping with home work’</a:t>
            </a:r>
          </a:p>
          <a:p>
            <a:endParaRPr lang="en-GB" sz="2000" b="1" kern="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1" kern="1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2000" kern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‘</a:t>
            </a:r>
            <a:r>
              <a:rPr lang="en-GB" sz="2000" b="1" kern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swimming lessons’</a:t>
            </a:r>
          </a:p>
          <a:p>
            <a:endParaRPr lang="en-GB" sz="2000" b="1" kern="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1" kern="1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en-GB" sz="2000" kern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en-GB" sz="2000" b="1" kern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‘Certified Peer worker’</a:t>
            </a:r>
            <a:endParaRPr lang="en-GB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everything in between</a:t>
            </a:r>
          </a:p>
          <a:p>
            <a:endParaRPr lang="en-GB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90BC38A8-05A9-47A9-AAD6-2B4B896C1CB6">
            <a:extLst>
              <a:ext uri="{FF2B5EF4-FFF2-40B4-BE49-F238E27FC236}">
                <a16:creationId xmlns:a16="http://schemas.microsoft.com/office/drawing/2014/main" id="{78CC6CC9-C666-4BC9-91FF-BD7763E41E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2260"/>
            <a:ext cx="1856691" cy="162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What does &quot;wide variety&quot; mean? | Learn English at English, baby!">
            <a:extLst>
              <a:ext uri="{FF2B5EF4-FFF2-40B4-BE49-F238E27FC236}">
                <a16:creationId xmlns:a16="http://schemas.microsoft.com/office/drawing/2014/main" id="{50A6FD5C-F958-5AD5-F3E4-EA63270A4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382355"/>
            <a:ext cx="4371975" cy="299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53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28537-738C-4B81-87C0-CA43E5EC1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1419"/>
            <a:ext cx="9054381" cy="683156"/>
          </a:xfrm>
        </p:spPr>
        <p:txBody>
          <a:bodyPr>
            <a:noAutofit/>
          </a:bodyPr>
          <a:lstStyle/>
          <a:p>
            <a:br>
              <a:rPr lang="en-PH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PH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Recovery Initiatives: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7ED39C-9459-4546-A6DC-DFE049405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49" y="1439657"/>
            <a:ext cx="6458017" cy="532878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Recovery College </a:t>
            </a:r>
            <a:r>
              <a:rPr 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 place where people recover by learning.</a:t>
            </a:r>
          </a:p>
          <a:p>
            <a:pPr algn="l"/>
            <a:r>
              <a:rPr 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Most common activities: workshops, trainings,</a:t>
            </a:r>
          </a:p>
          <a:p>
            <a:pPr algn="l"/>
            <a:r>
              <a:rPr 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presentations etc</a:t>
            </a:r>
          </a:p>
          <a:p>
            <a:pPr algn="l"/>
            <a:r>
              <a:rPr lang="en-US" sz="1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Living Museum </a:t>
            </a:r>
            <a:r>
              <a:rPr 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 place where people recover by making art. </a:t>
            </a:r>
          </a:p>
          <a:p>
            <a:pPr algn="l"/>
            <a:r>
              <a:rPr 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Recovery Learning Community </a:t>
            </a:r>
            <a:r>
              <a:rPr 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 place where people recover by being part of a supportive community. Participants can learn of everything that happens</a:t>
            </a:r>
          </a:p>
          <a:p>
            <a:pPr algn="l"/>
            <a:r>
              <a:rPr 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20DB71B-1CB4-41F5-8E30-C423FE800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81" y="-23280"/>
            <a:ext cx="1329031" cy="683156"/>
          </a:xfrm>
          <a:prstGeom prst="rect">
            <a:avLst/>
          </a:prstGeom>
        </p:spPr>
      </p:pic>
      <p:pic>
        <p:nvPicPr>
          <p:cNvPr id="4" name="90BC38A8-05A9-47A9-AAD6-2B4B896C1CB6">
            <a:extLst>
              <a:ext uri="{FF2B5EF4-FFF2-40B4-BE49-F238E27FC236}">
                <a16:creationId xmlns:a16="http://schemas.microsoft.com/office/drawing/2014/main" id="{6379A11A-3325-5558-7A4E-B6CEF12D586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157" y="-193668"/>
            <a:ext cx="2887980" cy="15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DA3D6D0-8FED-4A05-55C5-34F8DB619C21}"/>
              </a:ext>
            </a:extLst>
          </p:cNvPr>
          <p:cNvSpPr txBox="1"/>
          <p:nvPr/>
        </p:nvSpPr>
        <p:spPr>
          <a:xfrm>
            <a:off x="7851914" y="1610138"/>
            <a:ext cx="30612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Participants are </a:t>
            </a:r>
            <a:r>
              <a:rPr lang="en-US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</a:t>
            </a:r>
          </a:p>
          <a:p>
            <a:pPr algn="l"/>
            <a:endParaRPr lang="en-US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8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8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Participants are </a:t>
            </a:r>
            <a:r>
              <a:rPr lang="en-US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artists</a:t>
            </a:r>
          </a:p>
          <a:p>
            <a:pPr algn="l"/>
            <a:endParaRPr lang="en-US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8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Participants are 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participants</a:t>
            </a:r>
            <a:endParaRPr lang="en-US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1918998-6818-E5E4-AB35-FC52032D4EA2}"/>
              </a:ext>
            </a:extLst>
          </p:cNvPr>
          <p:cNvSpPr txBox="1"/>
          <p:nvPr/>
        </p:nvSpPr>
        <p:spPr>
          <a:xfrm>
            <a:off x="778213" y="5671226"/>
            <a:ext cx="980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are usually  100 % Peer Run</a:t>
            </a:r>
          </a:p>
        </p:txBody>
      </p:sp>
    </p:spTree>
    <p:extLst>
      <p:ext uri="{BB962C8B-B14F-4D97-AF65-F5344CB8AC3E}">
        <p14:creationId xmlns:p14="http://schemas.microsoft.com/office/powerpoint/2010/main" val="2699730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28537-738C-4B81-87C0-CA43E5EC1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1419"/>
            <a:ext cx="9054381" cy="683156"/>
          </a:xfrm>
        </p:spPr>
        <p:txBody>
          <a:bodyPr>
            <a:noAutofit/>
          </a:bodyPr>
          <a:lstStyle/>
          <a:p>
            <a:r>
              <a:rPr lang="nl-N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</a:t>
            </a:r>
            <a:r>
              <a:rPr lang="nl-NL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nl-N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have in common?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7ED39C-9459-4546-A6DC-DFE049405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49" y="1757237"/>
            <a:ext cx="6076154" cy="5011207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these initiatives provide a free space, a </a:t>
            </a:r>
            <a:r>
              <a:rPr lang="en-US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sanctuary</a:t>
            </a:r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which is like an </a:t>
            </a:r>
            <a:r>
              <a:rPr lang="en-US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oasis i</a:t>
            </a:r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the world of protocols and regulation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all are driven by peer workers, mostly 100 % </a:t>
            </a:r>
            <a:r>
              <a:rPr 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peer run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improve the </a:t>
            </a:r>
            <a:r>
              <a:rPr 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</a:t>
            </a:r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neighborhood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need more of them and in a wide </a:t>
            </a:r>
            <a:r>
              <a:rPr lang="en-US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variety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20DB71B-1CB4-41F5-8E30-C423FE800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81" y="-23280"/>
            <a:ext cx="1329031" cy="683156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ECAE9DE-0240-907E-AE3C-49D245255D5D}"/>
              </a:ext>
            </a:extLst>
          </p:cNvPr>
          <p:cNvSpPr txBox="1"/>
          <p:nvPr/>
        </p:nvSpPr>
        <p:spPr>
          <a:xfrm>
            <a:off x="11010684" y="1757237"/>
            <a:ext cx="881900" cy="173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028" name="Picture 4" descr="Gaberoun Oasis – Libya - Atlas Obscura">
            <a:extLst>
              <a:ext uri="{FF2B5EF4-FFF2-40B4-BE49-F238E27FC236}">
                <a16:creationId xmlns:a16="http://schemas.microsoft.com/office/drawing/2014/main" id="{FE7B7462-E697-9309-17C2-D9712A8D0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906" y="1830786"/>
            <a:ext cx="34194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personic: The Complete, Authorised and Uncut Interviews (Hardback)">
            <a:extLst>
              <a:ext uri="{FF2B5EF4-FFF2-40B4-BE49-F238E27FC236}">
                <a16:creationId xmlns:a16="http://schemas.microsoft.com/office/drawing/2014/main" id="{6128B215-2ED4-5660-0EBB-92ECEB223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064" y="4305263"/>
            <a:ext cx="1276226" cy="183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90BC38A8-05A9-47A9-AAD6-2B4B896C1CB6">
            <a:extLst>
              <a:ext uri="{FF2B5EF4-FFF2-40B4-BE49-F238E27FC236}">
                <a16:creationId xmlns:a16="http://schemas.microsoft.com/office/drawing/2014/main" id="{6C996BFE-69CA-2F38-1341-7DE1DE87C5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9" y="89556"/>
            <a:ext cx="2887980" cy="153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396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28537-738C-4B81-87C0-CA43E5EC1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546755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Music makes miracles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7ED39C-9459-4546-A6DC-DFE049405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49" y="924025"/>
            <a:ext cx="10102392" cy="5844419"/>
          </a:xfrm>
        </p:spPr>
        <p:txBody>
          <a:bodyPr>
            <a:normAutofit/>
          </a:bodyPr>
          <a:lstStyle/>
          <a:p>
            <a:pPr algn="l"/>
            <a:endParaRPr lang="nl-NL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nl-N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20DB71B-1CB4-41F5-8E30-C423FE800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81" y="-23280"/>
            <a:ext cx="1329031" cy="68315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AA841EB-9A73-44D3-8221-C6831DF48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7" y="-161882"/>
            <a:ext cx="1797626" cy="92402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735DD12-2865-45F3-919E-61EF2F4B8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4" y="318298"/>
            <a:ext cx="2764347" cy="368579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AE67D91-0D47-45EC-A579-DABFA917C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75" y="712280"/>
            <a:ext cx="3856970" cy="289272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8B2DED1-32D4-48B0-A5FB-B55CE73AD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73" y="3729083"/>
            <a:ext cx="4988163" cy="320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91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28537-738C-4B81-87C0-CA43E5EC1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381125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Luciano shares some experiences as Peer Worker in two Recovery initiatives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7ED39C-9459-4546-A6DC-DFE049405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49" y="924025"/>
            <a:ext cx="10102392" cy="5844419"/>
          </a:xfrm>
        </p:spPr>
        <p:txBody>
          <a:bodyPr>
            <a:normAutofit/>
          </a:bodyPr>
          <a:lstStyle/>
          <a:p>
            <a:pPr algn="l"/>
            <a:endParaRPr lang="nl-NL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nl-N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20DB71B-1CB4-41F5-8E30-C423FE800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81" y="-23280"/>
            <a:ext cx="1329031" cy="683156"/>
          </a:xfrm>
          <a:prstGeom prst="rect">
            <a:avLst/>
          </a:prstGeom>
        </p:spPr>
      </p:pic>
      <p:pic>
        <p:nvPicPr>
          <p:cNvPr id="7" name="Afbeelding 6" descr="Afbeelding met persoon&#10;&#10;Automatisch gegenereerde beschrijving">
            <a:extLst>
              <a:ext uri="{FF2B5EF4-FFF2-40B4-BE49-F238E27FC236}">
                <a16:creationId xmlns:a16="http://schemas.microsoft.com/office/drawing/2014/main" id="{B460DB73-3605-2697-EE16-97DA96936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34" y="1918359"/>
            <a:ext cx="6253710" cy="511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2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637D92-BC67-447B-940C-B30AEE2ED0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9" y="476250"/>
            <a:ext cx="1294130" cy="821055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And: who are we?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B7E014-EA23-42AD-87D5-2E719D23F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6376" y="2886322"/>
            <a:ext cx="3577424" cy="3311361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0619391-984C-42FC-4810-C3CA942D2020}"/>
              </a:ext>
            </a:extLst>
          </p:cNvPr>
          <p:cNvSpPr txBox="1"/>
          <p:nvPr/>
        </p:nvSpPr>
        <p:spPr>
          <a:xfrm>
            <a:off x="6095999" y="1860605"/>
            <a:ext cx="59800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Peer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 founder and A Peer Worker at  	Nei Skoen Helmond 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www.neiskoen.nl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Recovery College Eindhoven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www.rc-e.nl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(and one of us is a brilliant guitar player)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Afbeelding 3" descr="Afbeelding met vloer, persoon, overdekt, muur&#10;&#10;Automatisch gegenereerde beschrijving">
            <a:extLst>
              <a:ext uri="{FF2B5EF4-FFF2-40B4-BE49-F238E27FC236}">
                <a16:creationId xmlns:a16="http://schemas.microsoft.com/office/drawing/2014/main" id="{0E914C4E-3175-923D-61C7-F9725F9B73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926563" cy="3694922"/>
          </a:xfrm>
          <a:prstGeom prst="rect">
            <a:avLst/>
          </a:prstGeom>
        </p:spPr>
      </p:pic>
      <p:pic>
        <p:nvPicPr>
          <p:cNvPr id="5" name="90BC38A8-05A9-47A9-AAD6-2B4B896C1CB6">
            <a:extLst>
              <a:ext uri="{FF2B5EF4-FFF2-40B4-BE49-F238E27FC236}">
                <a16:creationId xmlns:a16="http://schemas.microsoft.com/office/drawing/2014/main" id="{005F9CDF-DA2F-8BB9-4802-EBBDB201C8B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720" y="-16545"/>
            <a:ext cx="2887980" cy="153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427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637D92-BC67-447B-940C-B30AEE2ED0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9" y="476250"/>
            <a:ext cx="1294130" cy="821055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What will we do?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B7E014-EA23-42AD-87D5-2E719D23F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6376" y="2886322"/>
            <a:ext cx="3577424" cy="3311361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0619391-984C-42FC-4810-C3CA942D2020}"/>
              </a:ext>
            </a:extLst>
          </p:cNvPr>
          <p:cNvSpPr txBox="1"/>
          <p:nvPr/>
        </p:nvSpPr>
        <p:spPr>
          <a:xfrm>
            <a:off x="6176864" y="1860605"/>
            <a:ext cx="4772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give an overview: how are peers trained / educated in Holland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give an overview of where peers in Holland can be found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share our own personal experience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Afbeelding 4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C0FDF30C-7C20-E6DF-4C37-A9FC26D94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2" y="1579206"/>
            <a:ext cx="5246914" cy="3935186"/>
          </a:xfrm>
          <a:prstGeom prst="rect">
            <a:avLst/>
          </a:prstGeom>
        </p:spPr>
      </p:pic>
      <p:pic>
        <p:nvPicPr>
          <p:cNvPr id="8" name="90BC38A8-05A9-47A9-AAD6-2B4B896C1CB6">
            <a:extLst>
              <a:ext uri="{FF2B5EF4-FFF2-40B4-BE49-F238E27FC236}">
                <a16:creationId xmlns:a16="http://schemas.microsoft.com/office/drawing/2014/main" id="{78CC6CC9-C666-4BC9-91FF-BD7763E41E7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2260"/>
            <a:ext cx="1856691" cy="1628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13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637D92-BC67-447B-940C-B30AEE2ED0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9" y="476250"/>
            <a:ext cx="1294130" cy="821055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Different ways of learning:</a:t>
            </a:r>
            <a:b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 </a:t>
            </a:r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 Research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B7E014-EA23-42AD-87D5-2E719D23F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1503" y="2382356"/>
            <a:ext cx="5015454" cy="4729727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8" name="90BC38A8-05A9-47A9-AAD6-2B4B896C1CB6">
            <a:extLst>
              <a:ext uri="{FF2B5EF4-FFF2-40B4-BE49-F238E27FC236}">
                <a16:creationId xmlns:a16="http://schemas.microsoft.com/office/drawing/2014/main" id="{78CC6CC9-C666-4BC9-91FF-BD7763E41E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2260"/>
            <a:ext cx="1856691" cy="16284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uit 1" descr="Ervaring&#10;">
            <a:extLst>
              <a:ext uri="{FF2B5EF4-FFF2-40B4-BE49-F238E27FC236}">
                <a16:creationId xmlns:a16="http://schemas.microsoft.com/office/drawing/2014/main" id="{4D10EC85-0B98-6D3C-CDBF-644E73C064FC}"/>
              </a:ext>
            </a:extLst>
          </p:cNvPr>
          <p:cNvSpPr/>
          <p:nvPr/>
        </p:nvSpPr>
        <p:spPr>
          <a:xfrm>
            <a:off x="590550" y="1690688"/>
            <a:ext cx="2800234" cy="133826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Experience</a:t>
            </a:r>
          </a:p>
        </p:txBody>
      </p:sp>
      <p:sp>
        <p:nvSpPr>
          <p:cNvPr id="4" name="Ruit 3" descr="Ervaring&#10;">
            <a:extLst>
              <a:ext uri="{FF2B5EF4-FFF2-40B4-BE49-F238E27FC236}">
                <a16:creationId xmlns:a16="http://schemas.microsoft.com/office/drawing/2014/main" id="{1A466621-909D-AD9B-DC39-987B289087B5}"/>
              </a:ext>
            </a:extLst>
          </p:cNvPr>
          <p:cNvSpPr/>
          <p:nvPr/>
        </p:nvSpPr>
        <p:spPr>
          <a:xfrm>
            <a:off x="3528391" y="4611757"/>
            <a:ext cx="2494722" cy="188111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Peer knowledge</a:t>
            </a:r>
          </a:p>
        </p:txBody>
      </p:sp>
      <p:sp>
        <p:nvSpPr>
          <p:cNvPr id="5" name="Ruit 4" descr="Ervaring&#10;">
            <a:extLst>
              <a:ext uri="{FF2B5EF4-FFF2-40B4-BE49-F238E27FC236}">
                <a16:creationId xmlns:a16="http://schemas.microsoft.com/office/drawing/2014/main" id="{88DF42D6-1991-A3A3-D77A-E6D791B24845}"/>
              </a:ext>
            </a:extLst>
          </p:cNvPr>
          <p:cNvSpPr/>
          <p:nvPr/>
        </p:nvSpPr>
        <p:spPr>
          <a:xfrm>
            <a:off x="4300480" y="1857375"/>
            <a:ext cx="3167120" cy="157162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Knowledge </a:t>
            </a:r>
            <a:r>
              <a:rPr lang="nl-NL" dirty="0" err="1"/>
              <a:t>by</a:t>
            </a:r>
            <a:r>
              <a:rPr lang="nl-NL" dirty="0"/>
              <a:t> experience</a:t>
            </a:r>
          </a:p>
        </p:txBody>
      </p:sp>
      <p:cxnSp>
        <p:nvCxnSpPr>
          <p:cNvPr id="9" name="Verbindingslijn: gekromd 8">
            <a:extLst>
              <a:ext uri="{FF2B5EF4-FFF2-40B4-BE49-F238E27FC236}">
                <a16:creationId xmlns:a16="http://schemas.microsoft.com/office/drawing/2014/main" id="{4CB98803-AD2D-CC86-B9C5-DCDB733B8B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03186" y="3307037"/>
            <a:ext cx="1771653" cy="1215477"/>
          </a:xfrm>
          <a:prstGeom prst="curvedConnector3">
            <a:avLst/>
          </a:prstGeom>
          <a:ln w="381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ingslijn: gekromd 10">
            <a:extLst>
              <a:ext uri="{FF2B5EF4-FFF2-40B4-BE49-F238E27FC236}">
                <a16:creationId xmlns:a16="http://schemas.microsoft.com/office/drawing/2014/main" id="{0C0CB47C-5C1B-D98D-1EBA-CEA7FE920512}"/>
              </a:ext>
            </a:extLst>
          </p:cNvPr>
          <p:cNvCxnSpPr/>
          <p:nvPr/>
        </p:nvCxnSpPr>
        <p:spPr>
          <a:xfrm rot="5400000" flipH="1" flipV="1">
            <a:off x="5181657" y="3829049"/>
            <a:ext cx="1571625" cy="923925"/>
          </a:xfrm>
          <a:prstGeom prst="curvedConnector3">
            <a:avLst/>
          </a:prstGeom>
          <a:ln w="381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erbindingslijn: gekromd 13">
            <a:extLst>
              <a:ext uri="{FF2B5EF4-FFF2-40B4-BE49-F238E27FC236}">
                <a16:creationId xmlns:a16="http://schemas.microsoft.com/office/drawing/2014/main" id="{649145BA-3445-819E-20B0-4ACD5C5F24B3}"/>
              </a:ext>
            </a:extLst>
          </p:cNvPr>
          <p:cNvCxnSpPr/>
          <p:nvPr/>
        </p:nvCxnSpPr>
        <p:spPr>
          <a:xfrm>
            <a:off x="2876550" y="1690688"/>
            <a:ext cx="1714500" cy="233362"/>
          </a:xfrm>
          <a:prstGeom prst="curvedConnector3">
            <a:avLst/>
          </a:prstGeom>
          <a:ln w="381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C054BAD4-2338-9F19-6F7A-48E95DA58166}"/>
              </a:ext>
            </a:extLst>
          </p:cNvPr>
          <p:cNvSpPr txBox="1"/>
          <p:nvPr/>
        </p:nvSpPr>
        <p:spPr>
          <a:xfrm>
            <a:off x="8080513" y="2484783"/>
            <a:ext cx="3995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NZ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Beginning      &lt;----</a:t>
            </a:r>
            <a:r>
              <a:rPr lang="en-NZ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No end</a:t>
            </a:r>
          </a:p>
          <a:p>
            <a:endParaRPr lang="en-NZ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NZ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Continuous Interaction</a:t>
            </a:r>
            <a:endParaRPr lang="en-NZ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0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637D92-BC67-447B-940C-B30AEE2ED0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9" y="476250"/>
            <a:ext cx="1294130" cy="821055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Different ways of learning:</a:t>
            </a:r>
            <a:b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 </a:t>
            </a:r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 Research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B7E014-EA23-42AD-87D5-2E719D23F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1503" y="2382356"/>
            <a:ext cx="5015454" cy="4729727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0619391-984C-42FC-4810-C3CA942D2020}"/>
              </a:ext>
            </a:extLst>
          </p:cNvPr>
          <p:cNvSpPr txBox="1"/>
          <p:nvPr/>
        </p:nvSpPr>
        <p:spPr>
          <a:xfrm>
            <a:off x="354564" y="1860605"/>
            <a:ext cx="592493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 research</a:t>
            </a:r>
            <a:r>
              <a:rPr lang="en-GB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what have I learned by </a:t>
            </a:r>
            <a:r>
              <a:rPr lang="en-GB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 evaluations:</a:t>
            </a:r>
          </a:p>
          <a:p>
            <a:endParaRPr lang="en-GB" sz="1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‘I test’: </a:t>
            </a:r>
            <a:r>
              <a:rPr lang="en-GB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your story and read it several times. Improve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‘you test</a:t>
            </a:r>
            <a:r>
              <a:rPr lang="en-GB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en-GB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share your story and improve it. Recognitions and Acknowledgement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‘We test’: </a:t>
            </a:r>
            <a:r>
              <a:rPr lang="en-GB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create our story as family, as team, as group. Typical form: the holiday story of a family</a:t>
            </a:r>
          </a:p>
          <a:p>
            <a:r>
              <a:rPr lang="en-GB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Recognitions and Acknowledgement</a:t>
            </a:r>
          </a:p>
          <a:p>
            <a:endParaRPr lang="en-GB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port folio </a:t>
            </a:r>
            <a:r>
              <a:rPr lang="en-GB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 visible result of self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most training programs for peer workers </a:t>
            </a:r>
          </a:p>
          <a:p>
            <a:pPr algn="ctr"/>
            <a:r>
              <a:rPr lang="en-GB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an important part</a:t>
            </a:r>
          </a:p>
          <a:p>
            <a:endParaRPr lang="en-GB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90BC38A8-05A9-47A9-AAD6-2B4B896C1CB6">
            <a:extLst>
              <a:ext uri="{FF2B5EF4-FFF2-40B4-BE49-F238E27FC236}">
                <a16:creationId xmlns:a16="http://schemas.microsoft.com/office/drawing/2014/main" id="{78CC6CC9-C666-4BC9-91FF-BD7763E41E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2260"/>
            <a:ext cx="1856691" cy="162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Meditatie 01a">
            <a:extLst>
              <a:ext uri="{FF2B5EF4-FFF2-40B4-BE49-F238E27FC236}">
                <a16:creationId xmlns:a16="http://schemas.microsoft.com/office/drawing/2014/main" id="{F848D2B6-E623-BE74-B536-362A8079D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76" y="1690688"/>
            <a:ext cx="3319589" cy="408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8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637D92-BC67-447B-940C-B30AEE2ED0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9" y="476250"/>
            <a:ext cx="1294130" cy="821055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ways of learning:</a:t>
            </a:r>
            <a:b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 </a:t>
            </a:r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Sharing Experiences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B7E014-EA23-42AD-87D5-2E719D23F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1503" y="2382356"/>
            <a:ext cx="5015454" cy="4729727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0619391-984C-42FC-4810-C3CA942D2020}"/>
              </a:ext>
            </a:extLst>
          </p:cNvPr>
          <p:cNvSpPr txBox="1"/>
          <p:nvPr/>
        </p:nvSpPr>
        <p:spPr>
          <a:xfrm>
            <a:off x="752130" y="1599077"/>
            <a:ext cx="58971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Sharing stories of experience </a:t>
            </a:r>
            <a:endParaRPr lang="en-GB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Contributes to the development of experiential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Helps organizing and analysing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 Cohesion and finding those elements that matter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Recognizing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</a:t>
            </a:r>
            <a:endParaRPr lang="en-GB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90BC38A8-05A9-47A9-AAD6-2B4B896C1CB6">
            <a:extLst>
              <a:ext uri="{FF2B5EF4-FFF2-40B4-BE49-F238E27FC236}">
                <a16:creationId xmlns:a16="http://schemas.microsoft.com/office/drawing/2014/main" id="{78CC6CC9-C666-4BC9-91FF-BD7763E41E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2260"/>
            <a:ext cx="1856691" cy="162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alvin and Hobbes, Sharing (4 of 4 DA) - Great experiences are even better  when they'r… | Calvin and hobbes quotes, Calvin and hobbes comics, Best  calvin and hobbes">
            <a:extLst>
              <a:ext uri="{FF2B5EF4-FFF2-40B4-BE49-F238E27FC236}">
                <a16:creationId xmlns:a16="http://schemas.microsoft.com/office/drawing/2014/main" id="{8971DC09-0A03-3A6C-623A-BE0F93654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444" y="1599076"/>
            <a:ext cx="3837540" cy="480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91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637D92-BC67-447B-940C-B30AEE2ED0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9" y="476250"/>
            <a:ext cx="1294130" cy="821055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 </a:t>
            </a:r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Sharing Experiences</a:t>
            </a:r>
            <a:b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do peers understand each other so easily?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B7E014-EA23-42AD-87D5-2E719D23F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1503" y="2382356"/>
            <a:ext cx="5015454" cy="4729727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0619391-984C-42FC-4810-C3CA942D2020}"/>
              </a:ext>
            </a:extLst>
          </p:cNvPr>
          <p:cNvSpPr txBox="1"/>
          <p:nvPr/>
        </p:nvSpPr>
        <p:spPr>
          <a:xfrm>
            <a:off x="752130" y="1599077"/>
            <a:ext cx="49131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The experience expert knows better than anyone how important it is to share experiences.</a:t>
            </a:r>
          </a:p>
          <a:p>
            <a:endParaRPr lang="en-US" b="1" kern="100" dirty="0">
              <a:solidFill>
                <a:srgbClr val="000000"/>
              </a:solidFill>
              <a:latin typeface="Tahoma" panose="020B0604030504040204" pitchFamily="34" charset="0"/>
              <a:ea typeface="Arial" panose="020B0604020202020204" pitchFamily="34" charset="0"/>
              <a:cs typeface="Tahoma" panose="020B0604030504040204" pitchFamily="34" charset="0"/>
            </a:endParaRPr>
          </a:p>
          <a:p>
            <a:r>
              <a:rPr lang="en-US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We speak here of 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Tacit knowledge: </a:t>
            </a:r>
            <a:r>
              <a:rPr lang="en-US" sz="1800" b="1" u="sng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  <a:cs typeface="Tahoma" panose="020B0604030504040204" pitchFamily="34" charset="0"/>
                <a:hlinkClick r:id="rId4"/>
              </a:rPr>
              <a:t>https://en.wikipedia.org/wiki/Tacit_knowledge</a:t>
            </a:r>
            <a:endParaRPr lang="en-US" sz="1800" b="1" u="sng" kern="100" dirty="0">
              <a:solidFill>
                <a:srgbClr val="000000"/>
              </a:solidFill>
              <a:effectLst/>
              <a:latin typeface="Tahoma" panose="020B0604030504040204" pitchFamily="34" charset="0"/>
              <a:ea typeface="Arial" panose="020B0604020202020204" pitchFamily="34" charset="0"/>
              <a:cs typeface="Tahoma" panose="020B0604030504040204" pitchFamily="34" charset="0"/>
            </a:endParaRPr>
          </a:p>
          <a:p>
            <a:endParaRPr lang="en-US" b="1" u="sng" kern="100" dirty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endParaRPr lang="en-US" sz="1800" b="1" u="sng" kern="100" dirty="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r>
              <a:rPr lang="en-US" b="1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We understand the unspoken words</a:t>
            </a:r>
            <a:endParaRPr lang="nl-NL" sz="1800" b="1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90BC38A8-05A9-47A9-AAD6-2B4B896C1CB6">
            <a:extLst>
              <a:ext uri="{FF2B5EF4-FFF2-40B4-BE49-F238E27FC236}">
                <a16:creationId xmlns:a16="http://schemas.microsoft.com/office/drawing/2014/main" id="{78CC6CC9-C666-4BC9-91FF-BD7763E41E7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2260"/>
            <a:ext cx="1856691" cy="162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Tacit &amp; Explicit Knowledge">
            <a:extLst>
              <a:ext uri="{FF2B5EF4-FFF2-40B4-BE49-F238E27FC236}">
                <a16:creationId xmlns:a16="http://schemas.microsoft.com/office/drawing/2014/main" id="{3DF38B9B-A032-BA26-4A8D-62FFBDD94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808922"/>
            <a:ext cx="6151261" cy="352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99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637D92-BC67-447B-940C-B30AEE2ED0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9" y="476250"/>
            <a:ext cx="1294130" cy="821055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1"/>
            <a:ext cx="10515600" cy="68579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 Several informal ways: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B7E014-EA23-42AD-87D5-2E719D23F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1503" y="2382356"/>
            <a:ext cx="5015454" cy="472972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0619391-984C-42FC-4810-C3CA942D2020}"/>
              </a:ext>
            </a:extLst>
          </p:cNvPr>
          <p:cNvSpPr txBox="1"/>
          <p:nvPr/>
        </p:nvSpPr>
        <p:spPr>
          <a:xfrm>
            <a:off x="752129" y="1599077"/>
            <a:ext cx="64139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informal ways in which people can develop experiential expertise, such as :</a:t>
            </a:r>
          </a:p>
          <a:p>
            <a:endParaRPr lang="en-US" sz="24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following courses and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participating in self-help groups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as a volunteer in assistance.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InterVision and Supervision are often used to deepen and strengthen experiential expertise.</a:t>
            </a:r>
            <a:endParaRPr lang="nl-NL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90BC38A8-05A9-47A9-AAD6-2B4B896C1CB6">
            <a:extLst>
              <a:ext uri="{FF2B5EF4-FFF2-40B4-BE49-F238E27FC236}">
                <a16:creationId xmlns:a16="http://schemas.microsoft.com/office/drawing/2014/main" id="{78CC6CC9-C666-4BC9-91FF-BD7763E41E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2260"/>
            <a:ext cx="1856691" cy="162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Free Vector | Great businessman with formal and informal clothes">
            <a:extLst>
              <a:ext uri="{FF2B5EF4-FFF2-40B4-BE49-F238E27FC236}">
                <a16:creationId xmlns:a16="http://schemas.microsoft.com/office/drawing/2014/main" id="{ECC686F3-35C4-DB4D-B61B-E052296D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79" y="1752947"/>
            <a:ext cx="3785652" cy="37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4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637D92-BC67-447B-940C-B30AEE2ED0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9" y="476250"/>
            <a:ext cx="1294130" cy="821055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1"/>
            <a:ext cx="10515600" cy="68579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Examples of peer by peer trainings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B7E014-EA23-42AD-87D5-2E719D23F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1503" y="2382356"/>
            <a:ext cx="5015454" cy="472972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0619391-984C-42FC-4810-C3CA942D2020}"/>
              </a:ext>
            </a:extLst>
          </p:cNvPr>
          <p:cNvSpPr txBox="1"/>
          <p:nvPr/>
        </p:nvSpPr>
        <p:spPr>
          <a:xfrm>
            <a:off x="752129" y="1599077"/>
            <a:ext cx="682977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00" dirty="0">
                <a:solidFill>
                  <a:srgbClr val="C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Recovery it is up to you</a:t>
            </a:r>
          </a:p>
          <a:p>
            <a:r>
              <a:rPr lang="en-US" sz="2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meetings with different themes in which participants open up and share</a:t>
            </a:r>
          </a:p>
          <a:p>
            <a:r>
              <a:rPr lang="en-US" sz="2400" kern="1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 based</a:t>
            </a:r>
          </a:p>
          <a:p>
            <a:endParaRPr lang="en-US" sz="24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solidFill>
                  <a:srgbClr val="C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Working with my own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people who want to </a:t>
            </a:r>
            <a:r>
              <a:rPr lang="en-US" sz="24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 </a:t>
            </a:r>
            <a:r>
              <a:rPr lang="en-US" sz="2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themselves on the use of their own experiences with mental health care, addiction care and social care.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requirements regarding education and work experience. With a minimum attendance of 10 of the 12 lessons</a:t>
            </a:r>
            <a:endParaRPr lang="en-US" sz="2400" b="1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90BC38A8-05A9-47A9-AAD6-2B4B896C1CB6">
            <a:extLst>
              <a:ext uri="{FF2B5EF4-FFF2-40B4-BE49-F238E27FC236}">
                <a16:creationId xmlns:a16="http://schemas.microsoft.com/office/drawing/2014/main" id="{78CC6CC9-C666-4BC9-91FF-BD7763E41E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2260"/>
            <a:ext cx="1856691" cy="162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Peer to peer - Free networking icons">
            <a:extLst>
              <a:ext uri="{FF2B5EF4-FFF2-40B4-BE49-F238E27FC236}">
                <a16:creationId xmlns:a16="http://schemas.microsoft.com/office/drawing/2014/main" id="{B61A1C8D-ECAB-B81C-578B-9F8C66E7C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339" y="2058873"/>
            <a:ext cx="3395869" cy="354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6882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2BB12090685341A8E15D48D5BCABDE" ma:contentTypeVersion="14" ma:contentTypeDescription="Vytvoří nový dokument" ma:contentTypeScope="" ma:versionID="60c7e1006f3565877dcfee0bd2807c00">
  <xsd:schema xmlns:xsd="http://www.w3.org/2001/XMLSchema" xmlns:xs="http://www.w3.org/2001/XMLSchema" xmlns:p="http://schemas.microsoft.com/office/2006/metadata/properties" xmlns:ns3="0ce8349e-5bd8-4034-aba5-0ab22afea016" xmlns:ns4="e86b566b-d989-48b4-b7ca-0b42b3bf21ea" targetNamespace="http://schemas.microsoft.com/office/2006/metadata/properties" ma:root="true" ma:fieldsID="8c72a2e58ecd1b964aac577f10df9738" ns3:_="" ns4:_="">
    <xsd:import namespace="0ce8349e-5bd8-4034-aba5-0ab22afea016"/>
    <xsd:import namespace="e86b566b-d989-48b4-b7ca-0b42b3bf21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8349e-5bd8-4034-aba5-0ab22afea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b566b-d989-48b4-b7ca-0b42b3bf21e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ce8349e-5bd8-4034-aba5-0ab22afea016" xsi:nil="true"/>
  </documentManagement>
</p:properties>
</file>

<file path=customXml/itemProps1.xml><?xml version="1.0" encoding="utf-8"?>
<ds:datastoreItem xmlns:ds="http://schemas.openxmlformats.org/officeDocument/2006/customXml" ds:itemID="{1FAB2F74-6D99-4FC6-8C2F-E955A012C1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e8349e-5bd8-4034-aba5-0ab22afea016"/>
    <ds:schemaRef ds:uri="e86b566b-d989-48b4-b7ca-0b42b3bf21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8D13C5-2D16-463E-B2B2-0D5C9649B8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D70BD7-9D62-4533-95CB-5CEC4ED5EEA7}">
  <ds:schemaRefs>
    <ds:schemaRef ds:uri="0ce8349e-5bd8-4034-aba5-0ab22afea016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e86b566b-d989-48b4-b7ca-0b42b3bf21ea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26040</TotalTime>
  <Words>940</Words>
  <Application>Microsoft Office PowerPoint</Application>
  <PresentationFormat>Širokoúhlá obrazovka</PresentationFormat>
  <Paragraphs>192</Paragraphs>
  <Slides>18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Wingdings</vt:lpstr>
      <vt:lpstr>Kantoorthema</vt:lpstr>
      <vt:lpstr>Peer Workers in Holland</vt:lpstr>
      <vt:lpstr>             And: who are we?</vt:lpstr>
      <vt:lpstr>             What will we do?</vt:lpstr>
      <vt:lpstr>             Different ways of learning: 1: Self Research</vt:lpstr>
      <vt:lpstr>             Different ways of learning: 1: Self Research</vt:lpstr>
      <vt:lpstr>Different ways of learning: 2: Sharing Experiences</vt:lpstr>
      <vt:lpstr> 2: Sharing Experiences why do peers understand each other so easily?</vt:lpstr>
      <vt:lpstr>     Several informal ways:</vt:lpstr>
      <vt:lpstr>     Examples of peer by peer trainings</vt:lpstr>
      <vt:lpstr>         Different kinds of training to become a peer trainer</vt:lpstr>
      <vt:lpstr>     Examples OF larger trainings: </vt:lpstr>
      <vt:lpstr>     Examples OF larger trainings: </vt:lpstr>
      <vt:lpstr>Professional roles peer worker:</vt:lpstr>
      <vt:lpstr> Peer work has a broad range of fields:</vt:lpstr>
      <vt:lpstr> Different Recovery Initiatives: </vt:lpstr>
      <vt:lpstr>What do they have in common?</vt:lpstr>
      <vt:lpstr>Music makes miracles</vt:lpstr>
      <vt:lpstr>Luciano shares some experiences as Peer Worker in two Recovery initiatives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Krachtgericht werken</dc:title>
  <dc:creator>Dirk den Hollander</dc:creator>
  <cp:lastModifiedBy>Mgr. Martina Černá, Ph.D.</cp:lastModifiedBy>
  <cp:revision>68</cp:revision>
  <cp:lastPrinted>2023-05-02T11:31:27Z</cp:lastPrinted>
  <dcterms:created xsi:type="dcterms:W3CDTF">2017-03-21T10:43:08Z</dcterms:created>
  <dcterms:modified xsi:type="dcterms:W3CDTF">2023-05-05T10:01:22Z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0x010100412BB12090685341A8E15D48D5BCABDE</vt:lpwstr>
  </property>
</Properties>
</file>