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5" r:id="rId2"/>
    <p:sldId id="264" r:id="rId3"/>
    <p:sldId id="276" r:id="rId4"/>
    <p:sldId id="277" r:id="rId5"/>
    <p:sldId id="279" r:id="rId6"/>
    <p:sldId id="278" r:id="rId7"/>
    <p:sldId id="261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68" autoAdjust="0"/>
    <p:restoredTop sz="94599" autoAdjust="0"/>
  </p:normalViewPr>
  <p:slideViewPr>
    <p:cSldViewPr>
      <p:cViewPr varScale="1">
        <p:scale>
          <a:sx n="102" d="100"/>
          <a:sy n="102" d="100"/>
        </p:scale>
        <p:origin x="2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BA3D8-2A34-47C1-B568-6D83A217B05F}" type="datetimeFigureOut">
              <a:rPr lang="cs-CZ" smtClean="0"/>
              <a:pPr/>
              <a:t>15.10.2018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9F660-CDFF-4915-9718-750C877568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815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1918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7878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512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5757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15.10.2018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3559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15.10.2018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7135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15.10.2018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0197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15.10.2018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2679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15.10.2018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628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15.10.2018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423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15.10.2018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5066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15.10.2018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7101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15.10.2018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3913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15.10.2018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2639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15.10.2018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7689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AA74C-942E-4591-8C7C-3C847DBA99A1}" type="datetimeFigureOut">
              <a:rPr lang="cs-CZ" smtClean="0"/>
              <a:pPr/>
              <a:t>15.10.2018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3853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cs.google.com/forms/d/e/1FAIpQLSdU5E8odvbLSbM8rgmFmi9mPGuwQNJSLeriRXpn2LYsqWw7Vw/viewfor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martina.cerna@vspj.cz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jakub.dostal@vspj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2132856"/>
            <a:ext cx="7596336" cy="86409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2282099"/>
            <a:ext cx="6768752" cy="52322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cs-CZ" sz="2800" b="1" dirty="0" smtClean="0">
                <a:solidFill>
                  <a:schemeClr val="bg1"/>
                </a:solidFill>
              </a:rPr>
              <a:t>Česko s dobrovolnictvím počítá</a:t>
            </a:r>
            <a:endParaRPr lang="cs-CZ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82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anchor="b" anchorCtr="0">
            <a:normAutofit/>
          </a:bodyPr>
          <a:lstStyle/>
          <a:p>
            <a:pPr algn="l"/>
            <a:r>
              <a:rPr lang="cs-CZ" sz="3200" b="1" dirty="0" smtClean="0">
                <a:solidFill>
                  <a:srgbClr val="FF0000"/>
                </a:solidFill>
              </a:rPr>
              <a:t>Česko s dobrovolnictvím počítá</a:t>
            </a:r>
            <a:endParaRPr lang="cs-CZ" sz="3200" b="1" dirty="0">
              <a:solidFill>
                <a:srgbClr val="FF00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300" b="1" dirty="0" smtClean="0"/>
              <a:t>VŠPJ a </a:t>
            </a:r>
            <a:r>
              <a:rPr lang="cs-CZ" sz="2300" b="1" dirty="0" err="1" smtClean="0"/>
              <a:t>Hestia</a:t>
            </a:r>
            <a:r>
              <a:rPr lang="cs-CZ" sz="2300" b="1" dirty="0" smtClean="0"/>
              <a:t> </a:t>
            </a:r>
            <a:r>
              <a:rPr lang="cs-CZ" sz="2300" dirty="0" smtClean="0"/>
              <a:t>– Národní dobrovolnické centrum</a:t>
            </a:r>
          </a:p>
          <a:p>
            <a:pPr>
              <a:lnSpc>
                <a:spcPct val="150000"/>
              </a:lnSpc>
            </a:pPr>
            <a:r>
              <a:rPr lang="cs-CZ" sz="2300" b="1" dirty="0" smtClean="0"/>
              <a:t>Realizace: </a:t>
            </a:r>
            <a:r>
              <a:rPr lang="cs-CZ" sz="2300" dirty="0" smtClean="0"/>
              <a:t>Únor 2018 – červen 2020 </a:t>
            </a:r>
          </a:p>
          <a:p>
            <a:pPr>
              <a:lnSpc>
                <a:spcPct val="150000"/>
              </a:lnSpc>
            </a:pPr>
            <a:r>
              <a:rPr lang="cs-CZ" sz="2300" dirty="0" smtClean="0"/>
              <a:t>TAČR ÉTA</a:t>
            </a:r>
          </a:p>
          <a:p>
            <a:pPr>
              <a:lnSpc>
                <a:spcPct val="150000"/>
              </a:lnSpc>
            </a:pPr>
            <a:r>
              <a:rPr lang="cs-CZ" sz="2000" b="1" dirty="0" smtClean="0"/>
              <a:t>CÍL PROJEKTU: </a:t>
            </a:r>
            <a:r>
              <a:rPr lang="cs-CZ" sz="2000" dirty="0" smtClean="0"/>
              <a:t>V</a:t>
            </a:r>
            <a:r>
              <a:rPr lang="en-US" sz="2000" dirty="0" err="1" smtClean="0"/>
              <a:t>ytvořit</a:t>
            </a:r>
            <a:r>
              <a:rPr lang="en-US" sz="2000" dirty="0" smtClean="0"/>
              <a:t> </a:t>
            </a:r>
            <a:r>
              <a:rPr lang="en-US" sz="2000" dirty="0"/>
              <a:t>pro </a:t>
            </a:r>
            <a:r>
              <a:rPr lang="en-US" sz="2000" dirty="0" err="1"/>
              <a:t>subjekty</a:t>
            </a:r>
            <a:r>
              <a:rPr lang="en-US" sz="2000" dirty="0"/>
              <a:t> z </a:t>
            </a:r>
            <a:r>
              <a:rPr lang="en-US" sz="2000" dirty="0" err="1"/>
              <a:t>praxe</a:t>
            </a:r>
            <a:r>
              <a:rPr lang="en-US" sz="2000" dirty="0"/>
              <a:t> i </a:t>
            </a:r>
            <a:r>
              <a:rPr lang="en-US" sz="2000" dirty="0" err="1"/>
              <a:t>dobrovolníky</a:t>
            </a:r>
            <a:r>
              <a:rPr lang="en-US" sz="2000" dirty="0"/>
              <a:t> pro </a:t>
            </a:r>
            <a:r>
              <a:rPr lang="en-US" sz="2000" dirty="0" err="1"/>
              <a:t>české</a:t>
            </a:r>
            <a:r>
              <a:rPr lang="en-US" sz="2000" dirty="0"/>
              <a:t> </a:t>
            </a:r>
            <a:r>
              <a:rPr lang="en-US" sz="2000" dirty="0" err="1"/>
              <a:t>prostředí</a:t>
            </a:r>
            <a:r>
              <a:rPr lang="en-US" sz="2000" dirty="0"/>
              <a:t> </a:t>
            </a:r>
            <a:r>
              <a:rPr lang="en-US" sz="2000" b="1" dirty="0" err="1"/>
              <a:t>unikátní</a:t>
            </a:r>
            <a:r>
              <a:rPr lang="en-US" sz="2000" b="1" dirty="0"/>
              <a:t> </a:t>
            </a:r>
            <a:r>
              <a:rPr lang="en-US" sz="2000" b="1" dirty="0" err="1"/>
              <a:t>nástroj</a:t>
            </a:r>
            <a:r>
              <a:rPr lang="en-US" sz="2000" b="1" dirty="0"/>
              <a:t> v </a:t>
            </a:r>
            <a:r>
              <a:rPr lang="en-US" sz="2000" b="1" dirty="0" err="1"/>
              <a:t>podobě</a:t>
            </a:r>
            <a:r>
              <a:rPr lang="en-US" sz="2000" b="1" dirty="0"/>
              <a:t> </a:t>
            </a:r>
            <a:r>
              <a:rPr lang="en-US" sz="2000" b="1" dirty="0" err="1"/>
              <a:t>webové</a:t>
            </a:r>
            <a:r>
              <a:rPr lang="en-US" sz="2000" b="1" dirty="0"/>
              <a:t> a </a:t>
            </a:r>
            <a:r>
              <a:rPr lang="en-US" sz="2000" b="1" dirty="0" err="1"/>
              <a:t>mobilní</a:t>
            </a:r>
            <a:r>
              <a:rPr lang="en-US" sz="2000" b="1" dirty="0"/>
              <a:t> </a:t>
            </a:r>
            <a:r>
              <a:rPr lang="en-US" sz="2000" b="1" dirty="0" err="1"/>
              <a:t>aplikace</a:t>
            </a:r>
            <a:r>
              <a:rPr lang="en-US" sz="2000" b="1" dirty="0"/>
              <a:t> </a:t>
            </a:r>
            <a:r>
              <a:rPr lang="en-US" sz="2000" b="1" dirty="0" err="1"/>
              <a:t>na</a:t>
            </a:r>
            <a:r>
              <a:rPr lang="en-US" sz="2000" b="1" dirty="0"/>
              <a:t> </a:t>
            </a:r>
            <a:r>
              <a:rPr lang="en-US" sz="2000" b="1" dirty="0" err="1"/>
              <a:t>výpočet</a:t>
            </a:r>
            <a:r>
              <a:rPr lang="en-US" sz="2000" b="1" dirty="0"/>
              <a:t> a </a:t>
            </a:r>
            <a:r>
              <a:rPr lang="en-US" sz="2000" b="1" dirty="0" err="1"/>
              <a:t>interpretaci</a:t>
            </a:r>
            <a:r>
              <a:rPr lang="en-US" sz="2000" b="1" dirty="0"/>
              <a:t> </a:t>
            </a:r>
            <a:r>
              <a:rPr lang="en-US" sz="2000" b="1" dirty="0" err="1"/>
              <a:t>hodnoty</a:t>
            </a:r>
            <a:r>
              <a:rPr lang="en-US" sz="2000" b="1" dirty="0"/>
              <a:t> </a:t>
            </a:r>
            <a:r>
              <a:rPr lang="en-US" sz="2000" b="1" dirty="0" err="1" smtClean="0"/>
              <a:t>dobrovolnictví</a:t>
            </a:r>
            <a:r>
              <a:rPr lang="cs-CZ" sz="2000" b="1" dirty="0" smtClean="0"/>
              <a:t>. </a:t>
            </a:r>
            <a:endParaRPr lang="cs-CZ" sz="2000" b="1" dirty="0"/>
          </a:p>
          <a:p>
            <a:pPr>
              <a:lnSpc>
                <a:spcPct val="150000"/>
              </a:lnSpc>
            </a:pPr>
            <a:endParaRPr lang="cs-CZ" sz="2300" dirty="0" smtClean="0"/>
          </a:p>
        </p:txBody>
      </p:sp>
    </p:spTree>
    <p:extLst>
      <p:ext uri="{BB962C8B-B14F-4D97-AF65-F5344CB8AC3E}">
        <p14:creationId xmlns:p14="http://schemas.microsoft.com/office/powerpoint/2010/main" val="358795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anchor="b" anchorCtr="0">
            <a:normAutofit/>
          </a:bodyPr>
          <a:lstStyle/>
          <a:p>
            <a:pPr algn="l"/>
            <a:r>
              <a:rPr lang="cs-CZ" sz="3200" b="1" dirty="0" smtClean="0">
                <a:solidFill>
                  <a:srgbClr val="FF0000"/>
                </a:solidFill>
              </a:rPr>
              <a:t>Výstupy projektu</a:t>
            </a:r>
            <a:endParaRPr lang="cs-CZ" sz="3200" b="1" dirty="0">
              <a:solidFill>
                <a:srgbClr val="FF00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300" b="1" dirty="0" smtClean="0"/>
              <a:t>Výzkumná zpráva</a:t>
            </a:r>
          </a:p>
          <a:p>
            <a:pPr>
              <a:lnSpc>
                <a:spcPct val="150000"/>
              </a:lnSpc>
            </a:pPr>
            <a:r>
              <a:rPr lang="cs-CZ" sz="2300" b="1" dirty="0" smtClean="0"/>
              <a:t>Mobilní a webová aplikace </a:t>
            </a:r>
            <a:r>
              <a:rPr lang="cs-CZ" sz="2300" dirty="0" smtClean="0"/>
              <a:t>umožňující výpočet hodnoty dobrovolnictví (zdarma ke stažení)</a:t>
            </a:r>
          </a:p>
          <a:p>
            <a:pPr>
              <a:lnSpc>
                <a:spcPct val="150000"/>
              </a:lnSpc>
            </a:pPr>
            <a:r>
              <a:rPr lang="cs-CZ" sz="2300" b="1" dirty="0" smtClean="0"/>
              <a:t>Konference</a:t>
            </a:r>
            <a:r>
              <a:rPr lang="cs-CZ" sz="2300" dirty="0" smtClean="0"/>
              <a:t> (2020 VŠPJ)</a:t>
            </a:r>
          </a:p>
        </p:txBody>
      </p:sp>
    </p:spTree>
    <p:extLst>
      <p:ext uri="{BB962C8B-B14F-4D97-AF65-F5344CB8AC3E}">
        <p14:creationId xmlns:p14="http://schemas.microsoft.com/office/powerpoint/2010/main" val="278515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anchor="b" anchorCtr="0">
            <a:normAutofit/>
          </a:bodyPr>
          <a:lstStyle/>
          <a:p>
            <a:pPr algn="l"/>
            <a:r>
              <a:rPr lang="cs-CZ" sz="3200" b="1" dirty="0" smtClean="0">
                <a:solidFill>
                  <a:srgbClr val="FF0000"/>
                </a:solidFill>
              </a:rPr>
              <a:t>Jak se zapojit? </a:t>
            </a:r>
            <a:endParaRPr lang="cs-CZ" sz="3200" b="1" dirty="0">
              <a:solidFill>
                <a:srgbClr val="FF00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300" dirty="0" smtClean="0"/>
              <a:t>Dotazníkové šetření, </a:t>
            </a:r>
            <a:r>
              <a:rPr lang="cs-CZ" sz="2300" dirty="0" err="1" smtClean="0"/>
              <a:t>polostrukturované</a:t>
            </a:r>
            <a:r>
              <a:rPr lang="cs-CZ" sz="2300" dirty="0" smtClean="0"/>
              <a:t> rozhovory (říjen, listopad 2018</a:t>
            </a:r>
            <a:r>
              <a:rPr lang="cs-CZ" sz="2300" dirty="0" smtClean="0"/>
              <a:t>)</a:t>
            </a:r>
          </a:p>
          <a:p>
            <a:r>
              <a:rPr lang="cs-CZ" u="sng" dirty="0">
                <a:hlinkClick r:id="rId4"/>
              </a:rPr>
              <a:t>https://docs.google.com/forms/d/e/1FAIpQLSdU5E8odvbLSbM8rgmFmi9mPGuwQNJSLeriRXpn2LYsqWw7Vw/viewform</a:t>
            </a:r>
            <a:endParaRPr lang="cs-CZ" dirty="0"/>
          </a:p>
          <a:p>
            <a:pPr>
              <a:lnSpc>
                <a:spcPct val="150000"/>
              </a:lnSpc>
            </a:pPr>
            <a:r>
              <a:rPr lang="cs-CZ" sz="2300" smtClean="0"/>
              <a:t> </a:t>
            </a:r>
            <a:r>
              <a:rPr lang="cs-CZ" sz="2300" dirty="0" smtClean="0"/>
              <a:t>Sledovat nás na sociálních sítích (FB </a:t>
            </a:r>
            <a:r>
              <a:rPr lang="cs-CZ" sz="2300" dirty="0" err="1" smtClean="0"/>
              <a:t>Hestia</a:t>
            </a:r>
            <a:r>
              <a:rPr lang="cs-CZ" sz="23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cs-CZ" sz="2300" dirty="0" smtClean="0"/>
              <a:t>Zúčastnit se konference (VŠPJ, 2020)</a:t>
            </a:r>
          </a:p>
        </p:txBody>
      </p:sp>
    </p:spTree>
    <p:extLst>
      <p:ext uri="{BB962C8B-B14F-4D97-AF65-F5344CB8AC3E}">
        <p14:creationId xmlns:p14="http://schemas.microsoft.com/office/powerpoint/2010/main" val="102008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anchor="b" anchorCtr="0">
            <a:normAutofit/>
          </a:bodyPr>
          <a:lstStyle/>
          <a:p>
            <a:pPr algn="l"/>
            <a:r>
              <a:rPr lang="cs-CZ" sz="3200" b="1" dirty="0" smtClean="0">
                <a:solidFill>
                  <a:srgbClr val="FF0000"/>
                </a:solidFill>
              </a:rPr>
              <a:t>Co je ekonomická hodnota dobrovolnictví?</a:t>
            </a:r>
            <a:endParaRPr lang="cs-CZ" sz="3200" b="1" dirty="0">
              <a:solidFill>
                <a:srgbClr val="FF00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400" b="1" dirty="0"/>
              <a:t>Prostředek</a:t>
            </a:r>
            <a:r>
              <a:rPr lang="cs-CZ" sz="2400" dirty="0"/>
              <a:t> kvantifikace hodnoty dobrovolnictví</a:t>
            </a:r>
          </a:p>
          <a:p>
            <a:pPr>
              <a:lnSpc>
                <a:spcPct val="150000"/>
              </a:lnSpc>
            </a:pPr>
            <a:r>
              <a:rPr lang="cs-CZ" sz="2400" b="1" dirty="0"/>
              <a:t>Ukazatel</a:t>
            </a:r>
            <a:r>
              <a:rPr lang="cs-CZ" sz="2400" dirty="0"/>
              <a:t>, vstupující do satelitních účtů neziskových organizací</a:t>
            </a:r>
          </a:p>
          <a:p>
            <a:pPr>
              <a:lnSpc>
                <a:spcPct val="150000"/>
              </a:lnSpc>
            </a:pPr>
            <a:r>
              <a:rPr lang="cs-CZ" sz="2400" b="1" dirty="0"/>
              <a:t>Reálná hodnota</a:t>
            </a:r>
            <a:r>
              <a:rPr lang="cs-CZ" sz="2400" dirty="0"/>
              <a:t>, vstupující do povinného kofinancování veřejných projektů</a:t>
            </a:r>
          </a:p>
          <a:p>
            <a:pPr>
              <a:lnSpc>
                <a:spcPct val="150000"/>
              </a:lnSpc>
            </a:pPr>
            <a:r>
              <a:rPr lang="cs-CZ" sz="2400" b="1" dirty="0"/>
              <a:t>Přibližný odhad </a:t>
            </a:r>
            <a:r>
              <a:rPr lang="cs-CZ" sz="2400" dirty="0"/>
              <a:t>jedné dimenze hodnoty dobrovolnictví</a:t>
            </a:r>
          </a:p>
          <a:p>
            <a:pPr marL="0" indent="0">
              <a:lnSpc>
                <a:spcPct val="150000"/>
              </a:lnSpc>
              <a:buNone/>
            </a:pPr>
            <a:endParaRPr lang="cs-CZ" sz="2300" dirty="0" smtClean="0"/>
          </a:p>
        </p:txBody>
      </p:sp>
    </p:spTree>
    <p:extLst>
      <p:ext uri="{BB962C8B-B14F-4D97-AF65-F5344CB8AC3E}">
        <p14:creationId xmlns:p14="http://schemas.microsoft.com/office/powerpoint/2010/main" val="406767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anchor="b" anchorCtr="0">
            <a:normAutofit/>
          </a:bodyPr>
          <a:lstStyle/>
          <a:p>
            <a:pPr algn="l"/>
            <a:r>
              <a:rPr lang="cs-CZ" sz="3200" b="1" dirty="0" smtClean="0">
                <a:solidFill>
                  <a:srgbClr val="FF0000"/>
                </a:solidFill>
              </a:rPr>
              <a:t>Co není ekonomická hodnota dobrovolnictví?</a:t>
            </a:r>
            <a:endParaRPr lang="cs-CZ" sz="3200" b="1" dirty="0">
              <a:solidFill>
                <a:srgbClr val="FF00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400" b="1" dirty="0"/>
              <a:t>Vyčerpávající přehled </a:t>
            </a:r>
            <a:r>
              <a:rPr lang="cs-CZ" sz="2400" dirty="0"/>
              <a:t>všech dimenzí hodnoty dobrovolnictví</a:t>
            </a:r>
          </a:p>
          <a:p>
            <a:pPr>
              <a:lnSpc>
                <a:spcPct val="150000"/>
              </a:lnSpc>
            </a:pPr>
            <a:r>
              <a:rPr lang="cs-CZ" sz="2400" b="1" dirty="0"/>
              <a:t>Popření </a:t>
            </a:r>
            <a:r>
              <a:rPr lang="cs-CZ" sz="2400" dirty="0"/>
              <a:t>nefinančního charakteru dobrovolnictví</a:t>
            </a:r>
          </a:p>
          <a:p>
            <a:pPr>
              <a:lnSpc>
                <a:spcPct val="150000"/>
              </a:lnSpc>
            </a:pPr>
            <a:r>
              <a:rPr lang="cs-CZ" sz="2400" b="1" dirty="0"/>
              <a:t>Přesná hodnota </a:t>
            </a:r>
            <a:r>
              <a:rPr lang="cs-CZ" sz="2400" dirty="0"/>
              <a:t>(jde o odhad)</a:t>
            </a:r>
          </a:p>
          <a:p>
            <a:pPr>
              <a:lnSpc>
                <a:spcPct val="150000"/>
              </a:lnSpc>
            </a:pPr>
            <a:r>
              <a:rPr lang="cs-CZ" sz="2400" b="1" dirty="0"/>
              <a:t>Pouze teoretický ukazatel </a:t>
            </a:r>
            <a:r>
              <a:rPr lang="cs-CZ" sz="2400" dirty="0"/>
              <a:t>(vstupuje do kofinancování projektů, apod.)</a:t>
            </a:r>
          </a:p>
          <a:p>
            <a:pPr marL="0" indent="0">
              <a:lnSpc>
                <a:spcPct val="150000"/>
              </a:lnSpc>
              <a:buNone/>
            </a:pPr>
            <a:endParaRPr lang="cs-CZ" sz="2300" dirty="0" smtClean="0"/>
          </a:p>
        </p:txBody>
      </p:sp>
    </p:spTree>
    <p:extLst>
      <p:ext uri="{BB962C8B-B14F-4D97-AF65-F5344CB8AC3E}">
        <p14:creationId xmlns:p14="http://schemas.microsoft.com/office/powerpoint/2010/main" val="370089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6131024" cy="5361459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Mgr. Martina Černá, Ph.D., </a:t>
            </a:r>
            <a:r>
              <a:rPr lang="cs-CZ" dirty="0" smtClean="0">
                <a:hlinkClick r:id="rId3"/>
              </a:rPr>
              <a:t>martina.cerna@vspj.cz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 smtClean="0"/>
              <a:t>Ing. Jakub Dostál, Ph.D., </a:t>
            </a:r>
            <a:r>
              <a:rPr lang="cs-CZ" dirty="0" smtClean="0">
                <a:hlinkClick r:id="rId4"/>
              </a:rPr>
              <a:t>jakub.dostal@vspj.cz</a:t>
            </a:r>
            <a:r>
              <a:rPr lang="cs-CZ" dirty="0" smtClean="0"/>
              <a:t> 		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43893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199</Words>
  <Application>Microsoft Office PowerPoint</Application>
  <PresentationFormat>Předvádění na obrazovce (4:3)</PresentationFormat>
  <Paragraphs>32</Paragraphs>
  <Slides>7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0" baseType="lpstr">
      <vt:lpstr>Arial</vt:lpstr>
      <vt:lpstr>Calibri</vt:lpstr>
      <vt:lpstr>Motiv systému Office</vt:lpstr>
      <vt:lpstr>Prezentace aplikace PowerPoint</vt:lpstr>
      <vt:lpstr>Česko s dobrovolnictvím počítá</vt:lpstr>
      <vt:lpstr>Výstupy projektu</vt:lpstr>
      <vt:lpstr>Jak se zapojit? </vt:lpstr>
      <vt:lpstr>Co je ekonomická hodnota dobrovolnictví?</vt:lpstr>
      <vt:lpstr>Co není ekonomická hodnota dobrovolnictví?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Hana Pospíchalová</dc:creator>
  <cp:lastModifiedBy>Mgr. Martina Černá, Ph.D.</cp:lastModifiedBy>
  <cp:revision>63</cp:revision>
  <dcterms:created xsi:type="dcterms:W3CDTF">2012-04-03T08:46:37Z</dcterms:created>
  <dcterms:modified xsi:type="dcterms:W3CDTF">2018-10-15T15:27:36Z</dcterms:modified>
</cp:coreProperties>
</file>