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553" r:id="rId6"/>
    <p:sldId id="554" r:id="rId7"/>
    <p:sldId id="558" r:id="rId8"/>
    <p:sldId id="565" r:id="rId9"/>
    <p:sldId id="566" r:id="rId10"/>
    <p:sldId id="564" r:id="rId11"/>
    <p:sldId id="569" r:id="rId12"/>
    <p:sldId id="568" r:id="rId13"/>
    <p:sldId id="575" r:id="rId14"/>
    <p:sldId id="576" r:id="rId15"/>
    <p:sldId id="577" r:id="rId16"/>
    <p:sldId id="259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5720404"/>
            <a:ext cx="11639329" cy="360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endParaRPr lang="nb-N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User-involvement in Education </a:t>
            </a:r>
          </a:p>
          <a:p>
            <a:pPr algn="l"/>
            <a:endParaRPr lang="nb-N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Why - how - challenges and pitfalls </a:t>
            </a:r>
          </a:p>
          <a:p>
            <a:pPr algn="l"/>
            <a:endParaRPr lang="nb-N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Bengt Eirik Karlsson &amp; Marit Borg, Faculty of Health and Social Sciences, University of South-Eastern Norway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71304" y="1419321"/>
            <a:ext cx="15345392" cy="3297265"/>
            <a:chOff x="0" y="0"/>
            <a:chExt cx="20460522" cy="439635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0460522" cy="4396353"/>
              <a:chOff x="0" y="0"/>
              <a:chExt cx="1288617" cy="2768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549596" y="1149053"/>
              <a:ext cx="2823368" cy="1976357"/>
              <a:chOff x="0" y="0"/>
              <a:chExt cx="1549400" cy="10845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7060086" y="842094"/>
              <a:ext cx="2764652" cy="2764652"/>
              <a:chOff x="0" y="0"/>
              <a:chExt cx="1337729" cy="133772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0385897" y="1114350"/>
              <a:ext cx="2798675" cy="2098248"/>
              <a:chOff x="0" y="0"/>
              <a:chExt cx="1535849" cy="115147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3929370" y="1149053"/>
              <a:ext cx="3130716" cy="215073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693426" y="1697804"/>
              <a:ext cx="6218349" cy="10007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0" cy="1143000"/>
          </a:xfrm>
        </p:spPr>
        <p:txBody>
          <a:bodyPr>
            <a:normAutofit fontScale="90000"/>
          </a:bodyPr>
          <a:lstStyle/>
          <a:p>
            <a:r>
              <a:rPr lang="nb-NO" sz="6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Clarify</a:t>
            </a:r>
            <a:r>
              <a:rPr lang="nb-NO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nb-NO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nb-NO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nb-NO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6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b-NO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nb-NO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62100"/>
            <a:ext cx="12786360" cy="6705600"/>
          </a:xfrm>
        </p:spPr>
        <p:txBody>
          <a:bodyPr>
            <a:no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b-NO" sz="4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Living with challenging issues &amp; their consequences? 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b-NO" sz="4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 challenges? 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nb-NO" sz="4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Loneliness?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b-NO" sz="4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Ways of coping – with the issues, social consequences, services?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b-NO" sz="4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Insights of facilitators &amp; barriers?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b-NO" sz="4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Stigma and power structures?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b-NO" sz="48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 experiences?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4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0" cy="1143000"/>
          </a:xfrm>
        </p:spPr>
        <p:txBody>
          <a:bodyPr>
            <a:normAutofit fontScale="90000"/>
          </a:bodyPr>
          <a:lstStyle/>
          <a:p>
            <a:r>
              <a:rPr lang="nb-NO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Clarify</a:t>
            </a:r>
            <a:r>
              <a:rPr lang="nb-NO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nb-NO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nb-NO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nb-NO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nb-NO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b-NO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nb-NO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62100"/>
            <a:ext cx="12786360" cy="6049963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phenomena of suffering, pain, “symptoms”?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 treatment approach like specific group-therapy, physical activity, medication, being strained, first meeting….?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patient/ user at a particular place?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user </a:t>
            </a: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an organisation?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peer worker in education?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4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0" cy="1143000"/>
          </a:xfrm>
        </p:spPr>
        <p:txBody>
          <a:bodyPr>
            <a:normAutofit/>
          </a:bodyPr>
          <a:lstStyle/>
          <a:p>
            <a:r>
              <a:rPr lang="nb-NO" altLang="nb-NO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nb-NO" altLang="nb-NO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nb-NO" altLang="nb-NO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 CMSA….</a:t>
            </a:r>
            <a:endParaRPr lang="nb-NO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62100"/>
            <a:ext cx="12786360" cy="6049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Richer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training by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endParaRPr lang="nb-NO" altLang="nb-NO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closer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real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situations</a:t>
            </a:r>
            <a:endParaRPr lang="nb-NO" altLang="nb-NO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Opens up for more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questions..</a:t>
            </a:r>
            <a:r>
              <a:rPr lang="nb-NO" altLang="nb-NO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nb-NO" altLang="nb-NO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b-NO" altLang="nb-NO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nb-NO" altLang="nb-NO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real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endParaRPr lang="nb-NO" altLang="nb-NO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training,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dissimination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altLang="nb-NO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nb-NO" altLang="nb-N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4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51982"/>
            <a:ext cx="16237853" cy="3489028"/>
            <a:chOff x="0" y="0"/>
            <a:chExt cx="21650471" cy="465203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650471" cy="465203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581559" y="1215880"/>
              <a:ext cx="2987570" cy="2091299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7470688" y="891068"/>
              <a:ext cx="2925440" cy="292544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0989923" y="1179159"/>
              <a:ext cx="2961441" cy="2220279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4157895" y="1215880"/>
              <a:ext cx="3312793" cy="227581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489812" y="1796546"/>
              <a:ext cx="6579997" cy="1058946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09671" y="5753647"/>
            <a:ext cx="816388" cy="554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44114"/>
            <a:ext cx="12786360" cy="5867400"/>
          </a:xfrm>
        </p:spPr>
        <p:txBody>
          <a:bodyPr>
            <a:noAutofit/>
          </a:bodyPr>
          <a:lstStyle/>
          <a:p>
            <a:pPr marL="514350" indent="-514350"/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Democratic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dealing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Rights and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Rights Initiative 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understandings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exeriences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mental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heath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Citizen Research</a:t>
            </a:r>
          </a:p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dominated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dominance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evidencebase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nb-NO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38300"/>
            <a:ext cx="12344400" cy="8305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Bringing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educating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nb-NO" sz="12000" b="1" i="1" dirty="0"/>
          </a:p>
          <a:p>
            <a:pPr marL="0" indent="0">
              <a:buNone/>
            </a:pPr>
            <a:r>
              <a:rPr lang="nb-NO" sz="1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nb-NO" sz="1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nb-NO" sz="1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nb-NO" sz="1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nb-NO" sz="1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nb-NO" sz="1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nb-NO" sz="1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activism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  <a:r>
              <a:rPr lang="nb-NO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endParaRPr lang="en-GB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en-GB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Paulo Freire (1972) “ Pedagogy of the Oppressed” : potentials of knowledge in social change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en-GB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– roots in activism &amp; protests against injustice and suppression. In-depth knowledge about society, services &amp; what works/ don’t work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Rapporteur on the right of everyone to the enjoyment of the highest attainable standard of physical and mental health.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Rights Initiative and Human Rights</a:t>
            </a:r>
            <a:endParaRPr lang="en-GB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1" indent="-685800">
              <a:buFont typeface="Arial" panose="020B0604020202020204" pitchFamily="34" charset="0"/>
              <a:buChar char="•"/>
            </a:pPr>
            <a:endParaRPr lang="en-GB" sz="6300" dirty="0"/>
          </a:p>
          <a:p>
            <a:pPr lvl="1"/>
            <a:endParaRPr lang="nb-NO" sz="6300" dirty="0"/>
          </a:p>
        </p:txBody>
      </p:sp>
    </p:spTree>
    <p:extLst>
      <p:ext uri="{BB962C8B-B14F-4D97-AF65-F5344CB8AC3E}">
        <p14:creationId xmlns:p14="http://schemas.microsoft.com/office/powerpoint/2010/main" val="3196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0" cy="1143000"/>
          </a:xfrm>
        </p:spPr>
        <p:txBody>
          <a:bodyPr>
            <a:normAutofit/>
          </a:bodyPr>
          <a:lstStyle/>
          <a:p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nb-NO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expereince</a:t>
            </a:r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62100"/>
            <a:ext cx="12786360" cy="6049963"/>
          </a:xfrm>
        </p:spPr>
        <p:txBody>
          <a:bodyPr>
            <a:noAutofit/>
          </a:bodyPr>
          <a:lstStyle/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and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mental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or/and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abuse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service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in all ages</a:t>
            </a:r>
          </a:p>
          <a:p>
            <a:pPr marL="514350" indent="-514350"/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</a:p>
        </p:txBody>
      </p:sp>
    </p:spTree>
    <p:extLst>
      <p:ext uri="{BB962C8B-B14F-4D97-AF65-F5344CB8AC3E}">
        <p14:creationId xmlns:p14="http://schemas.microsoft.com/office/powerpoint/2010/main" val="31380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62100"/>
            <a:ext cx="12786360" cy="604996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b-NO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Learnings from </a:t>
            </a:r>
            <a:r>
              <a:rPr kumimoji="0" lang="nb-NO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kumimoji="0" lang="nb-NO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kumimoji="0" lang="nb-NO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UK -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“Building user and carer involvement in social work education”</a:t>
            </a:r>
            <a:endParaRPr kumimoji="0" lang="nb-NO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National policy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claiming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services must be a part of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do a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Financed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throught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Council i England, and Northern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Ireland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Council i Irland</a:t>
            </a:r>
          </a:p>
          <a:p>
            <a:pPr lvl="1"/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Recruiting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</a:t>
            </a:r>
          </a:p>
          <a:p>
            <a:pPr lvl="1"/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nb-N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Examinations</a:t>
            </a:r>
            <a:endParaRPr lang="nb-N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62100"/>
            <a:ext cx="12786360" cy="6049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Norway:</a:t>
            </a:r>
          </a:p>
          <a:p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traditions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involving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family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sessions – National guidelines and reports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‘Empowerment: meeting face to face creates new in-sights’. Common course for students and service users (University College of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Innlandet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“Peer worker in mental health education”. Reflection-groups with students in clinical practice (University College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Vestlandet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Mental Health and Substance Abuse ( CMHA; University of South-Eastern Norway) employed 2 persons with lived experience. Engaged in research and education). </a:t>
            </a:r>
            <a:endParaRPr lang="nb-N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0" cy="1143000"/>
          </a:xfrm>
        </p:spPr>
        <p:txBody>
          <a:bodyPr>
            <a:normAutofit/>
          </a:bodyPr>
          <a:lstStyle/>
          <a:p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62100"/>
            <a:ext cx="12786360" cy="6049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nb-NO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CMSA:</a:t>
            </a:r>
          </a:p>
          <a:p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Imporant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organisatisons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Invite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&amp;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all planning</a:t>
            </a:r>
          </a:p>
          <a:p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training and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time to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nb-N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0" cy="1143000"/>
          </a:xfrm>
        </p:spPr>
        <p:txBody>
          <a:bodyPr>
            <a:normAutofit/>
          </a:bodyPr>
          <a:lstStyle/>
          <a:p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62100"/>
            <a:ext cx="12786360" cy="6049963"/>
          </a:xfrm>
        </p:spPr>
        <p:txBody>
          <a:bodyPr>
            <a:no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Proper payment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Talk together and clarify roles and expectations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440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Mutual trust and respect </a:t>
            </a: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between all involved, </a:t>
            </a:r>
            <a:r>
              <a:rPr kumimoji="0" lang="en-A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acknowledgie</a:t>
            </a: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 lived- experience contribution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440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Learning opportunities: </a:t>
            </a: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Creating opportunities to learn from each other, consider new ways to understand and new knowledge to emerge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Offer support and training opportunities</a:t>
            </a:r>
          </a:p>
          <a:p>
            <a:pPr marL="0" indent="0">
              <a:buNone/>
            </a:pPr>
            <a:endParaRPr lang="nb-NO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0" cy="1143000"/>
          </a:xfrm>
        </p:spPr>
        <p:txBody>
          <a:bodyPr>
            <a:normAutofit/>
          </a:bodyPr>
          <a:lstStyle/>
          <a:p>
            <a:r>
              <a:rPr lang="nb-N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562100"/>
            <a:ext cx="12786360" cy="6049963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nb-NO" sz="44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nb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one’s</a:t>
            </a:r>
            <a:r>
              <a:rPr lang="nb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nb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endParaRPr lang="nb-NO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Acknowledging</a:t>
            </a:r>
            <a:r>
              <a:rPr lang="nb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nb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nb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endParaRPr lang="nb-NO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time and </a:t>
            </a:r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nb-NO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nb-NO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2BB12090685341A8E15D48D5BCABDE" ma:contentTypeVersion="14" ma:contentTypeDescription="Vytvoří nový dokument" ma:contentTypeScope="" ma:versionID="60c7e1006f3565877dcfee0bd2807c00">
  <xsd:schema xmlns:xsd="http://www.w3.org/2001/XMLSchema" xmlns:xs="http://www.w3.org/2001/XMLSchema" xmlns:p="http://schemas.microsoft.com/office/2006/metadata/properties" xmlns:ns3="0ce8349e-5bd8-4034-aba5-0ab22afea016" xmlns:ns4="e86b566b-d989-48b4-b7ca-0b42b3bf21ea" targetNamespace="http://schemas.microsoft.com/office/2006/metadata/properties" ma:root="true" ma:fieldsID="8c72a2e58ecd1b964aac577f10df9738" ns3:_="" ns4:_="">
    <xsd:import namespace="0ce8349e-5bd8-4034-aba5-0ab22afea016"/>
    <xsd:import namespace="e86b566b-d989-48b4-b7ca-0b42b3bf21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349e-5bd8-4034-aba5-0ab22afea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566b-d989-48b4-b7ca-0b42b3bf2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e8349e-5bd8-4034-aba5-0ab22afea0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DF5FAF-69BC-462B-AF28-76F99E469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8349e-5bd8-4034-aba5-0ab22afea016"/>
    <ds:schemaRef ds:uri="e86b566b-d989-48b4-b7ca-0b42b3bf2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7DAE56-3F9E-436E-B2F2-AABB13F2EED5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e86b566b-d989-48b4-b7ca-0b42b3bf21ea"/>
    <ds:schemaRef ds:uri="http://schemas.microsoft.com/office/2006/metadata/properties"/>
    <ds:schemaRef ds:uri="http://schemas.openxmlformats.org/package/2006/metadata/core-properties"/>
    <ds:schemaRef ds:uri="0ce8349e-5bd8-4034-aba5-0ab22afea016"/>
  </ds:schemaRefs>
</ds:datastoreItem>
</file>

<file path=customXml/itemProps3.xml><?xml version="1.0" encoding="utf-8"?>
<ds:datastoreItem xmlns:ds="http://schemas.openxmlformats.org/officeDocument/2006/customXml" ds:itemID="{1533FD08-5DB2-4CAF-85EA-5E7CFD3DC0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685</Words>
  <Application>Microsoft Office PowerPoint</Application>
  <PresentationFormat>Vlastní</PresentationFormat>
  <Paragraphs>86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Prezentace aplikace PowerPoint</vt:lpstr>
      <vt:lpstr>WHY?</vt:lpstr>
      <vt:lpstr> WHY?</vt:lpstr>
      <vt:lpstr>Who are people with lived expereince </vt:lpstr>
      <vt:lpstr>HOW?</vt:lpstr>
      <vt:lpstr>HOW?</vt:lpstr>
      <vt:lpstr>How</vt:lpstr>
      <vt:lpstr>How</vt:lpstr>
      <vt:lpstr>Challenges</vt:lpstr>
      <vt:lpstr>Clarify what expertise we want in the education?</vt:lpstr>
      <vt:lpstr>Clarify what expertise we want in the education?</vt:lpstr>
      <vt:lpstr>Our experiences in CMSA….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Beige Cream Brand Proposal Presentation</dc:title>
  <dc:creator>Mgr. Martina Černá, Ph.D.</dc:creator>
  <cp:lastModifiedBy>Mgr. Martina Černá, Ph.D.</cp:lastModifiedBy>
  <cp:revision>26</cp:revision>
  <dcterms:created xsi:type="dcterms:W3CDTF">2006-08-16T00:00:00Z</dcterms:created>
  <dcterms:modified xsi:type="dcterms:W3CDTF">2023-05-01T16:44:30Z</dcterms:modified>
  <dc:identifier>DAFdc2X4m6E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0x010100412BB12090685341A8E15D48D5BCABDE</vt:lpwstr>
  </property>
</Properties>
</file>