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15"/>
  </p:notesMasterIdLst>
  <p:handoutMasterIdLst>
    <p:handoutMasterId r:id="rId16"/>
  </p:handoutMasterIdLst>
  <p:sldIdLst>
    <p:sldId id="272" r:id="rId2"/>
    <p:sldId id="273" r:id="rId3"/>
    <p:sldId id="285" r:id="rId4"/>
    <p:sldId id="284" r:id="rId5"/>
    <p:sldId id="282" r:id="rId6"/>
    <p:sldId id="274" r:id="rId7"/>
    <p:sldId id="280" r:id="rId8"/>
    <p:sldId id="275" r:id="rId9"/>
    <p:sldId id="276" r:id="rId10"/>
    <p:sldId id="277" r:id="rId11"/>
    <p:sldId id="278" r:id="rId12"/>
    <p:sldId id="279" r:id="rId13"/>
    <p:sldId id="28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54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302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25D51B-5C68-48DD-85C7-F8CFB7459116}" type="datetime1">
              <a:rPr lang="cs-CZ" smtClean="0"/>
              <a:t>20.09.2023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AAD57-2836-4759-BC8C-6C1C7D6F0AA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46670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6954572-A6DF-4744-88DD-FC3B7EDA3223}" type="datetime1">
              <a:rPr lang="cs-CZ" noProof="0" smtClean="0"/>
              <a:t>20.09.2023</a:t>
            </a:fld>
            <a:endParaRPr lang="cs-CZ" noProof="0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noProof="0" dirty="0"/>
              <a:t>Kliknutím můžete upravit styl předlohy textů.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93B0CF2-7F87-4E02-A248-870047730F99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6149813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93B0CF2-7F87-4E02-A248-870047730F99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5133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21323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59444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2891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0869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6379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0730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4174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1331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1425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87647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682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pPr rtl="0"/>
            <a:fld id="{86449FCF-A4CF-4B19-A57B-1DF296D8471F}" type="datetime1">
              <a:rPr lang="cs-CZ" noProof="0" smtClean="0"/>
              <a:t>20.09.2023</a:t>
            </a:fld>
            <a:endParaRPr lang="cs-CZ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pPr rtl="0"/>
            <a:r>
              <a:rPr lang="cs-CZ" noProof="0"/>
              <a:t>Přidejte zápatí.</a:t>
            </a:r>
            <a:endParaRPr lang="cs-CZ" noProof="0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 dirty="0"/>
          </a:p>
        </p:txBody>
      </p: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2BE56F8F-E746-4DF9-863F-57A535DD5CBB}"/>
              </a:ext>
            </a:extLst>
          </p:cNvPr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C1C324CF-7040-4487-911A-AD91D8D0AD0A}"/>
              </a:ext>
            </a:extLst>
          </p:cNvPr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792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3102197-132B-4776-A362-180FE6F93860}" type="datetime1">
              <a:rPr lang="cs-CZ" noProof="0" smtClean="0"/>
              <a:t>20.09.2023</a:t>
            </a:fld>
            <a:endParaRPr lang="cs-CZ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Přidejte zápatí.</a:t>
            </a:r>
            <a:endParaRPr lang="cs-CZ" noProof="0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04126602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3102197-132B-4776-A362-180FE6F93860}" type="datetime1">
              <a:rPr lang="cs-CZ" noProof="0" smtClean="0"/>
              <a:t>20.09.2023</a:t>
            </a:fld>
            <a:endParaRPr lang="cs-CZ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Přidejte zápatí.</a:t>
            </a:r>
            <a:endParaRPr lang="cs-CZ" noProof="0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08980416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3102197-132B-4776-A362-180FE6F93860}" type="datetime1">
              <a:rPr lang="cs-CZ" noProof="0" smtClean="0"/>
              <a:t>20.09.2023</a:t>
            </a:fld>
            <a:endParaRPr lang="cs-CZ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Přidejte zápatí.</a:t>
            </a:r>
            <a:endParaRPr lang="cs-CZ" noProof="0" dirty="0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3785131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3102197-132B-4776-A362-180FE6F93860}" type="datetime1">
              <a:rPr lang="cs-CZ" noProof="0" smtClean="0"/>
              <a:t>20.09.2023</a:t>
            </a:fld>
            <a:endParaRPr lang="cs-CZ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Přidejte zápatí.</a:t>
            </a:r>
            <a:endParaRPr lang="cs-CZ" noProof="0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476973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3102197-132B-4776-A362-180FE6F93860}" type="datetime1">
              <a:rPr lang="cs-CZ" noProof="0" smtClean="0"/>
              <a:t>20.09.2023</a:t>
            </a:fld>
            <a:endParaRPr lang="cs-CZ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Přidejte zápatí.</a:t>
            </a:r>
            <a:endParaRPr lang="cs-CZ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00435849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3102197-132B-4776-A362-180FE6F93860}" type="datetime1">
              <a:rPr lang="cs-CZ" noProof="0" smtClean="0"/>
              <a:t>20.09.2023</a:t>
            </a:fld>
            <a:endParaRPr lang="cs-CZ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Přidejte zápatí.</a:t>
            </a:r>
            <a:endParaRPr lang="cs-CZ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5176114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31249FD-767E-4BB5-A7EB-2ACB069BD758}" type="datetime1">
              <a:rPr lang="cs-CZ" noProof="0" smtClean="0"/>
              <a:t>20.09.2023</a:t>
            </a:fld>
            <a:endParaRPr lang="cs-CZ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Přidejte zápatí.</a:t>
            </a:r>
            <a:endParaRPr lang="cs-CZ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59802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73A2219-AEE0-46C8-8BDC-D79EF86D2978}" type="datetime1">
              <a:rPr lang="cs-CZ" noProof="0" smtClean="0"/>
              <a:t>20.09.2023</a:t>
            </a:fld>
            <a:endParaRPr lang="cs-CZ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Přidejte zápatí.</a:t>
            </a:r>
            <a:endParaRPr lang="cs-CZ" noProof="0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63995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3102197-132B-4776-A362-180FE6F93860}" type="datetime1">
              <a:rPr lang="cs-CZ" noProof="0" smtClean="0"/>
              <a:t>20.09.2023</a:t>
            </a:fld>
            <a:endParaRPr lang="cs-CZ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Přidejte zápatí.</a:t>
            </a:r>
            <a:endParaRPr lang="cs-CZ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76846997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6A96FED-491C-4B95-B54C-B9E02C15436B}" type="datetime1">
              <a:rPr lang="cs-CZ" noProof="0" smtClean="0"/>
              <a:t>20.09.2023</a:t>
            </a:fld>
            <a:endParaRPr lang="cs-CZ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Přidejte zápatí.</a:t>
            </a:r>
            <a:endParaRPr lang="cs-CZ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80506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3102197-132B-4776-A362-180FE6F93860}" type="datetime1">
              <a:rPr lang="cs-CZ" noProof="0" smtClean="0"/>
              <a:t>20.09.2023</a:t>
            </a:fld>
            <a:endParaRPr lang="cs-CZ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Přidejte zápatí.</a:t>
            </a:r>
            <a:endParaRPr lang="cs-CZ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06432473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6DC9654-98FC-4E04-B730-31C9A4382D4A}" type="datetime1">
              <a:rPr lang="cs-CZ" noProof="0" smtClean="0"/>
              <a:t>20.09.2023</a:t>
            </a:fld>
            <a:endParaRPr lang="cs-CZ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Přidejte zápatí.</a:t>
            </a:r>
            <a:endParaRPr lang="cs-CZ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09499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C480630-3D0B-4451-9A78-833047F86168}" type="datetime1">
              <a:rPr lang="cs-CZ" noProof="0" smtClean="0"/>
              <a:t>20.09.2023</a:t>
            </a:fld>
            <a:endParaRPr lang="cs-CZ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Přidejte zápatí.</a:t>
            </a:r>
            <a:endParaRPr lang="cs-CZ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72245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3102197-132B-4776-A362-180FE6F93860}" type="datetime1">
              <a:rPr lang="cs-CZ" noProof="0" smtClean="0"/>
              <a:t>20.09.2023</a:t>
            </a:fld>
            <a:endParaRPr lang="cs-CZ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Přidejte zápatí.</a:t>
            </a:r>
            <a:endParaRPr lang="cs-CZ" noProof="0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1291008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5BDEBAC-8C05-4708-B7A9-A2593B7C16E9}" type="datetime1">
              <a:rPr lang="cs-CZ" noProof="0" smtClean="0"/>
              <a:t>20.09.2023</a:t>
            </a:fld>
            <a:endParaRPr lang="cs-CZ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Přidejte zápatí.</a:t>
            </a:r>
            <a:endParaRPr lang="cs-CZ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21102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B18F344-0803-4CB8-B7CD-DB68295A6141}" type="datetime1">
              <a:rPr lang="cs-CZ" noProof="0" smtClean="0"/>
              <a:t>20.09.2023</a:t>
            </a:fld>
            <a:endParaRPr lang="cs-CZ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 noProof="0"/>
              <a:t>Přidejte zápatí.</a:t>
            </a:r>
            <a:endParaRPr lang="cs-CZ" noProof="0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18766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pPr rtl="0"/>
            <a:fld id="{F3102197-132B-4776-A362-180FE6F93860}" type="datetime1">
              <a:rPr lang="cs-CZ" noProof="0" smtClean="0"/>
              <a:t>20.09.2023</a:t>
            </a:fld>
            <a:endParaRPr lang="cs-CZ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cs-CZ" noProof="0"/>
              <a:t>Přidejte zápatí.</a:t>
            </a:r>
            <a:endParaRPr lang="cs-CZ" noProof="0" dirty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401CF334-2D5C-4859-84A6-CA7E6E43FAEB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958131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698172"/>
          </a:xfrm>
        </p:spPr>
        <p:txBody>
          <a:bodyPr rtlCol="0">
            <a:normAutofit/>
          </a:bodyPr>
          <a:lstStyle/>
          <a:p>
            <a:pPr algn="ctr" rtl="0"/>
            <a:r>
              <a:rPr lang="cs-CZ" sz="4000" dirty="0"/>
              <a:t>Jak je důležitá spolupráce, aneb podpora klienta na jeho cestě zotavení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711200" y="3370218"/>
            <a:ext cx="10472928" cy="1610918"/>
          </a:xfrm>
        </p:spPr>
        <p:txBody>
          <a:bodyPr rtlCol="0"/>
          <a:lstStyle/>
          <a:p>
            <a:pPr rtl="0"/>
            <a:r>
              <a:rPr lang="cs-CZ" dirty="0">
                <a:solidFill>
                  <a:schemeClr val="bg1"/>
                </a:solidFill>
              </a:rPr>
              <a:t>Mgr. Michaela Urbánková</a:t>
            </a:r>
          </a:p>
          <a:p>
            <a:pPr rtl="0"/>
            <a:r>
              <a:rPr lang="cs-CZ" dirty="0">
                <a:solidFill>
                  <a:schemeClr val="bg1"/>
                </a:solidFill>
              </a:rPr>
              <a:t>Mgr. Pavlína Bláhová</a:t>
            </a:r>
          </a:p>
          <a:p>
            <a:pPr rtl="0"/>
            <a:r>
              <a:rPr lang="cs-CZ" dirty="0">
                <a:solidFill>
                  <a:schemeClr val="bg1"/>
                </a:solidFill>
              </a:rPr>
              <a:t>Mgr. Jana Léblová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4524DA8-704E-4D87-B3F7-2A74D71F1A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494" y="4913592"/>
            <a:ext cx="3685506" cy="114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62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	Klient ve středu zájmu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09600" y="2714897"/>
            <a:ext cx="10972800" cy="4143103"/>
          </a:xfrm>
        </p:spPr>
        <p:txBody>
          <a:bodyPr rtlCol="0"/>
          <a:lstStyle/>
          <a:p>
            <a:pPr rtl="0"/>
            <a:r>
              <a:rPr lang="cs-CZ" dirty="0"/>
              <a:t>Poskytování veškerých informací klientovi</a:t>
            </a:r>
          </a:p>
          <a:p>
            <a:pPr rtl="0"/>
            <a:r>
              <a:rPr lang="cs-CZ" dirty="0"/>
              <a:t>Podílení se tvorbě Profilu prostředí – co by chtěla přenést z PN do nového prostředí, aby se tam cítila bezpečně</a:t>
            </a:r>
          </a:p>
          <a:p>
            <a:pPr rtl="0"/>
            <a:r>
              <a:rPr lang="cs-CZ" dirty="0"/>
              <a:t>Možnost rozhodování a vyjádření se – volba propustky (zkušební pobyt), zařizování vybavení bytu, termínu propuštění</a:t>
            </a:r>
          </a:p>
          <a:p>
            <a:pPr rtl="0"/>
            <a:r>
              <a:rPr lang="cs-CZ" dirty="0"/>
              <a:t>Práce s rizikem </a:t>
            </a:r>
          </a:p>
          <a:p>
            <a:pPr rt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945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Multidisciplinární spolupráce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09600" y="2545080"/>
            <a:ext cx="10972800" cy="4312920"/>
          </a:xfrm>
        </p:spPr>
        <p:txBody>
          <a:bodyPr rtlCol="0">
            <a:normAutofit/>
          </a:bodyPr>
          <a:lstStyle/>
          <a:p>
            <a:pPr rtl="0"/>
            <a:r>
              <a:rPr lang="cs-CZ" dirty="0"/>
              <a:t>Zapojení do spolupráce pracovníky oddělení PN – staniční sestra a sociální pracovník</a:t>
            </a:r>
          </a:p>
          <a:p>
            <a:pPr rtl="0"/>
            <a:r>
              <a:rPr lang="cs-CZ" dirty="0"/>
              <a:t>Zapojení veřejné </a:t>
            </a:r>
            <a:r>
              <a:rPr lang="cs-CZ"/>
              <a:t>opatrovnice klientky</a:t>
            </a:r>
            <a:endParaRPr lang="cs-CZ" dirty="0"/>
          </a:p>
          <a:p>
            <a:pPr rtl="0"/>
            <a:r>
              <a:rPr lang="cs-CZ" dirty="0"/>
              <a:t>Koordinace spolupráce ze strany pracovníka terénního týmu</a:t>
            </a:r>
          </a:p>
          <a:p>
            <a:pPr rtl="0"/>
            <a:r>
              <a:rPr lang="cs-CZ" dirty="0"/>
              <a:t>Hledání cest, jak do této spolupráce zapojit klientku</a:t>
            </a:r>
          </a:p>
          <a:p>
            <a:pPr rtl="0"/>
            <a:endParaRPr lang="cs-CZ" dirty="0"/>
          </a:p>
          <a:p>
            <a:pPr marL="0" indent="0" rtl="0">
              <a:buNone/>
            </a:pPr>
            <a:r>
              <a:rPr lang="cs-CZ" dirty="0"/>
              <a:t>Důležité!</a:t>
            </a:r>
          </a:p>
          <a:p>
            <a:pPr marL="0" indent="0" rtl="0">
              <a:buNone/>
            </a:pPr>
            <a:r>
              <a:rPr lang="cs-CZ" dirty="0"/>
              <a:t>Všichni byli za jedno, že podpora klientky na její cestě zotavení má smysl a byli pro ni nositeli naděje. </a:t>
            </a:r>
          </a:p>
          <a:p>
            <a:pPr marL="0" indent="0" rtl="0">
              <a:buNone/>
            </a:pPr>
            <a:r>
              <a:rPr lang="cs-CZ" dirty="0"/>
              <a:t>Všichni byli v souladu s tím, jít za přáním klientky mít vlastní byt.</a:t>
            </a:r>
          </a:p>
          <a:p>
            <a:pPr marL="0" indent="0" rtl="0">
              <a:buNone/>
            </a:pPr>
            <a:r>
              <a:rPr lang="cs-CZ" dirty="0"/>
              <a:t>Všichni zastávali názor, že to má smysl zkusit, i za cenu neúspěchu. </a:t>
            </a:r>
          </a:p>
        </p:txBody>
      </p:sp>
    </p:spTree>
    <p:extLst>
      <p:ext uri="{BB962C8B-B14F-4D97-AF65-F5344CB8AC3E}">
        <p14:creationId xmlns:p14="http://schemas.microsoft.com/office/powerpoint/2010/main" val="205488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	Současný stav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88495" y="2382293"/>
            <a:ext cx="10972800" cy="4532812"/>
          </a:xfrm>
        </p:spPr>
        <p:txBody>
          <a:bodyPr rtlCol="0">
            <a:normAutofit/>
          </a:bodyPr>
          <a:lstStyle/>
          <a:p>
            <a:pPr rtl="0"/>
            <a:r>
              <a:rPr lang="cs-CZ" dirty="0"/>
              <a:t>1 rok 7 měsíců</a:t>
            </a:r>
          </a:p>
          <a:p>
            <a:pPr rtl="0"/>
            <a:r>
              <a:rPr lang="cs-CZ" dirty="0"/>
              <a:t>Soused/kamarád/přítel - bezpečí</a:t>
            </a:r>
          </a:p>
          <a:p>
            <a:pPr rtl="0"/>
            <a:r>
              <a:rPr lang="cs-CZ" dirty="0"/>
              <a:t>Sama pomáhá druhým</a:t>
            </a:r>
          </a:p>
          <a:p>
            <a:pPr rtl="0"/>
            <a:r>
              <a:rPr lang="cs-CZ" dirty="0"/>
              <a:t>Zvládá cestování autobusem k psychiatrovi – vyhledávání</a:t>
            </a:r>
            <a:br>
              <a:rPr lang="cs-CZ" dirty="0"/>
            </a:br>
            <a:r>
              <a:rPr lang="cs-CZ" dirty="0"/>
              <a:t>spojů na dotykovém telefonu</a:t>
            </a:r>
          </a:p>
          <a:p>
            <a:pPr rtl="0"/>
            <a:r>
              <a:rPr lang="cs-CZ" dirty="0"/>
              <a:t>Dokáže si pojmenovat přání</a:t>
            </a:r>
          </a:p>
          <a:p>
            <a:pPr rtl="0"/>
            <a:r>
              <a:rPr lang="cs-CZ" dirty="0"/>
              <a:t>Práce s nástroji </a:t>
            </a:r>
            <a:r>
              <a:rPr lang="cs-CZ" dirty="0" err="1"/>
              <a:t>CARe</a:t>
            </a:r>
            <a:r>
              <a:rPr lang="cs-CZ" dirty="0"/>
              <a:t> (profil, „semafor“, kruh sociální sítě, …)</a:t>
            </a:r>
          </a:p>
          <a:p>
            <a:pPr rtl="0"/>
            <a:endParaRPr lang="cs-CZ" dirty="0"/>
          </a:p>
          <a:p>
            <a:pPr rtl="0"/>
            <a:r>
              <a:rPr lang="cs-CZ" i="1" dirty="0"/>
              <a:t>,,Vidět se zase s P. – mít kamarádku, pořídit si psa, začít s jógou a sporťákem – pro pocit pohody, najít si brigádu, naučit se cizí jazyk – AJ, ŠJ, chtěla bych modernější nábytek, matraci a možná i větší byt“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2879" y="2382293"/>
            <a:ext cx="4489786" cy="287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0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09600" y="891649"/>
            <a:ext cx="10972800" cy="992779"/>
          </a:xfrm>
        </p:spPr>
        <p:txBody>
          <a:bodyPr rtlCol="0">
            <a:normAutofit/>
          </a:bodyPr>
          <a:lstStyle/>
          <a:p>
            <a:pPr rtl="0"/>
            <a:r>
              <a:rPr lang="cs-CZ" sz="4000" dirty="0"/>
              <a:t>	Děkujeme za pozornost!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E88BBAC-5D3A-4884-8428-0B85EC1EE0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172" y="3429000"/>
            <a:ext cx="7312870" cy="227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65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154955" y="659036"/>
            <a:ext cx="8761413" cy="706964"/>
          </a:xfrm>
        </p:spPr>
        <p:txBody>
          <a:bodyPr rtlCol="0"/>
          <a:lstStyle/>
          <a:p>
            <a:pPr rtl="0"/>
            <a:r>
              <a:rPr lang="cs-CZ" b="1" dirty="0"/>
              <a:t>FOKUS Vysočina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0" indent="0" rtl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3F23575-F408-74C5-63F8-48E0A774CB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939" y="1366000"/>
            <a:ext cx="9670065" cy="540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91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cs-CZ" b="1" dirty="0"/>
              <a:t>Střediska a služby </a:t>
            </a:r>
            <a:r>
              <a:rPr lang="cs-CZ" b="1" dirty="0" err="1"/>
              <a:t>FOKUSu</a:t>
            </a:r>
            <a:r>
              <a:rPr lang="cs-CZ" b="1" dirty="0"/>
              <a:t> Vysočina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154955" y="2379405"/>
            <a:ext cx="8761412" cy="4119717"/>
          </a:xfrm>
        </p:spPr>
        <p:txBody>
          <a:bodyPr rtlCol="0">
            <a:normAutofit/>
          </a:bodyPr>
          <a:lstStyle/>
          <a:p>
            <a:pPr marL="0" lvl="1" indent="0">
              <a:buClr>
                <a:schemeClr val="accent3">
                  <a:lumMod val="50000"/>
                </a:schemeClr>
              </a:buClr>
              <a:buSzPct val="95000"/>
              <a:buNone/>
            </a:pPr>
            <a:r>
              <a:rPr lang="cs-CZ" b="1" dirty="0"/>
              <a:t>Havlíčkův Brod: </a:t>
            </a:r>
            <a:r>
              <a:rPr lang="cs-CZ" dirty="0"/>
              <a:t>								</a:t>
            </a:r>
            <a:r>
              <a:rPr lang="cs-CZ" b="1" dirty="0"/>
              <a:t>Chotěboř</a:t>
            </a:r>
            <a:r>
              <a:rPr lang="cs-CZ" dirty="0"/>
              <a:t> </a:t>
            </a:r>
            <a:r>
              <a:rPr lang="cs-CZ" sz="1500" dirty="0"/>
              <a:t>(</a:t>
            </a:r>
            <a:r>
              <a:rPr lang="cs-CZ" sz="1200" dirty="0"/>
              <a:t>lidé s mentální a kombinovaným postižním):</a:t>
            </a:r>
            <a:endParaRPr lang="cs-CZ" sz="1500" dirty="0"/>
          </a:p>
          <a:p>
            <a:pPr marL="0" lvl="1" indent="0">
              <a:buClr>
                <a:schemeClr val="accent3">
                  <a:lumMod val="50000"/>
                </a:schemeClr>
              </a:buClr>
              <a:buSzPct val="95000"/>
              <a:buNone/>
            </a:pPr>
            <a:r>
              <a:rPr lang="cs-CZ" dirty="0"/>
              <a:t>-    Centrum duševního zdraví (CDZ) s PN HB 			- denní stacionář </a:t>
            </a:r>
          </a:p>
          <a:p>
            <a:pPr marL="285750" lvl="1">
              <a:buClr>
                <a:schemeClr val="accent3">
                  <a:lumMod val="50000"/>
                </a:schemeClr>
              </a:buClr>
              <a:buSzPct val="95000"/>
              <a:buFontTx/>
              <a:buChar char="-"/>
            </a:pPr>
            <a:r>
              <a:rPr lang="cs-CZ" dirty="0"/>
              <a:t>Komunitní tým							- sociálně-terapeutická dílna</a:t>
            </a:r>
          </a:p>
          <a:p>
            <a:pPr marL="285750" lvl="1">
              <a:buClr>
                <a:schemeClr val="accent3">
                  <a:lumMod val="50000"/>
                </a:schemeClr>
              </a:buClr>
              <a:buSzPct val="95000"/>
              <a:buFontTx/>
              <a:buChar char="-"/>
            </a:pPr>
            <a:r>
              <a:rPr lang="cs-CZ" dirty="0"/>
              <a:t>Tým podpory v zaměstnávání 					- osobní </a:t>
            </a:r>
            <a:r>
              <a:rPr lang="cs-CZ" dirty="0" err="1"/>
              <a:t>asitence</a:t>
            </a:r>
            <a:endParaRPr lang="cs-CZ" dirty="0"/>
          </a:p>
          <a:p>
            <a:pPr marL="285750" lvl="1">
              <a:buClr>
                <a:schemeClr val="accent3">
                  <a:lumMod val="50000"/>
                </a:schemeClr>
              </a:buClr>
              <a:buSzPct val="95000"/>
              <a:buFontTx/>
              <a:buChar char="-"/>
            </a:pPr>
            <a:r>
              <a:rPr lang="cs-CZ" dirty="0"/>
              <a:t>Chráněné bydlení </a:t>
            </a:r>
          </a:p>
          <a:p>
            <a:pPr marL="0" lvl="1" indent="0">
              <a:buClr>
                <a:schemeClr val="accent3">
                  <a:lumMod val="50000"/>
                </a:schemeClr>
              </a:buClr>
              <a:buSzPct val="95000"/>
              <a:buNone/>
            </a:pPr>
            <a:r>
              <a:rPr lang="cs-CZ" b="1" dirty="0"/>
              <a:t>Pelhřimov:	</a:t>
            </a:r>
            <a:r>
              <a:rPr lang="cs-CZ" dirty="0"/>
              <a:t>								</a:t>
            </a:r>
            <a:r>
              <a:rPr lang="cs-CZ" b="1" dirty="0"/>
              <a:t>Hlinsko:</a:t>
            </a:r>
          </a:p>
          <a:p>
            <a:pPr marL="285750" lvl="1">
              <a:buClr>
                <a:schemeClr val="accent3">
                  <a:lumMod val="50000"/>
                </a:schemeClr>
              </a:buClr>
              <a:buSzPct val="95000"/>
              <a:buFontTx/>
              <a:buChar char="-"/>
            </a:pPr>
            <a:r>
              <a:rPr lang="cs-CZ" dirty="0"/>
              <a:t>Komunitní tým 							- komunitní tým </a:t>
            </a:r>
          </a:p>
          <a:p>
            <a:pPr marL="285750" lvl="1">
              <a:buClr>
                <a:schemeClr val="accent3">
                  <a:lumMod val="50000"/>
                </a:schemeClr>
              </a:buClr>
              <a:buSzPct val="95000"/>
              <a:buFontTx/>
              <a:buChar char="-"/>
            </a:pPr>
            <a:r>
              <a:rPr lang="cs-CZ" dirty="0"/>
              <a:t>Tým podpory v zaměstnávání </a:t>
            </a:r>
          </a:p>
          <a:p>
            <a:pPr marL="285750" lvl="1">
              <a:buClr>
                <a:schemeClr val="accent3">
                  <a:lumMod val="50000"/>
                </a:schemeClr>
              </a:buClr>
              <a:buSzPct val="95000"/>
              <a:buFontTx/>
              <a:buChar char="-"/>
            </a:pPr>
            <a:r>
              <a:rPr lang="cs-CZ" dirty="0"/>
              <a:t>Chráněné bydlení	</a:t>
            </a:r>
          </a:p>
          <a:p>
            <a:pPr marL="0" lvl="1" indent="0">
              <a:buClr>
                <a:schemeClr val="accent3">
                  <a:lumMod val="50000"/>
                </a:schemeClr>
              </a:buClr>
              <a:buSzPct val="95000"/>
              <a:buNone/>
            </a:pPr>
            <a:r>
              <a:rPr lang="cs-CZ" b="1" dirty="0"/>
              <a:t>Pilotní projekt: </a:t>
            </a:r>
            <a:r>
              <a:rPr lang="cs-CZ" dirty="0"/>
              <a:t>Koordinační tým pro děti (11+)</a:t>
            </a:r>
          </a:p>
          <a:p>
            <a:pPr marL="0" lvl="1" indent="0">
              <a:buClr>
                <a:schemeClr val="accent3">
                  <a:lumMod val="50000"/>
                </a:schemeClr>
              </a:buClr>
              <a:buSzPct val="95000"/>
              <a:buNone/>
            </a:pPr>
            <a:r>
              <a:rPr lang="cs-CZ" b="1" dirty="0"/>
              <a:t>Dobrovolnická centra</a:t>
            </a:r>
            <a:r>
              <a:rPr lang="cs-CZ" dirty="0"/>
              <a:t>: Pelhřimov, Humpolec, Havlíčkův Brod, Hlinsko </a:t>
            </a:r>
          </a:p>
        </p:txBody>
      </p:sp>
    </p:spTree>
    <p:extLst>
      <p:ext uri="{BB962C8B-B14F-4D97-AF65-F5344CB8AC3E}">
        <p14:creationId xmlns:p14="http://schemas.microsoft.com/office/powerpoint/2010/main" val="102079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cs-CZ" b="1" dirty="0"/>
              <a:t>FOKUS v datech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154955" y="2340077"/>
            <a:ext cx="8761412" cy="4188542"/>
          </a:xfrm>
        </p:spPr>
        <p:txBody>
          <a:bodyPr rtlCol="0">
            <a:normAutofit fontScale="85000" lnSpcReduction="10000"/>
          </a:bodyPr>
          <a:lstStyle/>
          <a:p>
            <a:pPr marL="274320" lvl="1" indent="-274320">
              <a:buClr>
                <a:schemeClr val="accent3">
                  <a:lumMod val="50000"/>
                </a:schemeClr>
              </a:buClr>
              <a:buSzPct val="95000"/>
            </a:pPr>
            <a:r>
              <a:rPr lang="cs-CZ" b="1" dirty="0"/>
              <a:t>31 let </a:t>
            </a:r>
            <a:r>
              <a:rPr lang="cs-CZ" dirty="0"/>
              <a:t>existence</a:t>
            </a:r>
          </a:p>
          <a:p>
            <a:pPr marL="274320" lvl="1" indent="-274320">
              <a:buClr>
                <a:schemeClr val="accent3">
                  <a:lumMod val="50000"/>
                </a:schemeClr>
              </a:buClr>
              <a:buSzPct val="95000"/>
            </a:pPr>
            <a:r>
              <a:rPr lang="cs-CZ" b="1" dirty="0"/>
              <a:t>4</a:t>
            </a:r>
            <a:r>
              <a:rPr lang="cs-CZ" dirty="0"/>
              <a:t> střediska – </a:t>
            </a:r>
            <a:r>
              <a:rPr lang="cs-CZ" b="1" dirty="0"/>
              <a:t>11</a:t>
            </a:r>
            <a:r>
              <a:rPr lang="cs-CZ" dirty="0"/>
              <a:t> registrovaných sociálních služeb, 3 zdravotní služby </a:t>
            </a:r>
          </a:p>
          <a:p>
            <a:pPr marL="274320" lvl="1" indent="-274320">
              <a:buClr>
                <a:schemeClr val="accent3">
                  <a:lumMod val="50000"/>
                </a:schemeClr>
              </a:buClr>
              <a:buSzPct val="95000"/>
            </a:pPr>
            <a:r>
              <a:rPr lang="cs-CZ" dirty="0"/>
              <a:t>300 klientů s duševním onemocněním, 30 klientů s mentálním postižením </a:t>
            </a:r>
          </a:p>
          <a:p>
            <a:pPr marL="274320" lvl="1" indent="-274320">
              <a:buClr>
                <a:schemeClr val="accent3">
                  <a:lumMod val="50000"/>
                </a:schemeClr>
              </a:buClr>
              <a:buSzPct val="95000"/>
            </a:pPr>
            <a:r>
              <a:rPr lang="cs-CZ" dirty="0"/>
              <a:t>2 kluby zotavení (</a:t>
            </a:r>
            <a:r>
              <a:rPr lang="cs-CZ" dirty="0" err="1"/>
              <a:t>recovery</a:t>
            </a:r>
            <a:r>
              <a:rPr lang="cs-CZ" dirty="0"/>
              <a:t> kluby) v Pelhřimově a Hlinsku </a:t>
            </a:r>
          </a:p>
          <a:p>
            <a:pPr marL="274320" lvl="1" indent="-274320">
              <a:buClr>
                <a:schemeClr val="accent3">
                  <a:lumMod val="50000"/>
                </a:schemeClr>
              </a:buClr>
              <a:buSzPct val="95000"/>
            </a:pPr>
            <a:r>
              <a:rPr lang="cs-CZ" dirty="0"/>
              <a:t>Dobrovolnická centra: 560 dobrovolníků – 19 000 hodin v 56 přijímajících organizacích </a:t>
            </a:r>
          </a:p>
          <a:p>
            <a:pPr marL="274320" lvl="1" indent="-274320">
              <a:buClr>
                <a:schemeClr val="accent3">
                  <a:lumMod val="50000"/>
                </a:schemeClr>
              </a:buClr>
              <a:buSzPct val="95000"/>
            </a:pPr>
            <a:r>
              <a:rPr lang="cs-CZ" dirty="0"/>
              <a:t>Tým vzdělávání: koncept prevence pro střední školy – 6 modulů, 14 škol, 76 přednášek, 1577 studentů</a:t>
            </a:r>
          </a:p>
          <a:p>
            <a:pPr marL="274320" lvl="1" indent="-274320">
              <a:buClr>
                <a:schemeClr val="accent3">
                  <a:lumMod val="50000"/>
                </a:schemeClr>
              </a:buClr>
              <a:buSzPct val="95000"/>
            </a:pPr>
            <a:endParaRPr lang="cs-CZ" dirty="0"/>
          </a:p>
          <a:p>
            <a:pPr marL="274320" lvl="1" indent="-274320">
              <a:buClr>
                <a:schemeClr val="accent3">
                  <a:lumMod val="50000"/>
                </a:schemeClr>
              </a:buClr>
              <a:buSzPct val="95000"/>
            </a:pPr>
            <a:r>
              <a:rPr lang="cs-CZ" dirty="0"/>
              <a:t>Primární cílová skupina: lidé s duševním onemocněním od 16let či lidé ohrožení rozvojem duševního onemocnění (nejčastěji lidé se zkušeností s psychózou, poruchami nálad, úzkostnými poruchami, </a:t>
            </a:r>
            <a:r>
              <a:rPr lang="cs-CZ"/>
              <a:t>poruchami osobnosti)</a:t>
            </a:r>
            <a:endParaRPr lang="cs-CZ" dirty="0"/>
          </a:p>
          <a:p>
            <a:pPr marL="0" lvl="1" indent="0">
              <a:buClr>
                <a:schemeClr val="accent3">
                  <a:lumMod val="50000"/>
                </a:schemeClr>
              </a:buClr>
              <a:buSzPct val="95000"/>
              <a:buNone/>
            </a:pPr>
            <a:endParaRPr lang="cs-CZ" dirty="0"/>
          </a:p>
          <a:p>
            <a:pPr marL="0" lvl="1" indent="0">
              <a:buClr>
                <a:schemeClr val="accent3">
                  <a:lumMod val="50000"/>
                </a:schemeClr>
              </a:buClr>
              <a:buSzPct val="95000"/>
              <a:buNone/>
            </a:pPr>
            <a:endParaRPr lang="cs-CZ" dirty="0"/>
          </a:p>
          <a:p>
            <a:pPr marL="274320" lvl="1" indent="-274320">
              <a:buClr>
                <a:schemeClr val="accent3">
                  <a:lumMod val="50000"/>
                </a:schemeClr>
              </a:buClr>
              <a:buSzPct val="95000"/>
            </a:pPr>
            <a:r>
              <a:rPr lang="cs-CZ" dirty="0"/>
              <a:t>Metody práce: </a:t>
            </a:r>
            <a:r>
              <a:rPr lang="cs-CZ" dirty="0" err="1"/>
              <a:t>CARe</a:t>
            </a:r>
            <a:r>
              <a:rPr lang="cs-CZ" dirty="0"/>
              <a:t>, Otevřený dialog</a:t>
            </a:r>
          </a:p>
          <a:p>
            <a:pPr marL="274320" lvl="1" indent="-274320">
              <a:buClr>
                <a:schemeClr val="accent3">
                  <a:lumMod val="50000"/>
                </a:schemeClr>
              </a:buClr>
              <a:buSzPct val="95000"/>
            </a:pPr>
            <a:r>
              <a:rPr lang="cs-CZ" dirty="0"/>
              <a:t>Principy práce: zotavení - zplnomocňování, </a:t>
            </a:r>
            <a:r>
              <a:rPr lang="cs-CZ" dirty="0" err="1"/>
              <a:t>multidisciplinarita</a:t>
            </a:r>
            <a:r>
              <a:rPr lang="cs-CZ" dirty="0"/>
              <a:t>, case management, síťování, podpora svépomoci, orientace na silné stránky, zapojování sociální sítě </a:t>
            </a:r>
          </a:p>
        </p:txBody>
      </p:sp>
    </p:spTree>
    <p:extLst>
      <p:ext uri="{BB962C8B-B14F-4D97-AF65-F5344CB8AC3E}">
        <p14:creationId xmlns:p14="http://schemas.microsoft.com/office/powerpoint/2010/main" val="395444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cs-CZ" b="1" dirty="0"/>
              <a:t>FV a Reforma péče o duševní zdraví 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577742" y="3006623"/>
            <a:ext cx="8761412" cy="3416300"/>
          </a:xfrm>
        </p:spPr>
        <p:txBody>
          <a:bodyPr rtlCol="0"/>
          <a:lstStyle/>
          <a:p>
            <a:r>
              <a:rPr lang="cs-CZ" dirty="0"/>
              <a:t>Modernizovat celý systém péče o duševní zdraví</a:t>
            </a:r>
          </a:p>
          <a:p>
            <a:r>
              <a:rPr lang="cs-CZ" dirty="0"/>
              <a:t>Zvýšit kvalitu života lidí s duševním onemocněním</a:t>
            </a:r>
          </a:p>
          <a:p>
            <a:r>
              <a:rPr lang="cs-CZ" dirty="0"/>
              <a:t>Přesun péče o lidi s duševním onemocněním z ústavů a nemocnic do přirozeného prostředí (komunity)</a:t>
            </a:r>
          </a:p>
          <a:p>
            <a:r>
              <a:rPr lang="cs-CZ" dirty="0"/>
              <a:t>Podpora vytváření neformální komunitní péče, primární péče a svépomocných aktivit (viz dále pyramida služeb)</a:t>
            </a:r>
          </a:p>
          <a:p>
            <a:pPr marL="0" lvl="1" indent="0">
              <a:buClr>
                <a:schemeClr val="accent3">
                  <a:lumMod val="50000"/>
                </a:schemeClr>
              </a:buClr>
              <a:buSzPct val="95000"/>
              <a:buNone/>
            </a:pP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4F4A671-2ACB-42DF-B5A3-BC9DDFC512E2}"/>
              </a:ext>
            </a:extLst>
          </p:cNvPr>
          <p:cNvSpPr txBox="1"/>
          <p:nvPr/>
        </p:nvSpPr>
        <p:spPr>
          <a:xfrm>
            <a:off x="2776330" y="5808406"/>
            <a:ext cx="6639340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Reforma byla zahájena Ministerstvem zdravotnictví v roce 2012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2957AF2-859C-4117-8C86-9418EE5841ED}"/>
              </a:ext>
            </a:extLst>
          </p:cNvPr>
          <p:cNvSpPr txBox="1"/>
          <p:nvPr/>
        </p:nvSpPr>
        <p:spPr>
          <a:xfrm>
            <a:off x="2507226" y="2280523"/>
            <a:ext cx="6770892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FV se aktivně zapojuje do Reformy, jejíž cíle jsou: </a:t>
            </a:r>
          </a:p>
        </p:txBody>
      </p:sp>
    </p:spTree>
    <p:extLst>
      <p:ext uri="{BB962C8B-B14F-4D97-AF65-F5344CB8AC3E}">
        <p14:creationId xmlns:p14="http://schemas.microsoft.com/office/powerpoint/2010/main" val="375616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302437" y="698365"/>
            <a:ext cx="8761413" cy="501171"/>
          </a:xfrm>
        </p:spPr>
        <p:txBody>
          <a:bodyPr rtlCol="0"/>
          <a:lstStyle/>
          <a:p>
            <a:pPr algn="ctr" rtl="0"/>
            <a:r>
              <a:rPr lang="cs-CZ" sz="2800" b="1" dirty="0"/>
              <a:t>Role FV v sytému péče o duševní zdraví dle WHO 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F0D255CF-F67D-4D12-AFE1-EFA1ED7106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923" y="1700981"/>
            <a:ext cx="6941574" cy="5157019"/>
          </a:xfrm>
        </p:spPr>
      </p:pic>
    </p:spTree>
    <p:extLst>
      <p:ext uri="{BB962C8B-B14F-4D97-AF65-F5344CB8AC3E}">
        <p14:creationId xmlns:p14="http://schemas.microsoft.com/office/powerpoint/2010/main" val="333955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	Příklad dobré praxe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2194560"/>
            <a:ext cx="10972800" cy="4130040"/>
          </a:xfrm>
        </p:spPr>
        <p:txBody>
          <a:bodyPr/>
          <a:lstStyle/>
          <a:p>
            <a:endParaRPr lang="cs-CZ" dirty="0"/>
          </a:p>
          <a:p>
            <a:r>
              <a:rPr lang="cs-CZ" dirty="0"/>
              <a:t>Představení slečny Lenky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5992" y="2401375"/>
            <a:ext cx="5880243" cy="392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7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1999" cy="6857999"/>
          </a:xfrm>
        </p:spPr>
      </p:pic>
      <p:sp>
        <p:nvSpPr>
          <p:cNvPr id="5" name="TextovéPole 4"/>
          <p:cNvSpPr txBox="1"/>
          <p:nvPr/>
        </p:nvSpPr>
        <p:spPr>
          <a:xfrm flipH="1">
            <a:off x="4415246" y="2260187"/>
            <a:ext cx="2155372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dirty="0"/>
              <a:t>Od března 2018 hospitalizace v PN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985656" y="1499639"/>
            <a:ext cx="384483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/>
              <a:t>Roky 2012 -2017 PN              domácí prostředí </a:t>
            </a:r>
          </a:p>
        </p:txBody>
      </p:sp>
      <p:sp>
        <p:nvSpPr>
          <p:cNvPr id="7" name="Obousměrná vodorovná šipka 6"/>
          <p:cNvSpPr/>
          <p:nvPr/>
        </p:nvSpPr>
        <p:spPr>
          <a:xfrm>
            <a:off x="6652396" y="1586796"/>
            <a:ext cx="365760" cy="130629"/>
          </a:xfrm>
          <a:prstGeom prst="leftRightArrow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48000">
                <a:schemeClr val="tx2">
                  <a:lumMod val="60000"/>
                  <a:lumOff val="40000"/>
                </a:schemeClr>
              </a:gs>
              <a:gs pos="100000">
                <a:schemeClr val="accent3">
                  <a:tint val="24000"/>
                  <a:satMod val="26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5823855" y="3340452"/>
            <a:ext cx="216843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Leden 2019 Chráněné bydlení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9431383" y="3814354"/>
            <a:ext cx="2638697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/>
              <a:t>Únor 2020 Domov se zvláštním režimem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1726474" y="4905928"/>
            <a:ext cx="3912326" cy="769441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cs-CZ" sz="2200" dirty="0"/>
              <a:t>Únor 2022 vlastní byt v Domě s pečovatelskou službou</a:t>
            </a:r>
          </a:p>
        </p:txBody>
      </p:sp>
      <p:sp>
        <p:nvSpPr>
          <p:cNvPr id="11" name="Ovál 10"/>
          <p:cNvSpPr/>
          <p:nvPr/>
        </p:nvSpPr>
        <p:spPr>
          <a:xfrm>
            <a:off x="8830492" y="4728754"/>
            <a:ext cx="1815738" cy="500339"/>
          </a:xfrm>
          <a:prstGeom prst="ellipse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48000">
                <a:schemeClr val="accent1">
                  <a:lumMod val="60000"/>
                  <a:lumOff val="40000"/>
                </a:schemeClr>
              </a:gs>
              <a:gs pos="100000">
                <a:schemeClr val="accent3">
                  <a:tint val="24000"/>
                  <a:satMod val="26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dirty="0"/>
              <a:t>Navazování vztahu</a:t>
            </a:r>
          </a:p>
        </p:txBody>
      </p:sp>
      <p:sp>
        <p:nvSpPr>
          <p:cNvPr id="12" name="Ovál 11"/>
          <p:cNvSpPr/>
          <p:nvPr/>
        </p:nvSpPr>
        <p:spPr>
          <a:xfrm>
            <a:off x="7628710" y="5229093"/>
            <a:ext cx="2050868" cy="560273"/>
          </a:xfrm>
          <a:prstGeom prst="ellipse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48000">
                <a:schemeClr val="accent1">
                  <a:lumMod val="60000"/>
                  <a:lumOff val="4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dirty="0"/>
              <a:t>Slečna Lenka ve středu zájmu</a:t>
            </a:r>
          </a:p>
        </p:txBody>
      </p:sp>
      <p:sp>
        <p:nvSpPr>
          <p:cNvPr id="13" name="Ovál 12"/>
          <p:cNvSpPr/>
          <p:nvPr/>
        </p:nvSpPr>
        <p:spPr>
          <a:xfrm>
            <a:off x="6035040" y="6061166"/>
            <a:ext cx="2235927" cy="723248"/>
          </a:xfrm>
          <a:prstGeom prst="ellipse">
            <a:avLst/>
          </a:prstGeom>
          <a:gradFill>
            <a:gsLst>
              <a:gs pos="1000">
                <a:schemeClr val="accent1">
                  <a:lumMod val="75000"/>
                </a:schemeClr>
              </a:gs>
              <a:gs pos="48000">
                <a:schemeClr val="tx2">
                  <a:lumMod val="60000"/>
                  <a:lumOff val="40000"/>
                </a:schemeClr>
              </a:gs>
              <a:gs pos="100000">
                <a:schemeClr val="accent3">
                  <a:tint val="24000"/>
                  <a:satMod val="26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dirty="0"/>
              <a:t>Multidisciplinární spolupráce</a:t>
            </a:r>
          </a:p>
        </p:txBody>
      </p:sp>
    </p:spTree>
    <p:extLst>
      <p:ext uri="{BB962C8B-B14F-4D97-AF65-F5344CB8AC3E}">
        <p14:creationId xmlns:p14="http://schemas.microsoft.com/office/powerpoint/2010/main" val="11508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cs-CZ" dirty="0"/>
              <a:t>	Navazování vztahu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09600" y="2429690"/>
            <a:ext cx="10972800" cy="3894909"/>
          </a:xfrm>
        </p:spPr>
        <p:txBody>
          <a:bodyPr rtlCol="0"/>
          <a:lstStyle/>
          <a:p>
            <a:pPr rtl="0"/>
            <a:r>
              <a:rPr lang="cs-CZ" dirty="0"/>
              <a:t>Důraz na přítomnost</a:t>
            </a:r>
          </a:p>
          <a:p>
            <a:pPr rtl="0"/>
            <a:r>
              <a:rPr lang="cs-CZ" dirty="0"/>
              <a:t>Komunikace</a:t>
            </a:r>
          </a:p>
          <a:p>
            <a:pPr rtl="0"/>
            <a:r>
              <a:rPr lang="cs-CZ" dirty="0"/>
              <a:t>Zajištění pocitu bezpečí</a:t>
            </a:r>
          </a:p>
          <a:p>
            <a:pPr rtl="0"/>
            <a:r>
              <a:rPr lang="cs-CZ" dirty="0"/>
              <a:t>Zaměření se na silné stránky</a:t>
            </a:r>
          </a:p>
          <a:p>
            <a:pPr rtl="0"/>
            <a:r>
              <a:rPr lang="cs-CZ" dirty="0"/>
              <a:t>Respekt k potřebám </a:t>
            </a:r>
          </a:p>
          <a:p>
            <a:pPr rtl="0"/>
            <a:r>
              <a:rPr lang="cs-CZ" dirty="0"/>
              <a:t>Hledání toho, co chce klient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406281"/>
            <a:ext cx="5626520" cy="375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00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Modrá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Extrémní stín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</TotalTime>
  <Words>692</Words>
  <Application>Microsoft Office PowerPoint</Application>
  <PresentationFormat>Širokoúhlá obrazovka</PresentationFormat>
  <Paragraphs>93</Paragraphs>
  <Slides>13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 3</vt:lpstr>
      <vt:lpstr>Ion Boardroom</vt:lpstr>
      <vt:lpstr>Jak je důležitá spolupráce, aneb podpora klienta na jeho cestě zotavení</vt:lpstr>
      <vt:lpstr>FOKUS Vysočina</vt:lpstr>
      <vt:lpstr>Střediska a služby FOKUSu Vysočina</vt:lpstr>
      <vt:lpstr>FOKUS v datech</vt:lpstr>
      <vt:lpstr>FV a Reforma péče o duševní zdraví </vt:lpstr>
      <vt:lpstr>Role FV v sytému péče o duševní zdraví dle WHO </vt:lpstr>
      <vt:lpstr> Příklad dobré praxe</vt:lpstr>
      <vt:lpstr>Prezentace aplikace PowerPoint</vt:lpstr>
      <vt:lpstr> Navazování vztahu</vt:lpstr>
      <vt:lpstr> Klient ve středu zájmu</vt:lpstr>
      <vt:lpstr>Multidisciplinární spolupráce</vt:lpstr>
      <vt:lpstr> Současný stav</vt:lpstr>
      <vt:lpstr> Děkujeme za pozornost!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je důležitá spolupráce, aneb podpora klienta na jeho cestě zotavení</dc:title>
  <dc:creator>Pavlina</dc:creator>
  <cp:lastModifiedBy>Michaela Urbankova</cp:lastModifiedBy>
  <cp:revision>32</cp:revision>
  <dcterms:created xsi:type="dcterms:W3CDTF">2023-08-29T12:41:12Z</dcterms:created>
  <dcterms:modified xsi:type="dcterms:W3CDTF">2023-09-20T08:50:56Z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