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sldIdLst>
    <p:sldId id="256" r:id="rId2"/>
    <p:sldId id="303" r:id="rId3"/>
    <p:sldId id="302" r:id="rId4"/>
    <p:sldId id="257" r:id="rId5"/>
    <p:sldId id="259" r:id="rId6"/>
    <p:sldId id="258" r:id="rId7"/>
    <p:sldId id="305" r:id="rId8"/>
    <p:sldId id="304" r:id="rId9"/>
    <p:sldId id="281" r:id="rId10"/>
    <p:sldId id="260" r:id="rId11"/>
    <p:sldId id="297" r:id="rId12"/>
    <p:sldId id="261" r:id="rId13"/>
    <p:sldId id="298" r:id="rId14"/>
    <p:sldId id="262" r:id="rId15"/>
    <p:sldId id="280" r:id="rId16"/>
    <p:sldId id="294" r:id="rId17"/>
    <p:sldId id="295" r:id="rId18"/>
    <p:sldId id="296" r:id="rId19"/>
    <p:sldId id="264" r:id="rId20"/>
    <p:sldId id="265" r:id="rId21"/>
    <p:sldId id="267" r:id="rId22"/>
    <p:sldId id="279" r:id="rId23"/>
    <p:sldId id="282" r:id="rId24"/>
    <p:sldId id="291" r:id="rId25"/>
    <p:sldId id="288" r:id="rId26"/>
    <p:sldId id="289" r:id="rId27"/>
    <p:sldId id="290" r:id="rId28"/>
    <p:sldId id="283" r:id="rId29"/>
    <p:sldId id="286" r:id="rId30"/>
    <p:sldId id="292" r:id="rId31"/>
    <p:sldId id="293" r:id="rId32"/>
    <p:sldId id="301" r:id="rId33"/>
    <p:sldId id="277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102" d="100"/>
          <a:sy n="102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List_aplikac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baseline="0" dirty="0"/>
              <a:t>Vývoj počtu evidovaných klientů v letech </a:t>
            </a:r>
            <a:r>
              <a:rPr lang="cs-CZ" baseline="0" dirty="0" smtClean="0"/>
              <a:t>2011-2017</a:t>
            </a:r>
            <a:endParaRPr lang="cs-CZ" dirty="0"/>
          </a:p>
        </c:rich>
      </c:tx>
      <c:layout>
        <c:manualLayout>
          <c:xMode val="edge"/>
          <c:yMode val="edge"/>
          <c:x val="9.3923349698192965E-2"/>
          <c:y val="6.376780885523979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538052440814469"/>
          <c:y val="0.20188888283568915"/>
          <c:w val="0.49154733980015236"/>
          <c:h val="0.66682926621076866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22080"/>
        <c:axId val="7023616"/>
      </c:barChart>
      <c:catAx>
        <c:axId val="70220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cs-CZ"/>
          </a:p>
        </c:txPr>
        <c:crossAx val="7023616"/>
        <c:crosses val="autoZero"/>
        <c:auto val="1"/>
        <c:lblAlgn val="ctr"/>
        <c:lblOffset val="100"/>
        <c:noMultiLvlLbl val="0"/>
      </c:catAx>
      <c:valAx>
        <c:axId val="7023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0220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cs-CZ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cs-CZ" sz="2400" dirty="0"/>
              <a:t>Vývoj počtu evidovaných klientů v letech </a:t>
            </a:r>
            <a:r>
              <a:rPr lang="cs-CZ" sz="2400" dirty="0" smtClean="0"/>
              <a:t>2011 - 2017</a:t>
            </a:r>
            <a:endParaRPr lang="cs-CZ" sz="2400" dirty="0"/>
          </a:p>
        </c:rich>
      </c:tx>
      <c:layout>
        <c:manualLayout>
          <c:xMode val="edge"/>
          <c:yMode val="edge"/>
          <c:x val="9.3923349698192965E-2"/>
          <c:y val="6.376780885523979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538052440814469"/>
          <c:y val="0.20188888283568915"/>
          <c:w val="0.49154733980015236"/>
          <c:h val="0.666829266210768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Počet evidovaných klientů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4.62962962962962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BA-4739-BA6C-73966AFAF611}"/>
                </c:ext>
              </c:extLst>
            </c:dLbl>
            <c:dLbl>
              <c:idx val="3"/>
              <c:layout>
                <c:manualLayout>
                  <c:x val="-6.94444444444444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BA-4739-BA6C-73966AFAF6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Rok 2011</c:v>
                </c:pt>
                <c:pt idx="1">
                  <c:v>Rok 2012</c:v>
                </c:pt>
                <c:pt idx="2">
                  <c:v>Rok 2013</c:v>
                </c:pt>
                <c:pt idx="3">
                  <c:v>Rok 2014</c:v>
                </c:pt>
                <c:pt idx="4">
                  <c:v>Rok 2015</c:v>
                </c:pt>
                <c:pt idx="5">
                  <c:v>Rok 2016</c:v>
                </c:pt>
                <c:pt idx="6">
                  <c:v>Rok 2017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59</c:v>
                </c:pt>
                <c:pt idx="1">
                  <c:v>69</c:v>
                </c:pt>
                <c:pt idx="2">
                  <c:v>71</c:v>
                </c:pt>
                <c:pt idx="3">
                  <c:v>72</c:v>
                </c:pt>
                <c:pt idx="4">
                  <c:v>87</c:v>
                </c:pt>
                <c:pt idx="5">
                  <c:v>102</c:v>
                </c:pt>
                <c:pt idx="6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BA-4739-BA6C-73966AFAF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22080"/>
        <c:axId val="7023616"/>
      </c:barChart>
      <c:catAx>
        <c:axId val="70220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7023616"/>
        <c:crosses val="autoZero"/>
        <c:auto val="1"/>
        <c:lblAlgn val="ctr"/>
        <c:lblOffset val="100"/>
        <c:noMultiLvlLbl val="0"/>
      </c:catAx>
      <c:valAx>
        <c:axId val="7023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0220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Book Antiqua" panose="02040602050305030304" pitchFamily="18" charset="0"/>
        </a:defRPr>
      </a:pPr>
      <a:endParaRPr lang="cs-CZ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0.39653</cdr:y>
    </cdr:from>
    <cdr:to>
      <cdr:x>0.94174</cdr:x>
      <cdr:y>0.99499</cdr:y>
    </cdr:to>
    <cdr:pic>
      <cdr:nvPicPr>
        <cdr:cNvPr id="2" name="Obrázek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916631" y="1716821"/>
          <a:ext cx="3460240" cy="259111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44607-AD1F-42E5-AE2A-F57188C0872B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FDCA8-BE22-47E5-AB76-6E2087C89E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09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DCA8-BE22-47E5-AB76-6E2087C89EC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5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DCA8-BE22-47E5-AB76-6E2087C89EC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604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704B97-5B7F-4C47-BC1F-3B35D23EB5E8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909C7CC-01ED-42E8-BA82-7708E59C92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4B97-5B7F-4C47-BC1F-3B35D23EB5E8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C7CC-01ED-42E8-BA82-7708E59C92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4B97-5B7F-4C47-BC1F-3B35D23EB5E8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C7CC-01ED-42E8-BA82-7708E59C92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4B97-5B7F-4C47-BC1F-3B35D23EB5E8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C7CC-01ED-42E8-BA82-7708E59C92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4B97-5B7F-4C47-BC1F-3B35D23EB5E8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C7CC-01ED-42E8-BA82-7708E59C92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4B97-5B7F-4C47-BC1F-3B35D23EB5E8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C7CC-01ED-42E8-BA82-7708E59C92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4B97-5B7F-4C47-BC1F-3B35D23EB5E8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C7CC-01ED-42E8-BA82-7708E59C92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4B97-5B7F-4C47-BC1F-3B35D23EB5E8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C7CC-01ED-42E8-BA82-7708E59C92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4B97-5B7F-4C47-BC1F-3B35D23EB5E8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C7CC-01ED-42E8-BA82-7708E59C92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3704B97-5B7F-4C47-BC1F-3B35D23EB5E8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C7CC-01ED-42E8-BA82-7708E59C92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704B97-5B7F-4C47-BC1F-3B35D23EB5E8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909C7CC-01ED-42E8-BA82-7708E59C92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704B97-5B7F-4C47-BC1F-3B35D23EB5E8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909C7CC-01ED-42E8-BA82-7708E59C920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9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hyperlink" Target="http://www.tyflocentrumjihlava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hyperlink" Target="http://www.tyflocentrumjihlava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1600" y="476673"/>
            <a:ext cx="7772400" cy="936104"/>
          </a:xfrm>
        </p:spPr>
        <p:txBody>
          <a:bodyPr>
            <a:normAutofit/>
          </a:bodyPr>
          <a:lstStyle/>
          <a:p>
            <a:r>
              <a:rPr lang="cs-CZ" sz="4100" dirty="0" err="1" smtClean="0">
                <a:solidFill>
                  <a:schemeClr val="tx1"/>
                </a:solidFill>
                <a:latin typeface="Book Antiqua" pitchFamily="18" charset="0"/>
              </a:rPr>
              <a:t>TyfloCentrum</a:t>
            </a:r>
            <a:r>
              <a:rPr lang="cs-CZ" sz="4100" dirty="0" smtClean="0">
                <a:solidFill>
                  <a:schemeClr val="tx1"/>
                </a:solidFill>
                <a:latin typeface="Book Antiqua" pitchFamily="18" charset="0"/>
              </a:rPr>
              <a:t> Jihlava, o.p.s.</a:t>
            </a:r>
            <a:endParaRPr lang="cs-CZ" sz="4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1760" y="1556792"/>
            <a:ext cx="6616824" cy="2448272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Book Antiqua" pitchFamily="18" charset="0"/>
              </a:rPr>
              <a:t>Centrum sociálních služeb pro nevidomé a těžce zrakově postižené občany Kraje Vysočina</a:t>
            </a:r>
            <a:endParaRPr lang="cs-CZ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030" name="Picture 6" descr="http://www.tyflocentrum.cz/img/t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29200"/>
            <a:ext cx="1649761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83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5099604" cy="4589653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Book Antiqua" panose="02040602050305030304" pitchFamily="18" charset="0"/>
              </a:rPr>
              <a:t>O</a:t>
            </a:r>
            <a:r>
              <a:rPr lang="cs-CZ" dirty="0" smtClean="0">
                <a:latin typeface="Book Antiqua" panose="02040602050305030304" pitchFamily="18" charset="0"/>
              </a:rPr>
              <a:t>becné </a:t>
            </a:r>
            <a:r>
              <a:rPr lang="cs-CZ" dirty="0">
                <a:latin typeface="Book Antiqua" panose="02040602050305030304" pitchFamily="18" charset="0"/>
              </a:rPr>
              <a:t>poradenství</a:t>
            </a:r>
          </a:p>
          <a:p>
            <a:r>
              <a:rPr lang="cs-CZ" dirty="0">
                <a:latin typeface="Book Antiqua" panose="02040602050305030304" pitchFamily="18" charset="0"/>
              </a:rPr>
              <a:t>S</a:t>
            </a:r>
            <a:r>
              <a:rPr lang="cs-CZ" dirty="0" smtClean="0">
                <a:latin typeface="Book Antiqua" panose="02040602050305030304" pitchFamily="18" charset="0"/>
              </a:rPr>
              <a:t>ociálně-právní </a:t>
            </a:r>
            <a:r>
              <a:rPr lang="cs-CZ" dirty="0">
                <a:latin typeface="Book Antiqua" panose="02040602050305030304" pitchFamily="18" charset="0"/>
              </a:rPr>
              <a:t>poradenství</a:t>
            </a:r>
          </a:p>
          <a:p>
            <a:r>
              <a:rPr lang="cs-CZ" dirty="0">
                <a:latin typeface="Book Antiqua" panose="02040602050305030304" pitchFamily="18" charset="0"/>
              </a:rPr>
              <a:t>P</a:t>
            </a:r>
            <a:r>
              <a:rPr lang="cs-CZ" dirty="0" smtClean="0">
                <a:latin typeface="Book Antiqua" panose="02040602050305030304" pitchFamily="18" charset="0"/>
              </a:rPr>
              <a:t>oradenství </a:t>
            </a:r>
            <a:r>
              <a:rPr lang="cs-CZ" dirty="0">
                <a:latin typeface="Book Antiqua" panose="02040602050305030304" pitchFamily="18" charset="0"/>
              </a:rPr>
              <a:t>v oblasti kompenzačních </a:t>
            </a:r>
            <a:r>
              <a:rPr lang="cs-CZ" dirty="0" smtClean="0">
                <a:latin typeface="Book Antiqua" panose="02040602050305030304" pitchFamily="18" charset="0"/>
              </a:rPr>
              <a:t>pomůcek – příspěvky, dávky, důchod atd.</a:t>
            </a:r>
            <a:endParaRPr lang="cs-CZ" dirty="0">
              <a:latin typeface="Book Antiqua" panose="02040602050305030304" pitchFamily="18" charset="0"/>
            </a:endParaRPr>
          </a:p>
          <a:p>
            <a:r>
              <a:rPr lang="cs-CZ" dirty="0">
                <a:latin typeface="Book Antiqua" panose="02040602050305030304" pitchFamily="18" charset="0"/>
              </a:rPr>
              <a:t>Z</a:t>
            </a:r>
            <a:r>
              <a:rPr lang="cs-CZ" dirty="0" smtClean="0">
                <a:latin typeface="Book Antiqua" panose="02040602050305030304" pitchFamily="18" charset="0"/>
              </a:rPr>
              <a:t>prostředkování </a:t>
            </a:r>
            <a:r>
              <a:rPr lang="cs-CZ" dirty="0">
                <a:latin typeface="Book Antiqua" panose="02040602050305030304" pitchFamily="18" charset="0"/>
              </a:rPr>
              <a:t>kontaktů s </a:t>
            </a:r>
            <a:r>
              <a:rPr lang="cs-CZ" dirty="0" smtClean="0">
                <a:latin typeface="Book Antiqua" panose="02040602050305030304" pitchFamily="18" charset="0"/>
              </a:rPr>
              <a:t>institucemi a dalšími odborníky</a:t>
            </a:r>
            <a:endParaRPr lang="cs-CZ" dirty="0">
              <a:latin typeface="Book Antiqua" panose="02040602050305030304" pitchFamily="18" charset="0"/>
            </a:endParaRPr>
          </a:p>
          <a:p>
            <a:r>
              <a:rPr lang="cs-CZ" dirty="0">
                <a:latin typeface="Book Antiqua" panose="02040602050305030304" pitchFamily="18" charset="0"/>
              </a:rPr>
              <a:t>O</a:t>
            </a:r>
            <a:r>
              <a:rPr lang="cs-CZ" dirty="0" smtClean="0">
                <a:latin typeface="Book Antiqua" panose="02040602050305030304" pitchFamily="18" charset="0"/>
              </a:rPr>
              <a:t>dborné </a:t>
            </a:r>
            <a:r>
              <a:rPr lang="cs-CZ" dirty="0">
                <a:latin typeface="Book Antiqua" panose="02040602050305030304" pitchFamily="18" charset="0"/>
              </a:rPr>
              <a:t>poradenství v krizových životních situacích</a:t>
            </a:r>
          </a:p>
          <a:p>
            <a:pPr lvl="1"/>
            <a:endParaRPr lang="cs-CZ" dirty="0" smtClean="0">
              <a:latin typeface="Book Antiqua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>
                <a:solidFill>
                  <a:schemeClr val="tx1"/>
                </a:solidFill>
                <a:latin typeface="Book Antiqua" pitchFamily="18" charset="0"/>
              </a:rPr>
              <a:t>Odborné sociální poradenství</a:t>
            </a:r>
            <a:endParaRPr lang="cs-CZ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5122" name="Picture 2" descr="http://www.tyflocentrum.cz/img/tc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08057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CAM012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6804" y="1345926"/>
            <a:ext cx="3131840" cy="234888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4296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689575"/>
              </p:ext>
            </p:extLst>
          </p:nvPr>
        </p:nvGraphicFramePr>
        <p:xfrm>
          <a:off x="971600" y="908720"/>
          <a:ext cx="7121252" cy="4032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0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0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0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0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4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Intervence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Počet intervencí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Počet klientů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Celkový čas v hodinách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2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Intervence – individuální pomoc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192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54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31</a:t>
                      </a:r>
                      <a:endParaRPr lang="cs-CZ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2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Intervence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Setkání nad 15 min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351</a:t>
                      </a:r>
                      <a:endParaRPr lang="cs-CZ" sz="11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 </a:t>
                      </a:r>
                      <a:endParaRPr lang="cs-CZ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   61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312</a:t>
                      </a:r>
                      <a:endParaRPr lang="cs-CZ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Celkový počet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543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115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335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2123728" y="373306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Book Antiqua" panose="02040602050305030304" pitchFamily="18" charset="0"/>
              </a:rPr>
              <a:t>Přehled kontaktů s uživateli v roce 2017</a:t>
            </a:r>
            <a:endParaRPr lang="cs-CZ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1060" y="1300772"/>
            <a:ext cx="3930352" cy="4525963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Book Antiqua" pitchFamily="18" charset="0"/>
              </a:rPr>
              <a:t>Placená služba 120 Kč/ hod. - doprovody a předčítání</a:t>
            </a:r>
          </a:p>
          <a:p>
            <a:r>
              <a:rPr lang="cs-CZ" dirty="0" smtClean="0">
                <a:latin typeface="Book Antiqua" pitchFamily="18" charset="0"/>
              </a:rPr>
              <a:t>Klienti si mohou díky profesionálnímu průvodci vyřídit veškeré osobní záležitosti</a:t>
            </a:r>
            <a:endParaRPr lang="cs-CZ" dirty="0">
              <a:latin typeface="Book Antiqua" pitchFamily="18" charset="0"/>
            </a:endParaRPr>
          </a:p>
          <a:p>
            <a:pPr lvl="2"/>
            <a:endParaRPr lang="cs-CZ" sz="2800" dirty="0" smtClean="0">
              <a:latin typeface="Book Antiqua" pitchFamily="18" charset="0"/>
            </a:endParaRPr>
          </a:p>
          <a:p>
            <a:pPr lvl="2"/>
            <a:endParaRPr lang="cs-CZ" dirty="0" smtClean="0">
              <a:latin typeface="Book Antiqua" pitchFamily="18" charset="0"/>
            </a:endParaRPr>
          </a:p>
          <a:p>
            <a:pPr lvl="1"/>
            <a:endParaRPr lang="cs-CZ" dirty="0"/>
          </a:p>
        </p:txBody>
      </p:sp>
      <p:pic>
        <p:nvPicPr>
          <p:cNvPr id="6146" name="Picture 2" descr="http://www.tyflocentrum.cz/img/tc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6123803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91060" y="332656"/>
            <a:ext cx="8393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Book Antiqua" pitchFamily="18" charset="0"/>
              </a:rPr>
              <a:t>Průvodcovské a předčitatelské služby</a:t>
            </a:r>
            <a:endParaRPr lang="cs-CZ" sz="3600" b="1" dirty="0">
              <a:latin typeface="Book Antiqua" pitchFamily="18" charset="0"/>
            </a:endParaRPr>
          </a:p>
        </p:txBody>
      </p:sp>
      <p:pic>
        <p:nvPicPr>
          <p:cNvPr id="6" name="Obrázek 5" descr="IMG_15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340768"/>
            <a:ext cx="3607779" cy="463045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167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7990656" cy="5040560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Během roku 2017 bylo poskytnuto celkem </a:t>
            </a:r>
            <a:r>
              <a:rPr lang="cs-CZ" dirty="0">
                <a:solidFill>
                  <a:schemeClr val="accent2"/>
                </a:solidFill>
                <a:latin typeface="Book Antiqua" panose="02040602050305030304" pitchFamily="18" charset="0"/>
              </a:rPr>
              <a:t>473 doprovodů 38 </a:t>
            </a:r>
            <a:r>
              <a:rPr lang="cs-CZ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klientům</a:t>
            </a:r>
            <a:r>
              <a:rPr lang="cs-CZ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. </a:t>
            </a:r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Za placené doprovody činí celkový čas 301 hodin. Doprovody poskytované v rámci sociálně aktivizační služby činí 229 hodin. Čas zprostředkovaných doprovodů v rámci projektu OPZ je 47 hodin. </a:t>
            </a:r>
            <a:endParaRPr lang="cs-CZ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just"/>
            <a:endParaRPr lang="cs-CZ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cs-CZ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Celkový </a:t>
            </a:r>
            <a:r>
              <a:rPr lang="cs-CZ" dirty="0">
                <a:solidFill>
                  <a:schemeClr val="accent2"/>
                </a:solidFill>
                <a:latin typeface="Book Antiqua" panose="02040602050305030304" pitchFamily="18" charset="0"/>
              </a:rPr>
              <a:t>čas zprostředkovaných doprovodů je 577 hodin. </a:t>
            </a:r>
            <a:endParaRPr lang="cs-CZ" dirty="0" smtClean="0">
              <a:solidFill>
                <a:schemeClr val="accent2"/>
              </a:solidFill>
              <a:latin typeface="Book Antiqua" panose="02040602050305030304" pitchFamily="18" charset="0"/>
            </a:endParaRPr>
          </a:p>
          <a:p>
            <a:pPr algn="ctr"/>
            <a:endParaRPr lang="cs-CZ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V porovnání s předešlým rokem 2016 můžeme mluvit o </a:t>
            </a:r>
            <a:r>
              <a:rPr lang="cs-CZ" dirty="0">
                <a:solidFill>
                  <a:schemeClr val="accent2"/>
                </a:solidFill>
                <a:latin typeface="Book Antiqua" panose="02040602050305030304" pitchFamily="18" charset="0"/>
              </a:rPr>
              <a:t>35 % nárůstu doprovodů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159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3421" y="2141647"/>
            <a:ext cx="5019328" cy="4525963"/>
          </a:xfrm>
        </p:spPr>
        <p:txBody>
          <a:bodyPr>
            <a:normAutofit/>
          </a:bodyPr>
          <a:lstStyle/>
          <a:p>
            <a:r>
              <a:rPr lang="cs-CZ" sz="1800" dirty="0" smtClean="0">
                <a:latin typeface="Book Antiqua" panose="02040602050305030304" pitchFamily="18" charset="0"/>
              </a:rPr>
              <a:t>Volnočasové aktivity</a:t>
            </a:r>
          </a:p>
          <a:p>
            <a:r>
              <a:rPr lang="cs-CZ" sz="1800" dirty="0" smtClean="0">
                <a:latin typeface="Book Antiqua" panose="02040602050305030304" pitchFamily="18" charset="0"/>
              </a:rPr>
              <a:t>Vzdělávací aktivity</a:t>
            </a:r>
          </a:p>
          <a:p>
            <a:pPr lvl="1"/>
            <a:r>
              <a:rPr lang="cs-CZ" sz="1800" dirty="0" smtClean="0">
                <a:latin typeface="Book Antiqua" panose="02040602050305030304" pitchFamily="18" charset="0"/>
              </a:rPr>
              <a:t>Nácvik práce s PC pomůckami</a:t>
            </a:r>
          </a:p>
          <a:p>
            <a:pPr lvl="1"/>
            <a:r>
              <a:rPr lang="cs-CZ" sz="1800" dirty="0" smtClean="0">
                <a:latin typeface="Book Antiqua" panose="02040602050305030304" pitchFamily="18" charset="0"/>
              </a:rPr>
              <a:t>Sportovně </a:t>
            </a:r>
            <a:r>
              <a:rPr lang="cs-CZ" sz="1800" dirty="0">
                <a:latin typeface="Book Antiqua" panose="02040602050305030304" pitchFamily="18" charset="0"/>
              </a:rPr>
              <a:t>rehabilitační činnost</a:t>
            </a:r>
          </a:p>
          <a:p>
            <a:pPr lvl="1"/>
            <a:r>
              <a:rPr lang="cs-CZ" sz="1800" dirty="0" smtClean="0">
                <a:latin typeface="Book Antiqua" panose="02040602050305030304" pitchFamily="18" charset="0"/>
              </a:rPr>
              <a:t>Výlety</a:t>
            </a:r>
          </a:p>
          <a:p>
            <a:pPr lvl="1"/>
            <a:r>
              <a:rPr lang="cs-CZ" sz="1800" dirty="0" smtClean="0">
                <a:latin typeface="Book Antiqua" panose="02040602050305030304" pitchFamily="18" charset="0"/>
              </a:rPr>
              <a:t>Výuka cizích jazyků</a:t>
            </a:r>
            <a:endParaRPr lang="cs-CZ" sz="1800" dirty="0">
              <a:latin typeface="Book Antiqua" panose="02040602050305030304" pitchFamily="18" charset="0"/>
            </a:endParaRPr>
          </a:p>
          <a:p>
            <a:pPr lvl="1"/>
            <a:r>
              <a:rPr lang="cs-CZ" sz="1800" dirty="0" smtClean="0">
                <a:latin typeface="Book Antiqua" panose="02040602050305030304" pitchFamily="18" charset="0"/>
              </a:rPr>
              <a:t>Přednášky </a:t>
            </a:r>
            <a:r>
              <a:rPr lang="cs-CZ" sz="1800" dirty="0">
                <a:latin typeface="Book Antiqua" panose="02040602050305030304" pitchFamily="18" charset="0"/>
              </a:rPr>
              <a:t>a </a:t>
            </a:r>
            <a:r>
              <a:rPr lang="cs-CZ" sz="1800" dirty="0" smtClean="0">
                <a:latin typeface="Book Antiqua" pitchFamily="18" charset="0"/>
              </a:rPr>
              <a:t>besedy</a:t>
            </a:r>
          </a:p>
          <a:p>
            <a:pPr lvl="1"/>
            <a:r>
              <a:rPr lang="cs-CZ" sz="1800" dirty="0" smtClean="0">
                <a:latin typeface="Book Antiqua" pitchFamily="18" charset="0"/>
              </a:rPr>
              <a:t>Vydávání časopisu Střípky  z Jihlavy</a:t>
            </a:r>
            <a:endParaRPr lang="cs-CZ" sz="1800" dirty="0">
              <a:latin typeface="Book Antiqua" pitchFamily="18" charset="0"/>
            </a:endParaRPr>
          </a:p>
        </p:txBody>
      </p:sp>
      <p:pic>
        <p:nvPicPr>
          <p:cNvPr id="7170" name="Picture 2" descr="http://www.tyflocentrum.cz/img/tc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93296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97496" y="359078"/>
            <a:ext cx="777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Book Antiqua" pitchFamily="18" charset="0"/>
              </a:rPr>
              <a:t>Sociálně aktivizační služby pro seniory a osoby se zdravotním postižením</a:t>
            </a:r>
            <a:endParaRPr lang="cs-CZ" sz="3600" b="1" dirty="0">
              <a:latin typeface="Book Antiqua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11560" y="47251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Během roku 2017 bylo realizováno celkem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sociálně aktivizačních aktivit. Celkem se jednalo o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310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hodin. Aktivit se účastnilo celkem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klientů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718" y="3230188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9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2976"/>
            <a:ext cx="3235983" cy="2426987"/>
          </a:xfrm>
          <a:effectLst>
            <a:softEdge rad="63500"/>
          </a:effec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>
                <a:solidFill>
                  <a:schemeClr val="tx1"/>
                </a:solidFill>
                <a:latin typeface="Book Antiqua" pitchFamily="18" charset="0"/>
              </a:rPr>
              <a:t>Nácvik práce s PC pomůckami</a:t>
            </a:r>
            <a:endParaRPr lang="cs-CZ" sz="36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7" name="Picture 2" descr="http://www.tyflocentrum.cz/img/tc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93296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12814750_949135225135442_5066518340098075215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1340768"/>
            <a:ext cx="3240360" cy="250115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Obrázek 8" descr="P529488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2348880"/>
            <a:ext cx="3240360" cy="243027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9150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yflocentrum.cz/img/tc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93296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968552"/>
          </a:xfrm>
        </p:spPr>
        <p:txBody>
          <a:bodyPr/>
          <a:lstStyle/>
          <a:p>
            <a:r>
              <a:rPr lang="cs-CZ" u="sng" dirty="0">
                <a:latin typeface="Book Antiqua" panose="02040602050305030304" pitchFamily="18" charset="0"/>
              </a:rPr>
              <a:t>Nabízíme základní a nástavbové kurzy obsluhy náročných kompenzačních pomůcek pracujících na bázi výpočetní techniky </a:t>
            </a:r>
            <a:r>
              <a:rPr lang="cs-CZ" u="sng" dirty="0" smtClean="0">
                <a:latin typeface="Book Antiqua" panose="02040602050305030304" pitchFamily="18" charset="0"/>
              </a:rPr>
              <a:t>PC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400" dirty="0">
                <a:latin typeface="Book Antiqua" panose="02040602050305030304" pitchFamily="18" charset="0"/>
              </a:rPr>
              <a:t>základní funkce a ovládání speciálních odečítacích programů – </a:t>
            </a:r>
            <a:r>
              <a:rPr lang="cs-CZ" sz="2400" dirty="0" err="1">
                <a:latin typeface="Book Antiqua" panose="02040602050305030304" pitchFamily="18" charset="0"/>
              </a:rPr>
              <a:t>Jaws</a:t>
            </a:r>
            <a:r>
              <a:rPr lang="cs-CZ" sz="2400" dirty="0">
                <a:latin typeface="Book Antiqua" panose="02040602050305030304" pitchFamily="18" charset="0"/>
              </a:rPr>
              <a:t>, NVDA, </a:t>
            </a:r>
            <a:r>
              <a:rPr lang="cs-CZ" sz="2400" dirty="0" err="1">
                <a:latin typeface="Book Antiqua" panose="02040602050305030304" pitchFamily="18" charset="0"/>
              </a:rPr>
              <a:t>SuperNova</a:t>
            </a:r>
            <a:r>
              <a:rPr lang="cs-CZ" sz="2400" dirty="0">
                <a:latin typeface="Book Antiqua" panose="02040602050305030304" pitchFamily="18" charset="0"/>
              </a:rPr>
              <a:t> odečítač, </a:t>
            </a:r>
            <a:r>
              <a:rPr lang="cs-CZ" sz="2400" dirty="0" err="1">
                <a:latin typeface="Book Antiqua" panose="02040602050305030304" pitchFamily="18" charset="0"/>
              </a:rPr>
              <a:t>WinMonitor</a:t>
            </a:r>
            <a:r>
              <a:rPr lang="cs-CZ" sz="2400" dirty="0">
                <a:latin typeface="Book Antiqua" panose="02040602050305030304" pitchFamily="18" charset="0"/>
              </a:rPr>
              <a:t>, </a:t>
            </a:r>
            <a:r>
              <a:rPr lang="cs-CZ" sz="2400" dirty="0" err="1" smtClean="0">
                <a:latin typeface="Book Antiqua" panose="02040602050305030304" pitchFamily="18" charset="0"/>
              </a:rPr>
              <a:t>Guide</a:t>
            </a:r>
            <a:r>
              <a:rPr lang="cs-CZ" sz="2400" dirty="0" smtClean="0">
                <a:latin typeface="Book Antiqua" panose="02040602050305030304" pitchFamily="18" charset="0"/>
              </a:rPr>
              <a:t> </a:t>
            </a:r>
            <a:r>
              <a:rPr lang="cs-CZ" sz="2400" dirty="0">
                <a:latin typeface="Book Antiqua" panose="02040602050305030304" pitchFamily="18" charset="0"/>
              </a:rPr>
              <a:t>a zvětšovacích programů – </a:t>
            </a:r>
            <a:r>
              <a:rPr lang="cs-CZ" sz="2400" dirty="0" err="1">
                <a:latin typeface="Book Antiqua" panose="02040602050305030304" pitchFamily="18" charset="0"/>
              </a:rPr>
              <a:t>Magic</a:t>
            </a:r>
            <a:r>
              <a:rPr lang="cs-CZ" sz="2400" dirty="0">
                <a:latin typeface="Book Antiqua" panose="02040602050305030304" pitchFamily="18" charset="0"/>
              </a:rPr>
              <a:t>, </a:t>
            </a:r>
            <a:r>
              <a:rPr lang="cs-CZ" sz="2400" dirty="0" err="1">
                <a:latin typeface="Book Antiqua" panose="02040602050305030304" pitchFamily="18" charset="0"/>
              </a:rPr>
              <a:t>SuperNova</a:t>
            </a:r>
            <a:r>
              <a:rPr lang="cs-CZ" sz="2400" dirty="0">
                <a:latin typeface="Book Antiqua" panose="02040602050305030304" pitchFamily="18" charset="0"/>
              </a:rPr>
              <a:t> zvětšovač, </a:t>
            </a:r>
            <a:r>
              <a:rPr lang="cs-CZ" sz="2400" dirty="0" err="1" smtClean="0">
                <a:latin typeface="Book Antiqua" panose="02040602050305030304" pitchFamily="18" charset="0"/>
              </a:rPr>
              <a:t>ZoomText</a:t>
            </a:r>
            <a:endParaRPr lang="cs-CZ" sz="2400" dirty="0" smtClean="0">
              <a:latin typeface="Book Antiqua" panose="0204060205030503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400" dirty="0">
                <a:latin typeface="Book Antiqua" panose="02040602050305030304" pitchFamily="18" charset="0"/>
              </a:rPr>
              <a:t>práce s MS Word (editace, formátování, ukládání</a:t>
            </a:r>
            <a:r>
              <a:rPr lang="cs-CZ" sz="2400" dirty="0" smtClean="0">
                <a:latin typeface="Book Antiqua" panose="02040602050305030304" pitchFamily="18" charset="0"/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400" dirty="0">
                <a:latin typeface="Book Antiqua" panose="02040602050305030304" pitchFamily="18" charset="0"/>
              </a:rPr>
              <a:t>práce se soubory a </a:t>
            </a:r>
            <a:r>
              <a:rPr lang="cs-CZ" sz="2400" dirty="0" smtClean="0">
                <a:latin typeface="Book Antiqua" panose="02040602050305030304" pitchFamily="18" charset="0"/>
              </a:rPr>
              <a:t>složkami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400" dirty="0">
                <a:latin typeface="Book Antiqua" panose="02040602050305030304" pitchFamily="18" charset="0"/>
              </a:rPr>
              <a:t>převádění </a:t>
            </a:r>
            <a:r>
              <a:rPr lang="cs-CZ" sz="2400" dirty="0" err="1">
                <a:latin typeface="Book Antiqua" panose="02040602050305030304" pitchFamily="18" charset="0"/>
              </a:rPr>
              <a:t>černotisku</a:t>
            </a:r>
            <a:r>
              <a:rPr lang="cs-CZ" sz="2400" dirty="0">
                <a:latin typeface="Book Antiqua" panose="02040602050305030304" pitchFamily="18" charset="0"/>
              </a:rPr>
              <a:t> (dopis, kniha, časopis, leták) do digitální </a:t>
            </a:r>
            <a:r>
              <a:rPr lang="cs-CZ" sz="2400" dirty="0" smtClean="0">
                <a:latin typeface="Book Antiqua" panose="02040602050305030304" pitchFamily="18" charset="0"/>
              </a:rPr>
              <a:t>podoby</a:t>
            </a:r>
          </a:p>
          <a:p>
            <a:pPr marL="393192" lvl="1" indent="0">
              <a:buNone/>
            </a:pPr>
            <a:endParaRPr lang="cs-CZ" dirty="0" smtClean="0"/>
          </a:p>
          <a:p>
            <a:pPr marL="109728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43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3528392"/>
          </a:xfrm>
        </p:spPr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cs-CZ" sz="2400" dirty="0">
                <a:latin typeface="Book Antiqua" panose="02040602050305030304" pitchFamily="18" charset="0"/>
              </a:rPr>
              <a:t>práci s elektronickou poštou (Microsoft Outlook, Windows Live Mail) – odesílat a přijímat e-maily, připojit </a:t>
            </a:r>
            <a:r>
              <a:rPr lang="cs-CZ" sz="2400" dirty="0" smtClean="0">
                <a:latin typeface="Book Antiqua" panose="02040602050305030304" pitchFamily="18" charset="0"/>
              </a:rPr>
              <a:t>přílohy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400" dirty="0">
                <a:latin typeface="Book Antiqua" panose="02040602050305030304" pitchFamily="18" charset="0"/>
              </a:rPr>
              <a:t>práce s internetovým prohlížečem  - vyhledávání informací, práce s </a:t>
            </a:r>
            <a:r>
              <a:rPr lang="cs-CZ" sz="2400" dirty="0" smtClean="0">
                <a:latin typeface="Book Antiqua" panose="02040602050305030304" pitchFamily="18" charset="0"/>
              </a:rPr>
              <a:t>digitálními </a:t>
            </a:r>
            <a:r>
              <a:rPr lang="cs-CZ" sz="2400" dirty="0">
                <a:latin typeface="Book Antiqua" panose="02040602050305030304" pitchFamily="18" charset="0"/>
              </a:rPr>
              <a:t>knihovnami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400" dirty="0">
                <a:latin typeface="Book Antiqua" panose="02040602050305030304" pitchFamily="18" charset="0"/>
              </a:rPr>
              <a:t>údržba PC a aktualizace systému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400" dirty="0">
                <a:latin typeface="Book Antiqua" panose="02040602050305030304" pitchFamily="18" charset="0"/>
              </a:rPr>
              <a:t>práce se Skype (volání, chatování</a:t>
            </a:r>
            <a:r>
              <a:rPr lang="cs-CZ" sz="2400" dirty="0" smtClean="0">
                <a:latin typeface="Book Antiqua" panose="02040602050305030304" pitchFamily="18" charset="0"/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400" dirty="0">
                <a:latin typeface="Book Antiqua" panose="02040602050305030304" pitchFamily="18" charset="0"/>
              </a:rPr>
              <a:t>zálohování</a:t>
            </a:r>
          </a:p>
          <a:p>
            <a:pPr marL="393192" lvl="1" indent="0">
              <a:buNone/>
            </a:pPr>
            <a:endParaRPr lang="cs-CZ" dirty="0"/>
          </a:p>
        </p:txBody>
      </p:sp>
      <p:pic>
        <p:nvPicPr>
          <p:cNvPr id="4" name="Picture 2" descr="http://www.tyflocentrum.cz/img/tc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93296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256584"/>
          </a:xfrm>
        </p:spPr>
        <p:txBody>
          <a:bodyPr>
            <a:normAutofit/>
          </a:bodyPr>
          <a:lstStyle/>
          <a:p>
            <a:r>
              <a:rPr lang="cs-CZ" u="sng" dirty="0">
                <a:latin typeface="Book Antiqua" panose="02040602050305030304" pitchFamily="18" charset="0"/>
              </a:rPr>
              <a:t>Další nabízené </a:t>
            </a:r>
            <a:r>
              <a:rPr lang="cs-CZ" u="sng" dirty="0" smtClean="0">
                <a:latin typeface="Book Antiqua" panose="02040602050305030304" pitchFamily="18" charset="0"/>
              </a:rPr>
              <a:t>služby</a:t>
            </a:r>
            <a:endParaRPr lang="cs-CZ" u="sng" dirty="0">
              <a:latin typeface="Book Antiqua" panose="0204060205030503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400" dirty="0">
                <a:latin typeface="Book Antiqua" panose="02040602050305030304" pitchFamily="18" charset="0"/>
              </a:rPr>
              <a:t>chcete-li si pořídit novou kompenzační pomůcku, poradíme a pomůžeme s jejím výběrem. Vybranou pomůcku si můžete u nás vyzkoušet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400" dirty="0">
                <a:latin typeface="Book Antiqua" panose="02040602050305030304" pitchFamily="18" charset="0"/>
              </a:rPr>
              <a:t>poradíme s ovládáním a nastavením dotykových (operační systém </a:t>
            </a:r>
            <a:r>
              <a:rPr lang="cs-CZ" sz="2400" dirty="0" err="1">
                <a:latin typeface="Book Antiqua" panose="02040602050305030304" pitchFamily="18" charset="0"/>
              </a:rPr>
              <a:t>iOS</a:t>
            </a:r>
            <a:r>
              <a:rPr lang="cs-CZ" sz="2400" dirty="0">
                <a:latin typeface="Book Antiqua" panose="02040602050305030304" pitchFamily="18" charset="0"/>
              </a:rPr>
              <a:t> i Android) i tlačítkových (Mobile </a:t>
            </a:r>
            <a:r>
              <a:rPr lang="cs-CZ" sz="2400" dirty="0" err="1">
                <a:latin typeface="Book Antiqua" panose="02040602050305030304" pitchFamily="18" charset="0"/>
              </a:rPr>
              <a:t>Speak</a:t>
            </a:r>
            <a:r>
              <a:rPr lang="cs-CZ" sz="2400" dirty="0">
                <a:latin typeface="Book Antiqua" panose="02040602050305030304" pitchFamily="18" charset="0"/>
              </a:rPr>
              <a:t>, </a:t>
            </a:r>
            <a:r>
              <a:rPr lang="cs-CZ" sz="2400" dirty="0" err="1">
                <a:latin typeface="Book Antiqua" panose="02040602050305030304" pitchFamily="18" charset="0"/>
              </a:rPr>
              <a:t>Talks</a:t>
            </a:r>
            <a:r>
              <a:rPr lang="cs-CZ" sz="2400" dirty="0">
                <a:latin typeface="Book Antiqua" panose="02040602050305030304" pitchFamily="18" charset="0"/>
              </a:rPr>
              <a:t> &amp; </a:t>
            </a:r>
            <a:r>
              <a:rPr lang="cs-CZ" sz="2400" dirty="0" err="1">
                <a:latin typeface="Book Antiqua" panose="02040602050305030304" pitchFamily="18" charset="0"/>
              </a:rPr>
              <a:t>Zooms</a:t>
            </a:r>
            <a:r>
              <a:rPr lang="cs-CZ" sz="2400" dirty="0">
                <a:latin typeface="Book Antiqua" panose="02040602050305030304" pitchFamily="18" charset="0"/>
              </a:rPr>
              <a:t>) </a:t>
            </a:r>
            <a:r>
              <a:rPr lang="cs-CZ" sz="2400" dirty="0" smtClean="0">
                <a:latin typeface="Book Antiqua" panose="02040602050305030304" pitchFamily="18" charset="0"/>
              </a:rPr>
              <a:t>mobilů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400" dirty="0">
                <a:latin typeface="Book Antiqua" panose="02040602050305030304" pitchFamily="18" charset="0"/>
              </a:rPr>
              <a:t>poradíme s ovládáním a nastavením dalších kompenzačních </a:t>
            </a:r>
            <a:r>
              <a:rPr lang="cs-CZ" sz="2400" dirty="0" smtClean="0">
                <a:latin typeface="Book Antiqua" panose="02040602050305030304" pitchFamily="18" charset="0"/>
              </a:rPr>
              <a:t>pomůcek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400" dirty="0">
                <a:latin typeface="Book Antiqua" panose="02040602050305030304" pitchFamily="18" charset="0"/>
              </a:rPr>
              <a:t>dále nabízíme osobní, telefonické, po </a:t>
            </a:r>
            <a:r>
              <a:rPr lang="cs-CZ" sz="2400" dirty="0" err="1">
                <a:latin typeface="Book Antiqua" panose="02040602050305030304" pitchFamily="18" charset="0"/>
              </a:rPr>
              <a:t>Skypu</a:t>
            </a:r>
            <a:r>
              <a:rPr lang="cs-CZ" sz="2400" dirty="0">
                <a:latin typeface="Book Antiqua" panose="02040602050305030304" pitchFamily="18" charset="0"/>
              </a:rPr>
              <a:t> a e-mailové konzultace ohledně instalace, nastavení, ovládání či řešení problémů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731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Book Antiqua" pitchFamily="18" charset="0"/>
              </a:rPr>
              <a:t>Sportovně rehabilitační činnosti</a:t>
            </a:r>
            <a:endParaRPr lang="cs-CZ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9218" name="Picture 2" descr="http://www.tyflocentrum.cz/img/tc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3296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13" y="4400159"/>
            <a:ext cx="3131840" cy="234888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96752"/>
            <a:ext cx="4942090" cy="298283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300379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4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latin typeface="Book Antiqua" panose="02040602050305030304" pitchFamily="18" charset="0"/>
              </a:rPr>
              <a:t>Tyflos</a:t>
            </a:r>
            <a:r>
              <a:rPr lang="cs-CZ" dirty="0" smtClean="0">
                <a:latin typeface="Book Antiqua" panose="02040602050305030304" pitchFamily="18" charset="0"/>
              </a:rPr>
              <a:t> – slepý</a:t>
            </a:r>
          </a:p>
          <a:p>
            <a:r>
              <a:rPr lang="cs-CZ" dirty="0" smtClean="0">
                <a:latin typeface="Book Antiqua" panose="02040602050305030304" pitchFamily="18" charset="0"/>
              </a:rPr>
              <a:t>Centrum – ústředí, místo sdílení, setkávání lidí</a:t>
            </a:r>
          </a:p>
          <a:p>
            <a:r>
              <a:rPr lang="cs-CZ" b="1" dirty="0" err="1" smtClean="0">
                <a:latin typeface="Book Antiqua" panose="02040602050305030304" pitchFamily="18" charset="0"/>
              </a:rPr>
              <a:t>TyfloCentrum</a:t>
            </a:r>
            <a:r>
              <a:rPr lang="cs-CZ" b="1" dirty="0" smtClean="0">
                <a:latin typeface="Book Antiqua" panose="02040602050305030304" pitchFamily="18" charset="0"/>
              </a:rPr>
              <a:t> Jihlava, o.p.s. </a:t>
            </a:r>
            <a:r>
              <a:rPr lang="cs-CZ" dirty="0">
                <a:latin typeface="Book Antiqua" panose="02040602050305030304" pitchFamily="18" charset="0"/>
              </a:rPr>
              <a:t>v</a:t>
            </a:r>
            <a:r>
              <a:rPr lang="cs-CZ" dirty="0" smtClean="0">
                <a:latin typeface="Book Antiqua" panose="02040602050305030304" pitchFamily="18" charset="0"/>
              </a:rPr>
              <a:t>zniklo </a:t>
            </a:r>
            <a:r>
              <a:rPr lang="cs-CZ" dirty="0">
                <a:latin typeface="Book Antiqua" panose="02040602050305030304" pitchFamily="18" charset="0"/>
              </a:rPr>
              <a:t>8. října 2003 (slavíme 15ti - leté výročí založení)</a:t>
            </a:r>
          </a:p>
          <a:p>
            <a:endParaRPr lang="cs-CZ" dirty="0" smtClean="0">
              <a:latin typeface="Book Antiqua" panose="0204060205030503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Co znamená </a:t>
            </a:r>
            <a:r>
              <a:rPr lang="cs-CZ" dirty="0" err="1" smtClean="0">
                <a:solidFill>
                  <a:schemeClr val="tx1"/>
                </a:solidFill>
              </a:rPr>
              <a:t>tyfloCentrum</a:t>
            </a:r>
            <a:r>
              <a:rPr lang="cs-CZ" dirty="0" smtClean="0">
                <a:solidFill>
                  <a:schemeClr val="tx1"/>
                </a:solidFill>
              </a:rPr>
              <a:t>?</a:t>
            </a:r>
            <a:r>
              <a:rPr lang="cs-CZ" dirty="0" smtClean="0"/>
              <a:t>      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56992"/>
            <a:ext cx="4176464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26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Book Antiqua" pitchFamily="18" charset="0"/>
              </a:rPr>
              <a:t>Výlety</a:t>
            </a:r>
            <a:endParaRPr lang="cs-CZ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0242" name="Picture 2" descr="http://www.tyflocentrum.cz/img/tc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3" y="6093296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DSC_03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3842" y="1412776"/>
            <a:ext cx="3560055" cy="240615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4" t="25613" r="5971" b="10051"/>
          <a:stretch/>
        </p:blipFill>
        <p:spPr>
          <a:xfrm>
            <a:off x="330662" y="1122543"/>
            <a:ext cx="3870682" cy="2396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7" y="3818932"/>
            <a:ext cx="3774508" cy="2388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59932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72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Book Antiqua" pitchFamily="18" charset="0"/>
              </a:rPr>
              <a:t>Přednášky a besedy</a:t>
            </a:r>
            <a:endParaRPr lang="cs-CZ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2290" name="Picture 2" descr="http://www.tyflocentrum.cz/img/tc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7876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Zástupný symbol pro obsah 6" descr="DSC_119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3325" y="1016928"/>
            <a:ext cx="4122037" cy="2740716"/>
          </a:xfrm>
          <a:effectLst>
            <a:softEdge rad="63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980728"/>
            <a:ext cx="4176464" cy="277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059" y="3757644"/>
            <a:ext cx="3729220" cy="2796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055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556792"/>
            <a:ext cx="5616624" cy="4032448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Book Antiqua" pitchFamily="18" charset="0"/>
              </a:rPr>
              <a:t>Časopis </a:t>
            </a:r>
            <a:r>
              <a:rPr lang="cs-CZ" dirty="0">
                <a:latin typeface="Book Antiqua" pitchFamily="18" charset="0"/>
              </a:rPr>
              <a:t>přináší informace </a:t>
            </a:r>
            <a:r>
              <a:rPr lang="cs-CZ" dirty="0" smtClean="0">
                <a:latin typeface="Book Antiqua" pitchFamily="18" charset="0"/>
              </a:rPr>
              <a:t>o:</a:t>
            </a:r>
          </a:p>
          <a:p>
            <a:pPr lvl="1"/>
            <a:r>
              <a:rPr lang="cs-CZ" sz="2400" dirty="0" smtClean="0">
                <a:latin typeface="Book Antiqua" pitchFamily="18" charset="0"/>
              </a:rPr>
              <a:t>chystaných </a:t>
            </a:r>
            <a:r>
              <a:rPr lang="cs-CZ" sz="2400" dirty="0">
                <a:latin typeface="Book Antiqua" pitchFamily="18" charset="0"/>
              </a:rPr>
              <a:t>akcích </a:t>
            </a:r>
            <a:endParaRPr lang="cs-CZ" sz="2400" dirty="0" smtClean="0">
              <a:latin typeface="Book Antiqua" pitchFamily="18" charset="0"/>
            </a:endParaRPr>
          </a:p>
          <a:p>
            <a:pPr lvl="1"/>
            <a:r>
              <a:rPr lang="cs-CZ" sz="2400" dirty="0" smtClean="0">
                <a:latin typeface="Book Antiqua" pitchFamily="18" charset="0"/>
              </a:rPr>
              <a:t>aktuality </a:t>
            </a:r>
            <a:r>
              <a:rPr lang="cs-CZ" sz="2400" dirty="0">
                <a:latin typeface="Book Antiqua" pitchFamily="18" charset="0"/>
              </a:rPr>
              <a:t>ze sociálně-právní </a:t>
            </a:r>
            <a:r>
              <a:rPr lang="cs-CZ" sz="2400" dirty="0" smtClean="0">
                <a:latin typeface="Book Antiqua" pitchFamily="18" charset="0"/>
              </a:rPr>
              <a:t>oblasti</a:t>
            </a:r>
          </a:p>
          <a:p>
            <a:pPr lvl="1"/>
            <a:r>
              <a:rPr lang="cs-CZ" sz="2400" dirty="0" smtClean="0">
                <a:latin typeface="Book Antiqua" pitchFamily="18" charset="0"/>
              </a:rPr>
              <a:t>novinky </a:t>
            </a:r>
            <a:r>
              <a:rPr lang="cs-CZ" sz="2400" dirty="0">
                <a:latin typeface="Book Antiqua" pitchFamily="18" charset="0"/>
              </a:rPr>
              <a:t>z oblasti kompenzačních pomůcek </a:t>
            </a:r>
            <a:r>
              <a:rPr lang="cs-CZ" sz="2400" dirty="0" smtClean="0">
                <a:latin typeface="Book Antiqua" pitchFamily="18" charset="0"/>
              </a:rPr>
              <a:t>pro OZP</a:t>
            </a:r>
          </a:p>
          <a:p>
            <a:pPr lvl="1"/>
            <a:r>
              <a:rPr lang="cs-CZ" dirty="0" smtClean="0">
                <a:latin typeface="Book Antiqua" pitchFamily="18" charset="0"/>
              </a:rPr>
              <a:t>Časopis se vydává jak v tištěné, tak elektronické podobě, a je možné si jej stáhnout v elektronické podobě na stránkách </a:t>
            </a:r>
            <a:r>
              <a:rPr lang="cs-CZ" dirty="0" smtClean="0">
                <a:latin typeface="Book Antiqua" pitchFamily="18" charset="0"/>
                <a:hlinkClick r:id="rId2"/>
              </a:rPr>
              <a:t>www.tyflocentrumjihlava.cz</a:t>
            </a:r>
            <a:r>
              <a:rPr lang="cs-CZ" dirty="0" smtClean="0">
                <a:latin typeface="Book Antiqua" pitchFamily="18" charset="0"/>
              </a:rPr>
              <a:t>, nebo nechat vytisknout v Braillovu písmu</a:t>
            </a:r>
          </a:p>
          <a:p>
            <a:pPr lvl="1"/>
            <a:endParaRPr lang="cs-CZ" dirty="0">
              <a:latin typeface="Book Antiqua" pitchFamily="18" charset="0"/>
            </a:endParaRPr>
          </a:p>
          <a:p>
            <a:pPr lvl="1"/>
            <a:endParaRPr lang="cs-CZ" dirty="0" smtClean="0">
              <a:latin typeface="Book Antiqua" pitchFamily="18" charset="0"/>
            </a:endParaRPr>
          </a:p>
          <a:p>
            <a:pPr lvl="1"/>
            <a:endParaRPr lang="cs-CZ" dirty="0" smtClean="0">
              <a:latin typeface="Book Antiqua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 smtClean="0">
                <a:solidFill>
                  <a:schemeClr val="tx1"/>
                </a:solidFill>
                <a:latin typeface="Book Antiqua" pitchFamily="18" charset="0"/>
              </a:rPr>
              <a:t>Střípky z Jihlavy</a:t>
            </a:r>
            <a:br>
              <a:rPr lang="cs-CZ" sz="3600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cs-CZ" sz="3600" dirty="0" smtClean="0">
                <a:solidFill>
                  <a:schemeClr val="tx1"/>
                </a:solidFill>
                <a:latin typeface="Book Antiqua" pitchFamily="18" charset="0"/>
              </a:rPr>
              <a:t>časopis pro slabozraké a nevidomé</a:t>
            </a:r>
            <a:endParaRPr lang="cs-CZ" sz="36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8" name="Picture 2" descr="http://www.tyflocentrum.cz/img/tc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93296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 rot="20839405">
            <a:off x="2915816" y="5732736"/>
            <a:ext cx="5626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1400" b="1" dirty="0">
                <a:latin typeface="Book Antiqua" pitchFamily="18" charset="0"/>
              </a:rPr>
              <a:t>ČASOPIS ODEBÍRÁ CELKEM </a:t>
            </a:r>
            <a:r>
              <a:rPr lang="cs-CZ" sz="1400" b="1" dirty="0" smtClean="0">
                <a:latin typeface="Book Antiqua" pitchFamily="18" charset="0"/>
              </a:rPr>
              <a:t>112 </a:t>
            </a:r>
            <a:r>
              <a:rPr lang="cs-CZ" sz="1400" b="1" dirty="0">
                <a:latin typeface="Book Antiqua" pitchFamily="18" charset="0"/>
              </a:rPr>
              <a:t>KLIENTŮ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09603" y="1979774"/>
            <a:ext cx="3383856" cy="2537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635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556792"/>
            <a:ext cx="8363272" cy="4525963"/>
          </a:xfrm>
        </p:spPr>
        <p:txBody>
          <a:bodyPr>
            <a:normAutofit/>
          </a:bodyPr>
          <a:lstStyle/>
          <a:p>
            <a:pPr lvl="0" algn="just"/>
            <a:r>
              <a:rPr lang="cs-CZ" dirty="0">
                <a:latin typeface="Book Antiqua" pitchFamily="18" charset="0"/>
              </a:rPr>
              <a:t>Nácvik </a:t>
            </a:r>
            <a:r>
              <a:rPr lang="cs-CZ" dirty="0" smtClean="0">
                <a:latin typeface="Book Antiqua" pitchFamily="18" charset="0"/>
              </a:rPr>
              <a:t>a upevňování dovedností </a:t>
            </a:r>
            <a:r>
              <a:rPr lang="cs-CZ" dirty="0">
                <a:latin typeface="Book Antiqua" pitchFamily="18" charset="0"/>
              </a:rPr>
              <a:t>pro zvládání péče o vlastní osobu, soběstačnosti a dalších činností vedoucích k sociálnímu </a:t>
            </a:r>
            <a:r>
              <a:rPr lang="cs-CZ" dirty="0" smtClean="0">
                <a:latin typeface="Book Antiqua" pitchFamily="18" charset="0"/>
              </a:rPr>
              <a:t>začleňování</a:t>
            </a:r>
          </a:p>
          <a:p>
            <a:pPr lvl="0" algn="just"/>
            <a:r>
              <a:rPr lang="cs-CZ" dirty="0" smtClean="0">
                <a:latin typeface="Book Antiqua" pitchFamily="18" charset="0"/>
              </a:rPr>
              <a:t>Podpora pracovního uplatnění </a:t>
            </a:r>
            <a:endParaRPr lang="cs-CZ" dirty="0">
              <a:latin typeface="Book Antiqua" pitchFamily="18" charset="0"/>
            </a:endParaRPr>
          </a:p>
          <a:p>
            <a:pPr algn="just"/>
            <a:r>
              <a:rPr lang="cs-CZ" dirty="0" smtClean="0">
                <a:latin typeface="Book Antiqua" pitchFamily="18" charset="0"/>
              </a:rPr>
              <a:t>Výuka </a:t>
            </a:r>
            <a:r>
              <a:rPr lang="cs-CZ" dirty="0">
                <a:latin typeface="Book Antiqua" pitchFamily="18" charset="0"/>
              </a:rPr>
              <a:t>n</a:t>
            </a:r>
            <a:r>
              <a:rPr lang="cs-CZ" dirty="0" smtClean="0">
                <a:latin typeface="Book Antiqua" pitchFamily="18" charset="0"/>
              </a:rPr>
              <a:t>a mobilních dotykových telefonech</a:t>
            </a:r>
            <a:endParaRPr lang="cs-CZ" dirty="0">
              <a:latin typeface="Book Antiqua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>
                <a:solidFill>
                  <a:schemeClr val="tx1"/>
                </a:solidFill>
                <a:latin typeface="Book Antiqua" pitchFamily="18" charset="0"/>
              </a:rPr>
              <a:t>Sociální rehabilitace</a:t>
            </a:r>
            <a:endParaRPr lang="cs-CZ" sz="36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8" name="Picture 2" descr="http://www.tyflocentrum.cz/img/tc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93296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40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556792"/>
            <a:ext cx="8363272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 smtClean="0">
                <a:latin typeface="Book Antiqua" pitchFamily="18" charset="0"/>
              </a:rPr>
              <a:t>Projekty EU</a:t>
            </a:r>
          </a:p>
          <a:p>
            <a:pPr algn="just"/>
            <a:endParaRPr lang="cs-CZ" dirty="0" smtClean="0">
              <a:latin typeface="Book Antiqua" pitchFamily="18" charset="0"/>
            </a:endParaRPr>
          </a:p>
          <a:p>
            <a:pPr algn="just"/>
            <a:r>
              <a:rPr lang="cs-CZ" dirty="0" smtClean="0">
                <a:latin typeface="Book Antiqua" pitchFamily="18" charset="0"/>
              </a:rPr>
              <a:t>Dobrovolnická služba</a:t>
            </a:r>
          </a:p>
          <a:p>
            <a:pPr algn="just"/>
            <a:endParaRPr lang="cs-CZ" dirty="0" smtClean="0">
              <a:latin typeface="Book Antiqua" pitchFamily="18" charset="0"/>
            </a:endParaRPr>
          </a:p>
          <a:p>
            <a:pPr algn="just"/>
            <a:r>
              <a:rPr lang="cs-CZ" dirty="0" smtClean="0">
                <a:latin typeface="Book Antiqua" pitchFamily="18" charset="0"/>
              </a:rPr>
              <a:t>Osvětová a informační činnost</a:t>
            </a:r>
          </a:p>
          <a:p>
            <a:pPr algn="just"/>
            <a:endParaRPr lang="cs-CZ" dirty="0" smtClean="0">
              <a:latin typeface="Book Antiqua" pitchFamily="18" charset="0"/>
            </a:endParaRPr>
          </a:p>
          <a:p>
            <a:r>
              <a:rPr lang="cs-CZ" dirty="0" smtClean="0">
                <a:latin typeface="Book Antiqua" pitchFamily="18" charset="0"/>
              </a:rPr>
              <a:t>Poradenství v oblasti architektonických a informačních bariér</a:t>
            </a:r>
          </a:p>
          <a:p>
            <a:endParaRPr lang="cs-CZ" dirty="0" smtClean="0">
              <a:latin typeface="Book Antiqua" pitchFamily="18" charset="0"/>
            </a:endParaRPr>
          </a:p>
          <a:p>
            <a:r>
              <a:rPr lang="cs-CZ" dirty="0" smtClean="0">
                <a:latin typeface="Book Antiqua" pitchFamily="18" charset="0"/>
              </a:rPr>
              <a:t>Praxe a odborné stáže</a:t>
            </a:r>
            <a:endParaRPr lang="cs-CZ" dirty="0">
              <a:latin typeface="Book Antiqua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>
                <a:solidFill>
                  <a:schemeClr val="tx1"/>
                </a:solidFill>
                <a:latin typeface="Book Antiqua" pitchFamily="18" charset="0"/>
              </a:rPr>
              <a:t>Mezi další činnosti organizace patří</a:t>
            </a:r>
            <a:endParaRPr lang="cs-CZ" sz="36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8" name="Picture 2" descr="http://www.tyflocentrum.cz/img/tc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93296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0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latin typeface="Book Antiqua" panose="02040602050305030304" pitchFamily="18" charset="0"/>
            </a:endParaRPr>
          </a:p>
          <a:p>
            <a:r>
              <a:rPr lang="cs-CZ" dirty="0" smtClean="0">
                <a:latin typeface="Book Antiqua" panose="02040602050305030304" pitchFamily="18" charset="0"/>
              </a:rPr>
              <a:t>Projekty EU realizujeme od roku 2006</a:t>
            </a:r>
          </a:p>
          <a:p>
            <a:endParaRPr lang="cs-CZ" dirty="0">
              <a:latin typeface="Book Antiqua" panose="02040602050305030304" pitchFamily="18" charset="0"/>
            </a:endParaRPr>
          </a:p>
          <a:p>
            <a:r>
              <a:rPr lang="cs-CZ" dirty="0" smtClean="0">
                <a:latin typeface="Book Antiqua" panose="02040602050305030304" pitchFamily="18" charset="0"/>
              </a:rPr>
              <a:t>Projekt Finanční svoboda pro osoby se zrakovým postižením, POZ.CZ 03.2.60/0. 0/0. 0/15_022/0001017 </a:t>
            </a:r>
          </a:p>
          <a:p>
            <a:pPr marL="109728" indent="0">
              <a:buNone/>
            </a:pPr>
            <a:endParaRPr lang="cs-CZ" dirty="0" smtClean="0">
              <a:latin typeface="Book Antiqua" panose="02040602050305030304" pitchFamily="18" charset="0"/>
            </a:endParaRPr>
          </a:p>
          <a:p>
            <a:r>
              <a:rPr lang="cs-CZ" dirty="0" smtClean="0">
                <a:latin typeface="Book Antiqua" panose="02040602050305030304" pitchFamily="18" charset="0"/>
              </a:rPr>
              <a:t>Projekt OPZ CZ.03.2.63/0.0/0.0/15_023/0001008 </a:t>
            </a:r>
            <a:r>
              <a:rPr lang="cs-CZ" dirty="0">
                <a:latin typeface="Book Antiqua" panose="02040602050305030304" pitchFamily="18" charset="0"/>
              </a:rPr>
              <a:t>s názvem „</a:t>
            </a:r>
            <a:r>
              <a:rPr lang="cs-CZ" dirty="0" err="1" smtClean="0">
                <a:latin typeface="Book Antiqua" panose="02040602050305030304" pitchFamily="18" charset="0"/>
              </a:rPr>
              <a:t>TyfloPoint</a:t>
            </a:r>
            <a:r>
              <a:rPr lang="cs-CZ" dirty="0" smtClean="0">
                <a:latin typeface="Book Antiqua" panose="02040602050305030304" pitchFamily="18" charset="0"/>
              </a:rPr>
              <a:t>“</a:t>
            </a:r>
          </a:p>
          <a:p>
            <a:pPr lvl="1"/>
            <a:endParaRPr lang="cs-CZ" dirty="0">
              <a:latin typeface="Book Antiqua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Book Antiqua" pitchFamily="18" charset="0"/>
              </a:rPr>
              <a:t>Projekty EU</a:t>
            </a:r>
            <a:endParaRPr lang="cs-CZ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4098" name="Picture 2" descr="http://www.tyflocentrum.cz/img/tc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63475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72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499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Book Antiqua" pitchFamily="18" charset="0"/>
              </a:rPr>
              <a:t>Cíl</a:t>
            </a:r>
          </a:p>
          <a:p>
            <a:pPr lvl="1"/>
            <a:r>
              <a:rPr lang="cs-CZ" sz="2400" dirty="0" smtClean="0">
                <a:latin typeface="Book Antiqua" pitchFamily="18" charset="0"/>
              </a:rPr>
              <a:t>Podpora samostatného, </a:t>
            </a:r>
            <a:r>
              <a:rPr lang="cs-CZ" sz="2400" dirty="0">
                <a:latin typeface="Book Antiqua" pitchFamily="18" charset="0"/>
              </a:rPr>
              <a:t>e</a:t>
            </a:r>
            <a:r>
              <a:rPr lang="cs-CZ" sz="2400" dirty="0" smtClean="0">
                <a:latin typeface="Book Antiqua" pitchFamily="18" charset="0"/>
              </a:rPr>
              <a:t>fektivního a zodpovědného hospodaření s finančními prostředky</a:t>
            </a:r>
          </a:p>
          <a:p>
            <a:pPr marL="367200" indent="-255600"/>
            <a:r>
              <a:rPr lang="cs-CZ" dirty="0">
                <a:latin typeface="Book Antiqua" pitchFamily="18" charset="0"/>
              </a:rPr>
              <a:t>P</a:t>
            </a:r>
            <a:r>
              <a:rPr lang="cs-CZ" dirty="0" smtClean="0">
                <a:latin typeface="Book Antiqua" pitchFamily="18" charset="0"/>
              </a:rPr>
              <a:t>rojekt je zaměřený </a:t>
            </a:r>
          </a:p>
          <a:p>
            <a:pPr marL="623232" lvl="1" indent="-255600"/>
            <a:r>
              <a:rPr lang="cs-CZ" sz="2400" dirty="0" smtClean="0">
                <a:latin typeface="Book Antiqua" pitchFamily="18" charset="0"/>
              </a:rPr>
              <a:t>Jak ušetřit; jak se vyznat v nabídkách bank, pojišťoven a podobných organizací; jak se vypořádat s dluhy a dalšími situacemi, které se týkají finanční gramotnosti</a:t>
            </a:r>
          </a:p>
          <a:p>
            <a:pPr marL="367200" indent="-255600"/>
            <a:r>
              <a:rPr lang="cs-CZ" dirty="0" smtClean="0">
                <a:latin typeface="Book Antiqua" pitchFamily="18" charset="0"/>
              </a:rPr>
              <a:t>Odborníci z oboru</a:t>
            </a:r>
          </a:p>
          <a:p>
            <a:pPr marL="623232" lvl="1" indent="-255600"/>
            <a:r>
              <a:rPr lang="cs-CZ" sz="2400" dirty="0" smtClean="0">
                <a:latin typeface="Book Antiqua" pitchFamily="18" charset="0"/>
              </a:rPr>
              <a:t>Právo, psychologie a finančnictví</a:t>
            </a:r>
          </a:p>
          <a:p>
            <a:pPr marL="367200" indent="-255600"/>
            <a:endParaRPr lang="cs-CZ" dirty="0">
              <a:latin typeface="Book Antiqua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801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  <a:latin typeface="Book Antiqua" panose="02040602050305030304" pitchFamily="18" charset="0"/>
              </a:rPr>
              <a:t>Projekt Finanční svoboda pro osoby se zrakovým postižením, POZ.CZ 03.2.60/0. 0/0. 0/15_022/0001017 </a:t>
            </a:r>
            <a:r>
              <a:rPr lang="cs-CZ" sz="2800" dirty="0">
                <a:solidFill>
                  <a:schemeClr val="tx1"/>
                </a:solidFill>
              </a:rPr>
              <a:t/>
            </a:r>
            <a:br>
              <a:rPr lang="cs-CZ" sz="2800" dirty="0">
                <a:solidFill>
                  <a:schemeClr val="tx1"/>
                </a:solidFill>
              </a:rPr>
            </a:br>
            <a:endParaRPr lang="cs-CZ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4098" name="Picture 2" descr="http://www.tyflocentrum.cz/img/tc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63475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0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>
            <a:normAutofit fontScale="70000" lnSpcReduction="20000"/>
          </a:bodyPr>
          <a:lstStyle/>
          <a:p>
            <a:r>
              <a:rPr lang="cs-CZ" sz="3900" dirty="0" smtClean="0">
                <a:latin typeface="Book Antiqua" panose="02040602050305030304" pitchFamily="18" charset="0"/>
              </a:rPr>
              <a:t>Cíl</a:t>
            </a:r>
            <a:r>
              <a:rPr lang="cs-CZ" sz="3900" dirty="0">
                <a:latin typeface="Book Antiqua" panose="02040602050305030304" pitchFamily="18" charset="0"/>
              </a:rPr>
              <a:t> </a:t>
            </a:r>
          </a:p>
          <a:p>
            <a:pPr lvl="1"/>
            <a:r>
              <a:rPr lang="cs-CZ" sz="3400" dirty="0">
                <a:latin typeface="Book Antiqua" panose="02040602050305030304" pitchFamily="18" charset="0"/>
              </a:rPr>
              <a:t>Vytvořit podporu poskytovateli </a:t>
            </a:r>
            <a:r>
              <a:rPr lang="cs-CZ" sz="3400" dirty="0" smtClean="0">
                <a:latin typeface="Book Antiqua" panose="02040602050305030304" pitchFamily="18" charset="0"/>
              </a:rPr>
              <a:t>sociální </a:t>
            </a:r>
            <a:r>
              <a:rPr lang="cs-CZ" sz="3400" dirty="0">
                <a:latin typeface="Book Antiqua" panose="02040602050305030304" pitchFamily="18" charset="0"/>
              </a:rPr>
              <a:t>služby TyfloCentrum Jihlava, o.p.s. poskytující služby pro osoby se zrakovým postižením pro vytvoření case managementu soc. služeb tak, aby tyto služby mohly být poskytovány efektivně, rychle a kvalitně z jednoho místa, a to standardizovaným </a:t>
            </a:r>
            <a:r>
              <a:rPr lang="cs-CZ" sz="3400" dirty="0" smtClean="0">
                <a:latin typeface="Book Antiqua" panose="02040602050305030304" pitchFamily="18" charset="0"/>
              </a:rPr>
              <a:t>postupem</a:t>
            </a:r>
            <a:endParaRPr lang="cs-CZ" sz="3400" dirty="0">
              <a:latin typeface="Book Antiqua" panose="02040602050305030304" pitchFamily="18" charset="0"/>
            </a:endParaRPr>
          </a:p>
          <a:p>
            <a:r>
              <a:rPr lang="cs-CZ" sz="3900" dirty="0">
                <a:latin typeface="Book Antiqua" panose="02040602050305030304" pitchFamily="18" charset="0"/>
              </a:rPr>
              <a:t>Partneři </a:t>
            </a:r>
            <a:r>
              <a:rPr lang="cs-CZ" sz="3900" dirty="0" smtClean="0">
                <a:latin typeface="Book Antiqua" panose="02040602050305030304" pitchFamily="18" charset="0"/>
              </a:rPr>
              <a:t>projektu</a:t>
            </a:r>
            <a:endParaRPr lang="cs-CZ" sz="3900" dirty="0">
              <a:latin typeface="Book Antiqua" panose="02040602050305030304" pitchFamily="18" charset="0"/>
            </a:endParaRPr>
          </a:p>
          <a:p>
            <a:pPr lvl="1"/>
            <a:r>
              <a:rPr lang="cs-CZ" sz="3400" dirty="0">
                <a:latin typeface="Book Antiqua" panose="02040602050305030304" pitchFamily="18" charset="0"/>
              </a:rPr>
              <a:t>Statutární město Jihlava</a:t>
            </a:r>
          </a:p>
          <a:p>
            <a:pPr lvl="1"/>
            <a:r>
              <a:rPr lang="cs-CZ" sz="3400" dirty="0">
                <a:latin typeface="Book Antiqua" panose="02040602050305030304" pitchFamily="18" charset="0"/>
              </a:rPr>
              <a:t>Městská policie Jihlava</a:t>
            </a:r>
          </a:p>
          <a:p>
            <a:pPr lvl="1"/>
            <a:r>
              <a:rPr lang="cs-CZ" sz="3400" dirty="0">
                <a:latin typeface="Book Antiqua" panose="02040602050305030304" pitchFamily="18" charset="0"/>
              </a:rPr>
              <a:t>Soukromá vyšší odborná škola sociální, o.p.s.</a:t>
            </a:r>
          </a:p>
          <a:p>
            <a:pPr lvl="1"/>
            <a:r>
              <a:rPr lang="cs-CZ" sz="3400" dirty="0">
                <a:latin typeface="Book Antiqua" panose="02040602050305030304" pitchFamily="18" charset="0"/>
              </a:rPr>
              <a:t>Bílý kruh bezpečí, z. s</a:t>
            </a:r>
            <a:r>
              <a:rPr lang="cs-CZ" sz="3400" dirty="0" smtClean="0">
                <a:latin typeface="Book Antiqua" panose="02040602050305030304" pitchFamily="18" charset="0"/>
              </a:rPr>
              <a:t>.</a:t>
            </a:r>
            <a:endParaRPr lang="cs-CZ" sz="3400" dirty="0">
              <a:latin typeface="Book Antiqua" panose="020406020503050303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dirty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cs-CZ" sz="3600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cs-CZ" sz="3200" dirty="0">
                <a:latin typeface="Book Antiqua" panose="02040602050305030304" pitchFamily="18" charset="0"/>
              </a:rPr>
              <a:t>Projekt OPZ CZ.03.2.63/0.0/0.0/15_023/0001008 s názvem „</a:t>
            </a:r>
            <a:r>
              <a:rPr lang="cs-CZ" sz="3200" dirty="0" err="1" smtClean="0">
                <a:latin typeface="Book Antiqua" panose="02040602050305030304" pitchFamily="18" charset="0"/>
              </a:rPr>
              <a:t>TyfloPoint</a:t>
            </a:r>
            <a:endParaRPr lang="cs-CZ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4098" name="Picture 2" descr="http://www.tyflocentrum.cz/img/tc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63475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71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556793"/>
            <a:ext cx="8363272" cy="4248472"/>
          </a:xfrm>
        </p:spPr>
        <p:txBody>
          <a:bodyPr>
            <a:normAutofit/>
          </a:bodyPr>
          <a:lstStyle/>
          <a:p>
            <a:pPr algn="just"/>
            <a:r>
              <a:rPr lang="cs-CZ" sz="1900" dirty="0" smtClean="0">
                <a:latin typeface="Book Antiqua" panose="02040602050305030304" pitchFamily="18" charset="0"/>
              </a:rPr>
              <a:t>Nabízíme</a:t>
            </a:r>
          </a:p>
          <a:p>
            <a:pPr lvl="1"/>
            <a:r>
              <a:rPr lang="cs-CZ" sz="1900" dirty="0" smtClean="0">
                <a:latin typeface="Book Antiqua" panose="02040602050305030304" pitchFamily="18" charset="0"/>
              </a:rPr>
              <a:t>získání nových zajímavých zkušeností při práci s CS</a:t>
            </a:r>
          </a:p>
          <a:p>
            <a:pPr lvl="1"/>
            <a:r>
              <a:rPr lang="cs-CZ" sz="1900" dirty="0" smtClean="0">
                <a:latin typeface="Book Antiqua" panose="02040602050305030304" pitchFamily="18" charset="0"/>
              </a:rPr>
              <a:t>pravidelné odborné supervize</a:t>
            </a:r>
          </a:p>
          <a:p>
            <a:pPr lvl="1"/>
            <a:r>
              <a:rPr lang="cs-CZ" sz="1900" dirty="0" smtClean="0">
                <a:latin typeface="Book Antiqua" panose="02040602050305030304" pitchFamily="18" charset="0"/>
              </a:rPr>
              <a:t>pojištění dobrovolnické práce</a:t>
            </a:r>
          </a:p>
          <a:p>
            <a:pPr lvl="1"/>
            <a:r>
              <a:rPr lang="cs-CZ" sz="1900" dirty="0" smtClean="0">
                <a:latin typeface="Book Antiqua" panose="02040602050305030304" pitchFamily="18" charset="0"/>
              </a:rPr>
              <a:t>podporu dobrovolníků - absolventů při hledání zaměstnání (zdarma kurz přípravy na pracovní pohovory)</a:t>
            </a:r>
          </a:p>
          <a:p>
            <a:pPr lvl="1"/>
            <a:r>
              <a:rPr lang="cs-CZ" sz="1900" dirty="0" smtClean="0">
                <a:latin typeface="Book Antiqua" panose="02040602050305030304" pitchFamily="18" charset="0"/>
              </a:rPr>
              <a:t>podpora při vytváření přátelských vztahů s uživateli</a:t>
            </a:r>
          </a:p>
          <a:p>
            <a:pPr lvl="1"/>
            <a:r>
              <a:rPr lang="cs-CZ" sz="1900" dirty="0" smtClean="0">
                <a:latin typeface="Book Antiqua" panose="02040602050305030304" pitchFamily="18" charset="0"/>
              </a:rPr>
              <a:t>získání pocitu smysluplnosti a prospěšnosti ostatním</a:t>
            </a:r>
          </a:p>
          <a:p>
            <a:pPr lvl="1" algn="just"/>
            <a:r>
              <a:rPr lang="cs-CZ" sz="1900" dirty="0" smtClean="0">
                <a:latin typeface="Book Antiqua" panose="02040602050305030304" pitchFamily="18" charset="0"/>
              </a:rPr>
              <a:t>odborné zaškolení v oblasti kontaktu s osobami s těžkým postižením zraku</a:t>
            </a:r>
          </a:p>
          <a:p>
            <a:pPr lvl="1" algn="just"/>
            <a:endParaRPr lang="cs-CZ" dirty="0">
              <a:latin typeface="Book Antiqua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187624" y="308775"/>
            <a:ext cx="6131024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solidFill>
                  <a:schemeClr val="tx1"/>
                </a:solidFill>
                <a:latin typeface="Book Antiqua" pitchFamily="18" charset="0"/>
              </a:rPr>
              <a:t>Dobrovolnická služba</a:t>
            </a:r>
            <a:endParaRPr lang="cs-CZ" sz="36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8" name="Picture 2" descr="http://www.tyflocentrum.cz/img/tc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93296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839" y="516959"/>
            <a:ext cx="1717709" cy="230371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Obdélník 6"/>
          <p:cNvSpPr/>
          <p:nvPr/>
        </p:nvSpPr>
        <p:spPr>
          <a:xfrm>
            <a:off x="3347864" y="5013176"/>
            <a:ext cx="559106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TyfloCentrum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Jihlava, o. p. s. má vlastní akreditaci Ministerstva vnitra ČR v oblasti dobrovolnické služby Č.j.: MV-166463-4/OBP-2015.</a:t>
            </a:r>
            <a:endParaRPr lang="cs-CZ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40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556793"/>
            <a:ext cx="8363272" cy="4248472"/>
          </a:xfrm>
        </p:spPr>
        <p:txBody>
          <a:bodyPr>
            <a:normAutofit/>
          </a:bodyPr>
          <a:lstStyle/>
          <a:p>
            <a:pPr algn="just"/>
            <a:r>
              <a:rPr lang="cs-CZ" sz="2000" dirty="0" smtClean="0">
                <a:latin typeface="Book Antiqua" panose="02040602050305030304" pitchFamily="18" charset="0"/>
              </a:rPr>
              <a:t>Cíl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cs-CZ" sz="1800" dirty="0" smtClean="0">
                <a:latin typeface="Book Antiqua" panose="02040602050305030304" pitchFamily="18" charset="0"/>
              </a:rPr>
              <a:t>seznámit širokou veřejnost se světem nevidomých a slabozrakých lidí, navštěvujeme MŠ, ZŠ, SŠ, VOŠ, a různé organizace a instituce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cs-CZ" sz="1800" dirty="0" smtClean="0">
                <a:latin typeface="Book Antiqua" panose="02040602050305030304" pitchFamily="18" charset="0"/>
              </a:rPr>
              <a:t>především </a:t>
            </a:r>
            <a:r>
              <a:rPr lang="cs-CZ" sz="1800" dirty="0">
                <a:latin typeface="Book Antiqua" panose="02040602050305030304" pitchFamily="18" charset="0"/>
              </a:rPr>
              <a:t>jde o odbourání předsudků a různých mýtů, které se vyskytují </a:t>
            </a:r>
            <a:r>
              <a:rPr lang="cs-CZ" sz="1800" dirty="0" smtClean="0">
                <a:latin typeface="Book Antiqua" panose="02040602050305030304" pitchFamily="18" charset="0"/>
              </a:rPr>
              <a:t>mezi zdravou populací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1800" dirty="0" smtClean="0">
                <a:latin typeface="Book Antiqua" panose="02040602050305030304" pitchFamily="18" charset="0"/>
              </a:rPr>
              <a:t>Spolupráce s Městskou policií Jihlava</a:t>
            </a:r>
          </a:p>
          <a:p>
            <a:pPr marL="109728" indent="0" algn="just">
              <a:buNone/>
            </a:pPr>
            <a:endParaRPr lang="cs-CZ" sz="1800" dirty="0">
              <a:latin typeface="Book Antiqua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>
                <a:solidFill>
                  <a:schemeClr val="tx1"/>
                </a:solidFill>
                <a:latin typeface="Book Antiqua" pitchFamily="18" charset="0"/>
              </a:rPr>
              <a:t>Osvětová a informační služba</a:t>
            </a:r>
            <a:endParaRPr lang="cs-CZ" sz="36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8" name="Picture 2" descr="http://www.tyflocentrum.cz/img/tc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93296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TC Jihlava\Akce - foto\Rok 2016\2016-01-15 Osvěta ZŠ Březinova\P11008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789882"/>
            <a:ext cx="3071358" cy="2303414"/>
          </a:xfrm>
          <a:prstGeom prst="rect">
            <a:avLst/>
          </a:prstGeom>
          <a:noFill/>
          <a:effectLst>
            <a:softEdge rad="63500"/>
          </a:effectLst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940969"/>
              </p:ext>
            </p:extLst>
          </p:nvPr>
        </p:nvGraphicFramePr>
        <p:xfrm>
          <a:off x="4355976" y="4540095"/>
          <a:ext cx="4571973" cy="1306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3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3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Rok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Počet škol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cs-CZ" sz="1600" b="1">
                          <a:solidFill>
                            <a:schemeClr val="tx1"/>
                          </a:solidFill>
                          <a:effectLst/>
                        </a:rPr>
                        <a:t>Počet žáků</a:t>
                      </a:r>
                      <a:endParaRPr lang="cs-CZ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3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330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3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373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86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err="1">
                <a:latin typeface="Book Antiqua" panose="02040602050305030304" pitchFamily="18" charset="0"/>
              </a:rPr>
              <a:t>t</a:t>
            </a:r>
            <a:r>
              <a:rPr lang="cs-CZ" dirty="0" err="1" smtClean="0">
                <a:latin typeface="Book Antiqua" panose="02040602050305030304" pitchFamily="18" charset="0"/>
              </a:rPr>
              <a:t>yfloCentra</a:t>
            </a:r>
            <a:r>
              <a:rPr lang="cs-CZ" dirty="0" smtClean="0">
                <a:latin typeface="Book Antiqua" panose="02040602050305030304" pitchFamily="18" charset="0"/>
              </a:rPr>
              <a:t> existují v každém kraji od přelomu druhého tisíciletí (první vzniklo v Brně r. 2000)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Book Antiqua" panose="02040602050305030304" pitchFamily="18" charset="0"/>
              </a:rPr>
              <a:t> </a:t>
            </a:r>
            <a:r>
              <a:rPr lang="cs-CZ" dirty="0" smtClean="0">
                <a:latin typeface="Book Antiqua" panose="02040602050305030304" pitchFamily="18" charset="0"/>
              </a:rPr>
              <a:t>náš zakladatel je SONS, organizace sdružující osoby se zrakovým postižením a jejich příznivce </a:t>
            </a:r>
          </a:p>
          <a:p>
            <a:pPr marL="109728" indent="0">
              <a:buNone/>
            </a:pPr>
            <a:r>
              <a:rPr lang="cs-CZ" dirty="0" smtClean="0">
                <a:latin typeface="Book Antiqua" panose="02040602050305030304" pitchFamily="18" charset="0"/>
              </a:rPr>
              <a:t>   (zapsaný spolek od r. 2016)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Book Antiqua" panose="02040602050305030304" pitchFamily="18" charset="0"/>
              </a:rPr>
              <a:t> </a:t>
            </a:r>
            <a:r>
              <a:rPr lang="cs-CZ" dirty="0" smtClean="0">
                <a:latin typeface="Book Antiqua" panose="02040602050305030304" pitchFamily="18" charset="0"/>
              </a:rPr>
              <a:t>jsme samostatné právní jednotky, máme podobné služby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Book Antiqua" panose="02040602050305030304" pitchFamily="18" charset="0"/>
              </a:rPr>
              <a:t>s</a:t>
            </a:r>
            <a:r>
              <a:rPr lang="cs-CZ" dirty="0" smtClean="0">
                <a:latin typeface="Book Antiqua" panose="02040602050305030304" pitchFamily="18" charset="0"/>
              </a:rPr>
              <a:t>polupracujeme s tzv. </a:t>
            </a:r>
            <a:r>
              <a:rPr lang="cs-CZ" dirty="0" err="1" smtClean="0">
                <a:latin typeface="Book Antiqua" panose="02040602050305030304" pitchFamily="18" charset="0"/>
              </a:rPr>
              <a:t>Tyfloservisem</a:t>
            </a:r>
            <a:r>
              <a:rPr lang="cs-CZ" dirty="0" smtClean="0">
                <a:latin typeface="Book Antiqua" panose="02040602050305030304" pitchFamily="18" charset="0"/>
              </a:rPr>
              <a:t>, který poskytuje sociální služby v přirozeném prostředí klienta (též má pobočky ve všech krajích ČR)</a:t>
            </a:r>
          </a:p>
          <a:p>
            <a:pPr marL="109728" indent="0">
              <a:buNone/>
            </a:pPr>
            <a:endParaRPr lang="cs-CZ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Něco málo z </a:t>
            </a:r>
            <a:r>
              <a:rPr lang="cs-CZ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historie</a:t>
            </a:r>
            <a:r>
              <a:rPr lang="cs-CZ" dirty="0" smtClean="0">
                <a:solidFill>
                  <a:schemeClr val="tx1"/>
                </a:solidFill>
              </a:rPr>
              <a:t>…..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556792"/>
            <a:ext cx="8363272" cy="4525963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>
                <a:latin typeface="Book Antiqua" pitchFamily="18" charset="0"/>
              </a:rPr>
              <a:t>Mapování a odstraňování bariér</a:t>
            </a:r>
          </a:p>
          <a:p>
            <a:pPr lvl="1"/>
            <a:r>
              <a:rPr lang="cs-CZ" sz="2400" dirty="0" smtClean="0">
                <a:latin typeface="Book Antiqua" pitchFamily="18" charset="0"/>
              </a:rPr>
              <a:t>Poradenství o oblasti komunikačních a technických bariér</a:t>
            </a:r>
          </a:p>
          <a:p>
            <a:pPr lvl="1"/>
            <a:r>
              <a:rPr lang="cs-CZ" sz="2400" dirty="0" smtClean="0">
                <a:latin typeface="Book Antiqua" pitchFamily="18" charset="0"/>
              </a:rPr>
              <a:t>Kontrola funkčnosti OHM (orientačních navigačních majáčků)</a:t>
            </a:r>
          </a:p>
          <a:p>
            <a:pPr lvl="1"/>
            <a:r>
              <a:rPr lang="cs-CZ" sz="2400" dirty="0" smtClean="0">
                <a:latin typeface="Book Antiqua" pitchFamily="18" charset="0"/>
              </a:rPr>
              <a:t>Kontrola zvukové signalizace na přechodech pro chodce</a:t>
            </a:r>
          </a:p>
          <a:p>
            <a:pPr lvl="1"/>
            <a:r>
              <a:rPr lang="cs-CZ" sz="2400" dirty="0" smtClean="0">
                <a:latin typeface="Book Antiqua" pitchFamily="18" charset="0"/>
              </a:rPr>
              <a:t>Kontrola vnitřní a vnější zvukové signalizace dopravních </a:t>
            </a:r>
            <a:r>
              <a:rPr lang="cs-CZ" sz="2400" dirty="0">
                <a:latin typeface="Book Antiqua" panose="02040602050305030304" pitchFamily="18" charset="0"/>
              </a:rPr>
              <a:t>prostředků </a:t>
            </a:r>
            <a:r>
              <a:rPr lang="cs-CZ" sz="2400" dirty="0" smtClean="0">
                <a:latin typeface="Book Antiqua" panose="02040602050305030304" pitchFamily="18" charset="0"/>
              </a:rPr>
              <a:t>MHD</a:t>
            </a:r>
          </a:p>
          <a:p>
            <a:pPr lvl="1" algn="just"/>
            <a:r>
              <a:rPr lang="cs-CZ" sz="2400" dirty="0" smtClean="0">
                <a:latin typeface="Book Antiqua" panose="02040602050305030304" pitchFamily="18" charset="0"/>
              </a:rPr>
              <a:t>Informace o uzavírkách, </a:t>
            </a:r>
            <a:r>
              <a:rPr lang="cs-CZ" sz="2400" dirty="0">
                <a:latin typeface="Book Antiqua" panose="02040602050305030304" pitchFamily="18" charset="0"/>
              </a:rPr>
              <a:t>provádění stavebních prací </a:t>
            </a:r>
            <a:endParaRPr lang="cs-CZ" sz="2400" dirty="0" smtClean="0">
              <a:latin typeface="Book Antiqua" panose="02040602050305030304" pitchFamily="18" charset="0"/>
            </a:endParaRPr>
          </a:p>
          <a:p>
            <a:pPr lvl="1" algn="just"/>
            <a:endParaRPr lang="cs-CZ" sz="2400" dirty="0">
              <a:latin typeface="Book Antiqua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dirty="0">
                <a:solidFill>
                  <a:schemeClr val="tx1"/>
                </a:solidFill>
                <a:latin typeface="Book Antiqua" pitchFamily="18" charset="0"/>
              </a:rPr>
              <a:t>Poradenství v oblasti architektonických a informačních </a:t>
            </a:r>
            <a:r>
              <a:rPr lang="cs-CZ" sz="3600" dirty="0" smtClean="0">
                <a:solidFill>
                  <a:schemeClr val="tx1"/>
                </a:solidFill>
                <a:latin typeface="Book Antiqua" pitchFamily="18" charset="0"/>
              </a:rPr>
              <a:t>bariér</a:t>
            </a:r>
            <a:endParaRPr lang="cs-CZ" sz="36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8" name="Picture 2" descr="http://www.tyflocentrum.cz/img/tc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93296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1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556792"/>
            <a:ext cx="8363272" cy="4525963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>
                <a:latin typeface="Book Antiqua" panose="02040602050305030304" pitchFamily="18" charset="0"/>
              </a:rPr>
              <a:t>Odborná praxe pro studenty SŠ</a:t>
            </a:r>
            <a:r>
              <a:rPr lang="cs-CZ" dirty="0">
                <a:latin typeface="Book Antiqua" panose="02040602050305030304" pitchFamily="18" charset="0"/>
              </a:rPr>
              <a:t>, V0Š a </a:t>
            </a:r>
            <a:r>
              <a:rPr lang="cs-CZ" dirty="0" smtClean="0">
                <a:latin typeface="Book Antiqua" panose="02040602050305030304" pitchFamily="18" charset="0"/>
              </a:rPr>
              <a:t>VŠ</a:t>
            </a:r>
            <a:endParaRPr lang="cs-CZ" dirty="0">
              <a:latin typeface="Book Antiqua" panose="02040602050305030304" pitchFamily="18" charset="0"/>
            </a:endParaRPr>
          </a:p>
          <a:p>
            <a:pPr algn="just"/>
            <a:r>
              <a:rPr lang="cs-CZ" dirty="0">
                <a:latin typeface="Book Antiqua" panose="02040602050305030304" pitchFamily="18" charset="0"/>
              </a:rPr>
              <a:t>Na praxi se studenti seznámí </a:t>
            </a:r>
            <a:r>
              <a:rPr lang="cs-CZ" dirty="0" smtClean="0">
                <a:latin typeface="Book Antiqua" panose="02040602050305030304" pitchFamily="18" charset="0"/>
              </a:rPr>
              <a:t>s</a:t>
            </a:r>
          </a:p>
          <a:p>
            <a:pPr lvl="1" algn="just"/>
            <a:r>
              <a:rPr lang="cs-CZ" dirty="0">
                <a:latin typeface="Book Antiqua" panose="02040602050305030304" pitchFamily="18" charset="0"/>
              </a:rPr>
              <a:t>c</a:t>
            </a:r>
            <a:r>
              <a:rPr lang="cs-CZ" dirty="0" smtClean="0">
                <a:latin typeface="Book Antiqua" panose="02040602050305030304" pitchFamily="18" charset="0"/>
              </a:rPr>
              <a:t>ílovou skupinou osob se zrakovým postižením a jejími specifiky</a:t>
            </a:r>
          </a:p>
          <a:p>
            <a:pPr lvl="1" algn="just"/>
            <a:r>
              <a:rPr lang="cs-CZ" sz="2400" dirty="0" smtClean="0">
                <a:latin typeface="Book Antiqua" panose="02040602050305030304" pitchFamily="18" charset="0"/>
              </a:rPr>
              <a:t>základy průvodcovství a komunikace s CS</a:t>
            </a:r>
          </a:p>
          <a:p>
            <a:pPr lvl="1"/>
            <a:r>
              <a:rPr lang="cs-CZ" sz="2400" dirty="0">
                <a:latin typeface="Book Antiqua" panose="02040602050305030304" pitchFamily="18" charset="0"/>
              </a:rPr>
              <a:t>s</a:t>
            </a:r>
            <a:r>
              <a:rPr lang="cs-CZ" sz="2400" dirty="0" smtClean="0">
                <a:latin typeface="Book Antiqua" panose="02040602050305030304" pitchFamily="18" charset="0"/>
              </a:rPr>
              <a:t>peciálními kompenzačními </a:t>
            </a:r>
            <a:r>
              <a:rPr lang="cs-CZ" sz="2400" dirty="0">
                <a:latin typeface="Book Antiqua" panose="02040602050305030304" pitchFamily="18" charset="0"/>
              </a:rPr>
              <a:t>pomůckami pro zrakově </a:t>
            </a:r>
            <a:r>
              <a:rPr lang="cs-CZ" sz="2400" dirty="0" smtClean="0">
                <a:latin typeface="Book Antiqua" panose="02040602050305030304" pitchFamily="18" charset="0"/>
              </a:rPr>
              <a:t>handicapované osoby</a:t>
            </a:r>
          </a:p>
          <a:p>
            <a:pPr lvl="1"/>
            <a:r>
              <a:rPr lang="cs-CZ" sz="2400" dirty="0" smtClean="0">
                <a:latin typeface="Book Antiqua" panose="02040602050305030304" pitchFamily="18" charset="0"/>
              </a:rPr>
              <a:t>s </a:t>
            </a:r>
            <a:r>
              <a:rPr lang="cs-CZ" sz="2400" dirty="0">
                <a:latin typeface="Book Antiqua" panose="02040602050305030304" pitchFamily="18" charset="0"/>
              </a:rPr>
              <a:t>přímou prací s </a:t>
            </a:r>
            <a:r>
              <a:rPr lang="cs-CZ" sz="2400" dirty="0" smtClean="0">
                <a:latin typeface="Book Antiqua" panose="02040602050305030304" pitchFamily="18" charset="0"/>
              </a:rPr>
              <a:t>CS a </a:t>
            </a:r>
            <a:r>
              <a:rPr lang="cs-CZ" sz="2400" dirty="0">
                <a:latin typeface="Book Antiqua" panose="02040602050305030304" pitchFamily="18" charset="0"/>
              </a:rPr>
              <a:t>získají možnost uskutečnit pro klienty samostatnou aktivitu pod supervizí sociálního </a:t>
            </a:r>
            <a:r>
              <a:rPr lang="cs-CZ" sz="2400" dirty="0" smtClean="0">
                <a:latin typeface="Book Antiqua" panose="02040602050305030304" pitchFamily="18" charset="0"/>
              </a:rPr>
              <a:t>pracovníka</a:t>
            </a:r>
          </a:p>
          <a:p>
            <a:pPr algn="just"/>
            <a:endParaRPr lang="cs-CZ" dirty="0">
              <a:latin typeface="Book Antiqua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>
                <a:solidFill>
                  <a:schemeClr val="tx1"/>
                </a:solidFill>
                <a:latin typeface="Book Antiqua" pitchFamily="18" charset="0"/>
              </a:rPr>
              <a:t>Praxe a odborné stáže</a:t>
            </a:r>
            <a:endParaRPr lang="cs-CZ" sz="36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8" name="Picture 2" descr="http://www.tyflocentrum.cz/img/tc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93296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1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16633"/>
            <a:ext cx="7630616" cy="1512168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cs-CZ" sz="31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Book Antiqua" panose="02040602050305030304" pitchFamily="18" charset="0"/>
              </a:rPr>
              <a:t>Projekty z Nadačního fondu českého rozhlasu ze sbírky </a:t>
            </a:r>
            <a:r>
              <a:rPr lang="cs-CZ" sz="3100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Book Antiqua" panose="02040602050305030304" pitchFamily="18" charset="0"/>
              </a:rPr>
              <a:t>Světluška</a:t>
            </a:r>
            <a:r>
              <a:rPr lang="cs-CZ" sz="18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/>
            </a:r>
            <a:br>
              <a:rPr lang="cs-CZ" sz="18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484785"/>
            <a:ext cx="4390256" cy="4248472"/>
          </a:xfrm>
        </p:spPr>
        <p:txBody>
          <a:bodyPr>
            <a:normAutofit fontScale="32500" lnSpcReduction="20000"/>
          </a:bodyPr>
          <a:lstStyle/>
          <a:p>
            <a:pPr marL="857250" indent="-857250" algn="l">
              <a:buFont typeface="Wingdings" panose="05000000000000000000" pitchFamily="2" charset="2"/>
              <a:buChar char="q"/>
            </a:pPr>
            <a:r>
              <a:rPr lang="cs-CZ" sz="7200" dirty="0" smtClean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Koupě mobilních </a:t>
            </a:r>
            <a:r>
              <a:rPr lang="cs-CZ" sz="7200" dirty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dotykových zařízení </a:t>
            </a:r>
            <a:r>
              <a:rPr lang="cs-CZ" sz="7200" dirty="0" smtClean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pro osoby </a:t>
            </a:r>
            <a:r>
              <a:rPr lang="cs-CZ" sz="7200" dirty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se zrakovým postižením </a:t>
            </a:r>
          </a:p>
          <a:p>
            <a:pPr marL="857250" indent="-857250" algn="l">
              <a:buFont typeface="Wingdings" panose="05000000000000000000" pitchFamily="2" charset="2"/>
              <a:buChar char="q"/>
            </a:pPr>
            <a:r>
              <a:rPr lang="cs-CZ" sz="7200" dirty="0" smtClean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Koupě </a:t>
            </a:r>
            <a:r>
              <a:rPr lang="cs-CZ" sz="7200" dirty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tandemového </a:t>
            </a:r>
            <a:r>
              <a:rPr lang="cs-CZ" sz="7200" dirty="0" smtClean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kola</a:t>
            </a:r>
            <a:endParaRPr lang="cs-CZ" sz="7200" dirty="0">
              <a:solidFill>
                <a:schemeClr val="tx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857250" indent="-857250" algn="l">
              <a:buFont typeface="Wingdings" panose="05000000000000000000" pitchFamily="2" charset="2"/>
              <a:buChar char="q"/>
            </a:pPr>
            <a:r>
              <a:rPr lang="cs-CZ" sz="7200" dirty="0" smtClean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Rekondiční pobyty</a:t>
            </a:r>
            <a:endParaRPr lang="cs-CZ" sz="7200" b="1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857250" lvl="0" indent="-857250" algn="l">
              <a:buFont typeface="Wingdings" panose="05000000000000000000" pitchFamily="2" charset="2"/>
              <a:buChar char="q"/>
            </a:pPr>
            <a:r>
              <a:rPr lang="cs-CZ" sz="7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Kurz sebeobrany pro osoby se zrakovým postižením Gauner boxing klub Jihlava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cs-CZ" sz="80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356" y="1340768"/>
            <a:ext cx="2524596" cy="18002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92" y="3933056"/>
            <a:ext cx="3995936" cy="265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692696"/>
            <a:ext cx="8301608" cy="3096344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cs-CZ" sz="4400" b="1" dirty="0" smtClean="0">
                <a:latin typeface="Book Antiqua" pitchFamily="18" charset="0"/>
              </a:rPr>
              <a:t>DĚKUJI VÁM ZA POZORNOST </a:t>
            </a:r>
          </a:p>
          <a:p>
            <a:pPr marL="109728" indent="0" algn="ctr">
              <a:buNone/>
            </a:pPr>
            <a:r>
              <a:rPr lang="cs-CZ" sz="2800" b="1" dirty="0" smtClean="0">
                <a:latin typeface="Book Antiqua" pitchFamily="18" charset="0"/>
              </a:rPr>
              <a:t>Mgr. Iveta </a:t>
            </a:r>
            <a:r>
              <a:rPr lang="cs-CZ" sz="2800" b="1" dirty="0" err="1" smtClean="0">
                <a:latin typeface="Book Antiqua" pitchFamily="18" charset="0"/>
              </a:rPr>
              <a:t>Bělovová</a:t>
            </a:r>
            <a:endParaRPr lang="cs-CZ" sz="2800" b="1" dirty="0" smtClean="0">
              <a:latin typeface="Book Antiqua" pitchFamily="18" charset="0"/>
            </a:endParaRPr>
          </a:p>
          <a:p>
            <a:pPr marL="109728" indent="0" algn="ctr">
              <a:buNone/>
            </a:pPr>
            <a:r>
              <a:rPr lang="cs-CZ" sz="2800" b="1" dirty="0" smtClean="0">
                <a:latin typeface="Book Antiqua" pitchFamily="18" charset="0"/>
                <a:hlinkClick r:id="rId2"/>
              </a:rPr>
              <a:t>www.tyflocentrumjihlava.cz</a:t>
            </a:r>
            <a:endParaRPr lang="cs-CZ" sz="2800" b="1" dirty="0">
              <a:latin typeface="Book Antiqua" pitchFamily="18" charset="0"/>
            </a:endParaRPr>
          </a:p>
          <a:p>
            <a:pPr marL="109728" indent="0" algn="ctr">
              <a:buNone/>
            </a:pPr>
            <a:r>
              <a:rPr lang="cs-CZ" sz="2800" b="1" dirty="0" smtClean="0">
                <a:latin typeface="Book Antiqua" pitchFamily="18" charset="0"/>
              </a:rPr>
              <a:t>https</a:t>
            </a:r>
            <a:r>
              <a:rPr lang="cs-CZ" sz="2800" b="1" dirty="0">
                <a:latin typeface="Book Antiqua" pitchFamily="18" charset="0"/>
              </a:rPr>
              <a:t>://www.facebook.com/TyfloCentrumJihlava</a:t>
            </a:r>
            <a:endParaRPr lang="cs-CZ" sz="4400" b="1" dirty="0">
              <a:latin typeface="Book Antiqua" pitchFamily="18" charset="0"/>
            </a:endParaRPr>
          </a:p>
          <a:p>
            <a:pPr marL="109728" indent="0" algn="ctr">
              <a:buNone/>
            </a:pPr>
            <a:endParaRPr lang="cs-CZ" sz="4400" b="1" dirty="0">
              <a:latin typeface="Book Antiqua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1" y="5736583"/>
            <a:ext cx="3714936" cy="93303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64810"/>
            <a:ext cx="4053137" cy="303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003232" cy="4353347"/>
          </a:xfrm>
        </p:spPr>
        <p:txBody>
          <a:bodyPr>
            <a:normAutofit/>
          </a:bodyPr>
          <a:lstStyle/>
          <a:p>
            <a:r>
              <a:rPr lang="cs-CZ" dirty="0">
                <a:latin typeface="Book Antiqua" pitchFamily="18" charset="0"/>
              </a:rPr>
              <a:t>P</a:t>
            </a:r>
            <a:r>
              <a:rPr lang="cs-CZ" dirty="0" smtClean="0">
                <a:latin typeface="Book Antiqua" pitchFamily="18" charset="0"/>
              </a:rPr>
              <a:t>omáhat nevidomým a                         slabozrakým občanům Kraje Vysočina dosáhnout maximální možné míry samostatnosti ve všech oblastech jejich života </a:t>
            </a:r>
          </a:p>
          <a:p>
            <a:r>
              <a:rPr lang="cs-CZ" dirty="0" smtClean="0">
                <a:latin typeface="Book Antiqua" pitchFamily="18" charset="0"/>
              </a:rPr>
              <a:t>Zvyšovat kvalitu jejich života</a:t>
            </a:r>
          </a:p>
          <a:p>
            <a:r>
              <a:rPr lang="cs-CZ" dirty="0">
                <a:latin typeface="Book Antiqua" pitchFamily="18" charset="0"/>
              </a:rPr>
              <a:t>Z</a:t>
            </a:r>
            <a:r>
              <a:rPr lang="cs-CZ" dirty="0" smtClean="0">
                <a:latin typeface="Book Antiqua" pitchFamily="18" charset="0"/>
              </a:rPr>
              <a:t>vyšovat informovanost veřejnosti  o problematice zrakově postižených (osvětová a informační činnost)</a:t>
            </a:r>
            <a:endParaRPr lang="cs-CZ" dirty="0">
              <a:latin typeface="Book Antiqua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chemeClr val="tx1"/>
                </a:solidFill>
                <a:latin typeface="Book Antiqua" pitchFamily="18" charset="0"/>
              </a:rPr>
              <a:t>Posláním organizace </a:t>
            </a:r>
            <a:r>
              <a:rPr lang="cs-CZ" sz="3600" b="1" dirty="0" err="1">
                <a:solidFill>
                  <a:schemeClr val="tx1"/>
                </a:solidFill>
                <a:latin typeface="Book Antiqua" pitchFamily="18" charset="0"/>
              </a:rPr>
              <a:t>TyfloCentrum</a:t>
            </a:r>
            <a:r>
              <a:rPr lang="cs-CZ" sz="3600" b="1" dirty="0">
                <a:solidFill>
                  <a:schemeClr val="tx1"/>
                </a:solidFill>
                <a:latin typeface="Book Antiqua" pitchFamily="18" charset="0"/>
              </a:rPr>
              <a:t> Jihlava, o.p.s. </a:t>
            </a:r>
            <a:r>
              <a:rPr lang="cs-CZ" sz="3600" b="1" dirty="0" smtClean="0">
                <a:solidFill>
                  <a:schemeClr val="tx1"/>
                </a:solidFill>
                <a:latin typeface="Book Antiqua" pitchFamily="18" charset="0"/>
              </a:rPr>
              <a:t>je:</a:t>
            </a:r>
            <a:endParaRPr lang="cs-CZ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3074" name="Picture 2" descr="http://www.tyflocentrum.cz/img/tc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18448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5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89653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Book Antiqua" pitchFamily="18" charset="0"/>
              </a:rPr>
              <a:t>Máme 15-ti letou historii</a:t>
            </a:r>
          </a:p>
          <a:p>
            <a:r>
              <a:rPr lang="cs-CZ" sz="2400" dirty="0" smtClean="0">
                <a:latin typeface="Book Antiqua" pitchFamily="18" charset="0"/>
              </a:rPr>
              <a:t>V roce 2003 – 3 zaměstnanci, 2 sociální služby</a:t>
            </a:r>
          </a:p>
          <a:p>
            <a:r>
              <a:rPr lang="cs-CZ" sz="2400" dirty="0" smtClean="0">
                <a:latin typeface="Book Antiqua" pitchFamily="18" charset="0"/>
              </a:rPr>
              <a:t>V roce 2018</a:t>
            </a:r>
            <a:r>
              <a:rPr lang="cs-CZ" sz="2400" dirty="0">
                <a:latin typeface="Book Antiqua" pitchFamily="18" charset="0"/>
              </a:rPr>
              <a:t> </a:t>
            </a:r>
            <a:r>
              <a:rPr lang="cs-CZ" sz="2400" dirty="0" smtClean="0">
                <a:latin typeface="Book Antiqua" pitchFamily="18" charset="0"/>
              </a:rPr>
              <a:t>-  8 kmenových zaměstnanců, 4 registrované sociální služby</a:t>
            </a:r>
          </a:p>
          <a:p>
            <a:r>
              <a:rPr lang="cs-CZ" sz="2400" dirty="0" smtClean="0">
                <a:latin typeface="Book Antiqua" pitchFamily="18" charset="0"/>
              </a:rPr>
              <a:t>Od roku 2006 jsme úspěšně zrealizovali 7 projektů EU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err="1" smtClean="0">
                <a:solidFill>
                  <a:schemeClr val="tx1"/>
                </a:solidFill>
                <a:latin typeface="Book Antiqua" pitchFamily="18" charset="0"/>
              </a:rPr>
              <a:t>TyfloCentrum</a:t>
            </a:r>
            <a:r>
              <a:rPr lang="cs-CZ" sz="3600" dirty="0" smtClean="0">
                <a:solidFill>
                  <a:schemeClr val="tx1"/>
                </a:solidFill>
                <a:latin typeface="Book Antiqua" pitchFamily="18" charset="0"/>
              </a:rPr>
              <a:t> Jihlava, o.p.s.</a:t>
            </a:r>
            <a:endParaRPr lang="cs-CZ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4098" name="Picture 2" descr="http://www.tyflocentrum.cz/img/tc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63475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P1100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713208"/>
            <a:ext cx="2956489" cy="251003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9939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3154" y="1196752"/>
            <a:ext cx="8229600" cy="481399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cs-CZ" sz="2000" dirty="0" smtClean="0">
                <a:latin typeface="Book Antiqua" pitchFamily="18" charset="0"/>
              </a:rPr>
              <a:t>Služby </a:t>
            </a:r>
            <a:r>
              <a:rPr lang="cs-CZ" sz="2000" dirty="0" err="1" smtClean="0">
                <a:latin typeface="Book Antiqua" pitchFamily="18" charset="0"/>
              </a:rPr>
              <a:t>TyfloCentra</a:t>
            </a:r>
            <a:r>
              <a:rPr lang="cs-CZ" sz="2000" dirty="0" smtClean="0">
                <a:latin typeface="Book Antiqua" pitchFamily="18" charset="0"/>
              </a:rPr>
              <a:t> Jihlava, o.p.s. jsou určeny pro lidi s těžkým zrakovým nebo kombinovaným (zrakovým a jiným) zdravotním postižením, kteří jsou starší 11-ti let.</a:t>
            </a:r>
          </a:p>
          <a:p>
            <a:pPr algn="ctr"/>
            <a:endParaRPr lang="cs-CZ" sz="2000" dirty="0" smtClean="0">
              <a:latin typeface="Book Antiqua" pitchFamily="18" charset="0"/>
            </a:endParaRPr>
          </a:p>
          <a:p>
            <a:pPr marL="109728" indent="0">
              <a:buNone/>
            </a:pPr>
            <a:r>
              <a:rPr lang="cs-CZ" sz="2000" b="1" dirty="0">
                <a:latin typeface="Book Antiqua" pitchFamily="18" charset="0"/>
              </a:rPr>
              <a:t>Našimi klienty jsou:</a:t>
            </a:r>
          </a:p>
          <a:p>
            <a:r>
              <a:rPr lang="cs-CZ" sz="2000" dirty="0">
                <a:latin typeface="Book Antiqua" pitchFamily="18" charset="0"/>
              </a:rPr>
              <a:t>Lidé slabozrací a nevidomí od narození</a:t>
            </a:r>
          </a:p>
          <a:p>
            <a:r>
              <a:rPr lang="cs-CZ" sz="2000" dirty="0">
                <a:latin typeface="Book Antiqua" pitchFamily="18" charset="0"/>
              </a:rPr>
              <a:t>Lidé později osleplí, přicházející o zrak během života z různých důvodů (úrazy, progresivní zrakové vady, dědičnost, degenerace sítnice – diabetici atd.)</a:t>
            </a:r>
          </a:p>
          <a:p>
            <a:pPr algn="ctr"/>
            <a:endParaRPr lang="cs-CZ" sz="2000" dirty="0">
              <a:latin typeface="Book Antiqua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3089" y="1886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Book Antiqua" pitchFamily="18" charset="0"/>
              </a:rPr>
              <a:t>Komu poskytujeme služby?</a:t>
            </a:r>
            <a:endParaRPr lang="cs-CZ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2050" name="Picture 2" descr="http://www.tyflocentrum.cz/img/tc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58" y="6109558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1918529810"/>
              </p:ext>
            </p:extLst>
          </p:nvPr>
        </p:nvGraphicFramePr>
        <p:xfrm>
          <a:off x="483154" y="2339752"/>
          <a:ext cx="7833262" cy="4329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14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Book Antiqua" panose="02040602050305030304" pitchFamily="18" charset="0"/>
              </a:rPr>
              <a:t>Chceme klientovi ukázat, že ztrátou </a:t>
            </a:r>
            <a:r>
              <a:rPr lang="cs-CZ" dirty="0">
                <a:latin typeface="Book Antiqua" panose="02040602050305030304" pitchFamily="18" charset="0"/>
              </a:rPr>
              <a:t>zraku život nekončí</a:t>
            </a:r>
          </a:p>
          <a:p>
            <a:r>
              <a:rPr lang="cs-CZ" dirty="0" smtClean="0">
                <a:latin typeface="Book Antiqua" panose="02040602050305030304" pitchFamily="18" charset="0"/>
              </a:rPr>
              <a:t>Poskytujeme podporu klientů po psychické stránce </a:t>
            </a:r>
          </a:p>
          <a:p>
            <a:r>
              <a:rPr lang="cs-CZ" dirty="0" smtClean="0">
                <a:latin typeface="Book Antiqua" panose="02040602050305030304" pitchFamily="18" charset="0"/>
              </a:rPr>
              <a:t>Společně hledáme nové způsoby seberealizace, využití volného času a nové smysluplné aktivity</a:t>
            </a:r>
          </a:p>
          <a:p>
            <a:r>
              <a:rPr lang="cs-CZ" dirty="0" smtClean="0">
                <a:latin typeface="Book Antiqua" panose="02040602050305030304" pitchFamily="18" charset="0"/>
              </a:rPr>
              <a:t>Uplatňujeme partnerský a individuální přístup ke každému klientovi</a:t>
            </a:r>
          </a:p>
          <a:p>
            <a:r>
              <a:rPr lang="cs-CZ" dirty="0" smtClean="0">
                <a:latin typeface="Book Antiqua" panose="02040602050305030304" pitchFamily="18" charset="0"/>
              </a:rPr>
              <a:t>Podporujeme a posilujeme sociální kontakty a mezilidské vztahy</a:t>
            </a:r>
          </a:p>
          <a:p>
            <a:r>
              <a:rPr lang="cs-CZ" dirty="0" smtClean="0">
                <a:latin typeface="Book Antiqua" panose="02040602050305030304" pitchFamily="18" charset="0"/>
              </a:rPr>
              <a:t>Je </a:t>
            </a:r>
            <a:r>
              <a:rPr lang="cs-CZ" dirty="0">
                <a:latin typeface="Book Antiqua" panose="02040602050305030304" pitchFamily="18" charset="0"/>
              </a:rPr>
              <a:t>to nabídka pomoci na cestě tmou – je na člověku, zda ji přijme</a:t>
            </a:r>
          </a:p>
          <a:p>
            <a:endParaRPr lang="cs-CZ" dirty="0" smtClean="0">
              <a:latin typeface="Book Antiqua" panose="02040602050305030304" pitchFamily="18" charset="0"/>
            </a:endParaRP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706090"/>
          </a:xfrm>
        </p:spPr>
        <p:txBody>
          <a:bodyPr>
            <a:no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K akceptaci zrakové vady vede dlouhá cesta, a my se snažíme přispívat</a:t>
            </a:r>
            <a:r>
              <a:rPr lang="cs-CZ" sz="2800" dirty="0" smtClean="0">
                <a:latin typeface="Book Antiqua" panose="02040602050305030304" pitchFamily="18" charset="0"/>
              </a:rPr>
              <a:t>:</a:t>
            </a:r>
            <a:endParaRPr lang="cs-CZ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 marL="109728" indent="0">
              <a:buNone/>
            </a:pPr>
            <a:endParaRPr lang="cs-CZ" dirty="0" smtClean="0">
              <a:latin typeface="Book Antiqua" panose="02040602050305030304" pitchFamily="18" charset="0"/>
            </a:endParaRPr>
          </a:p>
          <a:p>
            <a:endParaRPr lang="cs-CZ" dirty="0" smtClean="0">
              <a:latin typeface="Book Antiqua" panose="02040602050305030304" pitchFamily="18" charset="0"/>
            </a:endParaRPr>
          </a:p>
          <a:p>
            <a:endParaRPr lang="cs-CZ" dirty="0" smtClean="0">
              <a:latin typeface="Book Antiqua" panose="02040602050305030304" pitchFamily="18" charset="0"/>
            </a:endParaRPr>
          </a:p>
          <a:p>
            <a:endParaRPr lang="cs-CZ" dirty="0" smtClean="0">
              <a:latin typeface="Book Antiqua" panose="02040602050305030304" pitchFamily="18" charset="0"/>
            </a:endParaRPr>
          </a:p>
          <a:p>
            <a:endParaRPr lang="cs-CZ" dirty="0" smtClean="0">
              <a:latin typeface="Book Antiqua" panose="02040602050305030304" pitchFamily="18" charset="0"/>
            </a:endParaRPr>
          </a:p>
          <a:p>
            <a:endParaRPr lang="cs-CZ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4273256786"/>
              </p:ext>
            </p:extLst>
          </p:nvPr>
        </p:nvGraphicFramePr>
        <p:xfrm>
          <a:off x="818068" y="404664"/>
          <a:ext cx="7402016" cy="5918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77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u="sng" dirty="0" smtClean="0">
                <a:latin typeface="Book Antiqua" pitchFamily="18" charset="0"/>
              </a:rPr>
              <a:t>Dle zákona o soc. službách č. 108/2006 Sb., terénní i ambulantní formy těchto služeb:</a:t>
            </a:r>
          </a:p>
          <a:p>
            <a:endParaRPr lang="cs-CZ" u="sng" dirty="0">
              <a:latin typeface="Book Antiqua" pitchFamily="18" charset="0"/>
            </a:endParaRPr>
          </a:p>
          <a:p>
            <a:r>
              <a:rPr lang="cs-CZ" dirty="0" smtClean="0">
                <a:latin typeface="Book Antiqua" pitchFamily="18" charset="0"/>
              </a:rPr>
              <a:t>Odborné sociální poradenství</a:t>
            </a:r>
          </a:p>
          <a:p>
            <a:pPr marL="109728" indent="0">
              <a:buNone/>
            </a:pPr>
            <a:endParaRPr lang="cs-CZ" dirty="0" smtClean="0">
              <a:latin typeface="Book Antiqua" pitchFamily="18" charset="0"/>
            </a:endParaRPr>
          </a:p>
          <a:p>
            <a:r>
              <a:rPr lang="cs-CZ" dirty="0" smtClean="0">
                <a:latin typeface="Book Antiqua" pitchFamily="18" charset="0"/>
              </a:rPr>
              <a:t>Průvodcovské a předčitatelské služby</a:t>
            </a:r>
          </a:p>
          <a:p>
            <a:pPr marL="109728" indent="0">
              <a:buNone/>
            </a:pPr>
            <a:endParaRPr lang="cs-CZ" dirty="0" smtClean="0">
              <a:latin typeface="Book Antiqua" pitchFamily="18" charset="0"/>
            </a:endParaRPr>
          </a:p>
          <a:p>
            <a:r>
              <a:rPr lang="cs-CZ" dirty="0" smtClean="0">
                <a:latin typeface="Book Antiqua" pitchFamily="18" charset="0"/>
              </a:rPr>
              <a:t>Sociálně aktivizační služba pro seniory a osoby se zdravotním postižením</a:t>
            </a:r>
          </a:p>
          <a:p>
            <a:pPr marL="109728" indent="0">
              <a:buNone/>
            </a:pPr>
            <a:endParaRPr lang="cs-CZ" dirty="0" smtClean="0">
              <a:latin typeface="Book Antiqua" pitchFamily="18" charset="0"/>
            </a:endParaRPr>
          </a:p>
          <a:p>
            <a:r>
              <a:rPr lang="cs-CZ" dirty="0" smtClean="0">
                <a:latin typeface="Book Antiqua" pitchFamily="18" charset="0"/>
              </a:rPr>
              <a:t>Sociální rehabilitace</a:t>
            </a:r>
          </a:p>
          <a:p>
            <a:pPr lvl="1"/>
            <a:endParaRPr lang="cs-CZ" sz="2700" dirty="0" smtClean="0">
              <a:latin typeface="Book Antiqua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Book Antiqua" pitchFamily="18" charset="0"/>
              </a:rPr>
              <a:t>Jaké registrované sociální služby nabízíme?</a:t>
            </a:r>
            <a:br>
              <a:rPr lang="cs-CZ" sz="3600" b="1" dirty="0" smtClean="0">
                <a:solidFill>
                  <a:schemeClr val="tx1"/>
                </a:solidFill>
                <a:latin typeface="Book Antiqua" pitchFamily="18" charset="0"/>
              </a:rPr>
            </a:br>
            <a:endParaRPr lang="cs-CZ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5122" name="Picture 2" descr="http://www.tyflocentrum.cz/img/tc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08057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21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1548</TotalTime>
  <Words>1187</Words>
  <Application>Microsoft Office PowerPoint</Application>
  <PresentationFormat>Předvádění na obrazovce (4:3)</PresentationFormat>
  <Paragraphs>217</Paragraphs>
  <Slides>33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4" baseType="lpstr">
      <vt:lpstr>Arial</vt:lpstr>
      <vt:lpstr>Book Antiqua</vt:lpstr>
      <vt:lpstr>Calibri</vt:lpstr>
      <vt:lpstr>Courier New</vt:lpstr>
      <vt:lpstr>Lucida Sans Unicode</vt:lpstr>
      <vt:lpstr>Times New Roman</vt:lpstr>
      <vt:lpstr>Verdana</vt:lpstr>
      <vt:lpstr>Wingdings</vt:lpstr>
      <vt:lpstr>Wingdings 2</vt:lpstr>
      <vt:lpstr>Wingdings 3</vt:lpstr>
      <vt:lpstr>Shluk</vt:lpstr>
      <vt:lpstr>TyfloCentrum Jihlava, o.p.s.</vt:lpstr>
      <vt:lpstr>Co znamená tyfloCentrum?      </vt:lpstr>
      <vt:lpstr>Něco málo z historie…..</vt:lpstr>
      <vt:lpstr>Posláním organizace TyfloCentrum Jihlava, o.p.s. je:</vt:lpstr>
      <vt:lpstr>TyfloCentrum Jihlava, o.p.s.</vt:lpstr>
      <vt:lpstr>Komu poskytujeme služby?</vt:lpstr>
      <vt:lpstr>K akceptaci zrakové vady vede dlouhá cesta, a my se snažíme přispívat:</vt:lpstr>
      <vt:lpstr>Prezentace aplikace PowerPoint</vt:lpstr>
      <vt:lpstr>Jaké registrované sociální služby nabízíme? </vt:lpstr>
      <vt:lpstr>Odborné sociální poradenství</vt:lpstr>
      <vt:lpstr>Prezentace aplikace PowerPoint</vt:lpstr>
      <vt:lpstr>Prezentace aplikace PowerPoint</vt:lpstr>
      <vt:lpstr>Prezentace aplikace PowerPoint</vt:lpstr>
      <vt:lpstr>Prezentace aplikace PowerPoint</vt:lpstr>
      <vt:lpstr>Nácvik práce s PC pomůckami</vt:lpstr>
      <vt:lpstr>Prezentace aplikace PowerPoint</vt:lpstr>
      <vt:lpstr>Prezentace aplikace PowerPoint</vt:lpstr>
      <vt:lpstr>Prezentace aplikace PowerPoint</vt:lpstr>
      <vt:lpstr>Sportovně rehabilitační činnosti</vt:lpstr>
      <vt:lpstr>Výlety</vt:lpstr>
      <vt:lpstr>Přednášky a besedy</vt:lpstr>
      <vt:lpstr>Střípky z Jihlavy časopis pro slabozraké a nevidomé</vt:lpstr>
      <vt:lpstr>Sociální rehabilitace</vt:lpstr>
      <vt:lpstr>Mezi další činnosti organizace patří</vt:lpstr>
      <vt:lpstr>Projekty EU</vt:lpstr>
      <vt:lpstr>Projekt Finanční svoboda pro osoby se zrakovým postižením, POZ.CZ 03.2.60/0. 0/0. 0/15_022/0001017  </vt:lpstr>
      <vt:lpstr> Projekt OPZ CZ.03.2.63/0.0/0.0/15_023/0001008 s názvem „TyfloPoint</vt:lpstr>
      <vt:lpstr>Dobrovolnická služba</vt:lpstr>
      <vt:lpstr>Osvětová a informační služba</vt:lpstr>
      <vt:lpstr>Poradenství v oblasti architektonických a informačních bariér</vt:lpstr>
      <vt:lpstr>Praxe a odborné stáže</vt:lpstr>
      <vt:lpstr>Projekty z Nadačního fondu českého rozhlasu ze sbírky Světluška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</dc:creator>
  <cp:lastModifiedBy>Mgr. Martina Černá, Ph.D.</cp:lastModifiedBy>
  <cp:revision>123</cp:revision>
  <dcterms:created xsi:type="dcterms:W3CDTF">2013-02-01T10:17:01Z</dcterms:created>
  <dcterms:modified xsi:type="dcterms:W3CDTF">2018-10-16T05:48:24Z</dcterms:modified>
</cp:coreProperties>
</file>