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0" r:id="rId7"/>
    <p:sldId id="261" r:id="rId8"/>
    <p:sldId id="262" r:id="rId9"/>
    <p:sldId id="264" r:id="rId10"/>
    <p:sldId id="265" r:id="rId11"/>
    <p:sldId id="266" r:id="rId12"/>
    <p:sldId id="259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nter" panose="020B0604020202020204" charset="0"/>
      <p:regular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Open Sauce" panose="020B0604020202020204" charset="-18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385" autoAdjust="0"/>
  </p:normalViewPr>
  <p:slideViewPr>
    <p:cSldViewPr>
      <p:cViewPr varScale="1">
        <p:scale>
          <a:sx n="41" d="100"/>
          <a:sy n="41" d="100"/>
        </p:scale>
        <p:origin x="82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1C07F-F5DC-4027-8472-3D79110C2A32}" type="datetimeFigureOut">
              <a:rPr lang="cs-CZ" smtClean="0"/>
              <a:t>07.05.2023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F71E4-955A-4FC9-8FA4-DC14361BC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6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F71E4-955A-4FC9-8FA4-DC14361BC99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52800" y="5348157"/>
            <a:ext cx="11506200" cy="2357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29"/>
              </a:lnSpc>
            </a:pPr>
            <a:r>
              <a:rPr lang="cs-CZ" sz="6878" spc="1375" dirty="0">
                <a:solidFill>
                  <a:srgbClr val="504C44"/>
                </a:solidFill>
                <a:latin typeface="Open Sauce"/>
              </a:rPr>
              <a:t>Ukázka z výuky modulu Sexualita</a:t>
            </a:r>
            <a:endParaRPr lang="en-US" sz="6878" spc="1375" dirty="0">
              <a:solidFill>
                <a:srgbClr val="504C44"/>
              </a:solidFill>
              <a:latin typeface="Open Sauc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86400" y="8236108"/>
            <a:ext cx="6716227" cy="818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6"/>
              </a:lnSpc>
            </a:pPr>
            <a:r>
              <a:rPr lang="cs-CZ" sz="2361" spc="472" dirty="0">
                <a:solidFill>
                  <a:srgbClr val="504C44"/>
                </a:solidFill>
                <a:latin typeface="Open Sans"/>
              </a:rPr>
              <a:t>Jakub Červenka</a:t>
            </a:r>
          </a:p>
          <a:p>
            <a:pPr algn="ctr">
              <a:lnSpc>
                <a:spcPts val="3306"/>
              </a:lnSpc>
            </a:pPr>
            <a:r>
              <a:rPr lang="cs-CZ" sz="2361" spc="472" dirty="0">
                <a:solidFill>
                  <a:srgbClr val="504C44"/>
                </a:solidFill>
                <a:latin typeface="Open Sans"/>
              </a:rPr>
              <a:t>Jitka Boháčková</a:t>
            </a:r>
            <a:endParaRPr lang="en-US" sz="2361" spc="472" dirty="0">
              <a:solidFill>
                <a:srgbClr val="504C44"/>
              </a:solidFill>
              <a:latin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471304" y="1419321"/>
            <a:ext cx="15345392" cy="3297265"/>
            <a:chOff x="0" y="0"/>
            <a:chExt cx="20460522" cy="439635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0460522" cy="4396353"/>
              <a:chOff x="0" y="0"/>
              <a:chExt cx="1288617" cy="27688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549596" y="1149053"/>
              <a:ext cx="2823368" cy="1976357"/>
              <a:chOff x="0" y="0"/>
              <a:chExt cx="1549400" cy="108458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7060086" y="842094"/>
              <a:ext cx="2764652" cy="2764652"/>
              <a:chOff x="0" y="0"/>
              <a:chExt cx="1337729" cy="133772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10385897" y="1114350"/>
              <a:ext cx="2798675" cy="2098248"/>
              <a:chOff x="0" y="0"/>
              <a:chExt cx="1535849" cy="115147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3929370" y="1149053"/>
              <a:ext cx="3130716" cy="2150734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3693426" y="1697804"/>
              <a:ext cx="6218349" cy="10007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54823" y="4050498"/>
            <a:ext cx="7467601" cy="3458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6600" dirty="0"/>
              <a:t>Co Vás napadne při vyslovení pojmu sexualita?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504C44"/>
              </a:solidFill>
              <a:latin typeface="Inte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3999" y="1948336"/>
            <a:ext cx="5181525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9600" b="1" dirty="0">
                <a:solidFill>
                  <a:schemeClr val="tx1"/>
                </a:solidFill>
              </a:rPr>
              <a:t>Sexualita</a:t>
            </a:r>
            <a:endParaRPr lang="en-US" sz="9600" b="1" spc="839" dirty="0">
              <a:solidFill>
                <a:srgbClr val="504C44"/>
              </a:solidFill>
              <a:latin typeface="Open San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2367187" y="541601"/>
            <a:ext cx="5190338" cy="1115248"/>
            <a:chOff x="0" y="0"/>
            <a:chExt cx="6920450" cy="148699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6920450" cy="1486998"/>
              <a:chOff x="0" y="0"/>
              <a:chExt cx="1288617" cy="27688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85892" y="388649"/>
              <a:ext cx="954960" cy="668472"/>
              <a:chOff x="0" y="0"/>
              <a:chExt cx="1549400" cy="10845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2387963" y="284825"/>
              <a:ext cx="935100" cy="935100"/>
              <a:chOff x="0" y="0"/>
              <a:chExt cx="1337729" cy="133772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3512867" y="376911"/>
              <a:ext cx="946608" cy="709700"/>
              <a:chOff x="0" y="0"/>
              <a:chExt cx="1535849" cy="115147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1329048" y="388649"/>
              <a:ext cx="1058916" cy="727452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631586" y="574256"/>
              <a:ext cx="2103259" cy="338486"/>
            </a:xfrm>
            <a:prstGeom prst="rect">
              <a:avLst/>
            </a:prstGeom>
          </p:spPr>
        </p:pic>
      </p:grpSp>
      <p:pic>
        <p:nvPicPr>
          <p:cNvPr id="18" name="Obrázek 17" descr="Obsah obrázku rukavice&#10;&#10;Popis byl vytvořen automaticky">
            <a:extLst>
              <a:ext uri="{FF2B5EF4-FFF2-40B4-BE49-F238E27FC236}">
                <a16:creationId xmlns:a16="http://schemas.microsoft.com/office/drawing/2014/main" id="{CF9A4C31-E0AE-A91C-2037-362C4315E2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01784"/>
            <a:ext cx="8552179" cy="5750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25151" y="3347352"/>
            <a:ext cx="7362910" cy="6248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4375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3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potřebu fyzického kontaktu s blízkým</a:t>
            </a:r>
            <a:endParaRPr lang="cs-CZ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3600" dirty="0">
                <a:ea typeface="Calibri" panose="020F0502020204030204" pitchFamily="34" charset="0"/>
                <a:cs typeface="Calibri" panose="020F0502020204030204" pitchFamily="34" charset="0"/>
              </a:rPr>
              <a:t>pocit silného citu, sounáležitosti s  člověkem, </a:t>
            </a:r>
            <a:r>
              <a:rPr lang="cs-CZ" sz="3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opory</a:t>
            </a:r>
            <a:endParaRPr lang="cs-CZ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3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vyjadřuje spokojenost, pocit potřeby pro jiné</a:t>
            </a:r>
            <a:endParaRPr lang="cs-CZ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3600" dirty="0"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3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ex, sexuální uspokojení</a:t>
            </a:r>
            <a:endParaRPr lang="cs-CZ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indent="-4572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3600" dirty="0"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3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odičovství a s tím i potřeba pokračování rodu</a:t>
            </a:r>
            <a:endParaRPr lang="cs-CZ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504C44"/>
              </a:solidFill>
              <a:latin typeface="Inte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28800" y="641186"/>
            <a:ext cx="5680192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cs-CZ" sz="6600" b="1" dirty="0">
                <a:solidFill>
                  <a:schemeClr val="tx1"/>
                </a:solidFill>
              </a:rPr>
              <a:t>Co sexualita zahrnuje?</a:t>
            </a:r>
            <a:endParaRPr lang="en-US" sz="6600" b="1" spc="839" dirty="0">
              <a:solidFill>
                <a:srgbClr val="504C44"/>
              </a:solidFill>
              <a:latin typeface="Open San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2367187" y="541601"/>
            <a:ext cx="5190338" cy="1115248"/>
            <a:chOff x="0" y="0"/>
            <a:chExt cx="6920450" cy="148699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6920450" cy="1486998"/>
              <a:chOff x="0" y="0"/>
              <a:chExt cx="1288617" cy="27688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85892" y="388649"/>
              <a:ext cx="954960" cy="668472"/>
              <a:chOff x="0" y="0"/>
              <a:chExt cx="1549400" cy="10845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2387963" y="284825"/>
              <a:ext cx="935100" cy="935100"/>
              <a:chOff x="0" y="0"/>
              <a:chExt cx="1337729" cy="133772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3512867" y="376911"/>
              <a:ext cx="946608" cy="709700"/>
              <a:chOff x="0" y="0"/>
              <a:chExt cx="1535849" cy="115147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1329048" y="388649"/>
              <a:ext cx="1058916" cy="727452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631586" y="574256"/>
              <a:ext cx="2103259" cy="338486"/>
            </a:xfrm>
            <a:prstGeom prst="rect">
              <a:avLst/>
            </a:prstGeom>
          </p:spPr>
        </p:pic>
      </p:grpSp>
      <p:pic>
        <p:nvPicPr>
          <p:cNvPr id="18" name="Obrázek 17" descr="Dítě sedící na ramenech">
            <a:extLst>
              <a:ext uri="{FF2B5EF4-FFF2-40B4-BE49-F238E27FC236}">
                <a16:creationId xmlns:a16="http://schemas.microsoft.com/office/drawing/2014/main" id="{AAA0F804-31DC-637E-755A-52C38D2281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20037"/>
            <a:ext cx="7639767" cy="54864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110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86238" y="2614759"/>
            <a:ext cx="7829740" cy="7613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tx1"/>
                </a:solidFill>
              </a:rPr>
              <a:t>je ústředním a celoživotním aspektem lidského života</a:t>
            </a:r>
          </a:p>
          <a:p>
            <a:endParaRPr lang="cs-CZ" sz="36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tx1"/>
                </a:solidFill>
              </a:rPr>
              <a:t>vývoj člověka je psychosexuální</a:t>
            </a:r>
          </a:p>
          <a:p>
            <a:endParaRPr lang="cs-CZ" sz="36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tx1"/>
                </a:solidFill>
              </a:rPr>
              <a:t>Sigmund Freud – proč sexualita byla ústředním tématem jeho psychologické práce? </a:t>
            </a:r>
          </a:p>
          <a:p>
            <a:endParaRPr lang="cs-CZ" sz="36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tx1"/>
                </a:solidFill>
              </a:rPr>
              <a:t>j</a:t>
            </a:r>
            <a:r>
              <a:rPr lang="cs-CZ" sz="3600" b="0" i="0" dirty="0">
                <a:solidFill>
                  <a:schemeClr val="tx1"/>
                </a:solidFill>
                <a:effectLst/>
              </a:rPr>
              <a:t>e nutné vnímat kulturní a historický kontext té doby</a:t>
            </a:r>
          </a:p>
          <a:p>
            <a:endParaRPr lang="cs-CZ" sz="3600" b="0" i="0" dirty="0">
              <a:solidFill>
                <a:schemeClr val="tx1"/>
              </a:solidFill>
              <a:effectLst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tx1"/>
                </a:solidFill>
              </a:rPr>
              <a:t>příklad z Vídně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504C44"/>
              </a:solidFill>
              <a:latin typeface="Inte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067978" y="1691567"/>
            <a:ext cx="6000364" cy="1463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79"/>
              </a:lnSpc>
            </a:pPr>
            <a:r>
              <a:rPr lang="cs-CZ" sz="6600" b="1" dirty="0">
                <a:solidFill>
                  <a:schemeClr val="tx1"/>
                </a:solidFill>
              </a:rPr>
              <a:t>Sexualita</a:t>
            </a:r>
            <a:endParaRPr lang="en-US" sz="6600" b="1" spc="839" dirty="0">
              <a:solidFill>
                <a:srgbClr val="504C44"/>
              </a:solidFill>
              <a:latin typeface="Open Sans"/>
            </a:endParaRPr>
          </a:p>
          <a:p>
            <a:pPr>
              <a:lnSpc>
                <a:spcPts val="5879"/>
              </a:lnSpc>
            </a:pPr>
            <a:endParaRPr lang="en-US" sz="4199" spc="839" dirty="0">
              <a:solidFill>
                <a:srgbClr val="504C44"/>
              </a:solidFill>
              <a:latin typeface="Open San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2367187" y="541601"/>
            <a:ext cx="5190338" cy="1115248"/>
            <a:chOff x="0" y="0"/>
            <a:chExt cx="6920450" cy="148699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6920450" cy="1486998"/>
              <a:chOff x="0" y="0"/>
              <a:chExt cx="1288617" cy="27688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85892" y="388649"/>
              <a:ext cx="954960" cy="668472"/>
              <a:chOff x="0" y="0"/>
              <a:chExt cx="1549400" cy="10845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2387963" y="284825"/>
              <a:ext cx="935100" cy="935100"/>
              <a:chOff x="0" y="0"/>
              <a:chExt cx="1337729" cy="133772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-2"/>
                </a:stretch>
              </a:blipFill>
            </p:spPr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3512867" y="376911"/>
              <a:ext cx="946608" cy="709700"/>
              <a:chOff x="0" y="0"/>
              <a:chExt cx="1535849" cy="115147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r="-2" b="3"/>
                </a:stretch>
              </a:blip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/>
            <a:srcRect l="11691" r="8351"/>
            <a:stretch>
              <a:fillRect/>
            </a:stretch>
          </p:blipFill>
          <p:spPr>
            <a:xfrm>
              <a:off x="1329048" y="388649"/>
              <a:ext cx="1058916" cy="727452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631586" y="574256"/>
              <a:ext cx="2103259" cy="338486"/>
            </a:xfrm>
            <a:prstGeom prst="rect">
              <a:avLst/>
            </a:prstGeom>
          </p:spPr>
        </p:pic>
      </p:grpSp>
      <p:grpSp>
        <p:nvGrpSpPr>
          <p:cNvPr id="18" name="Diagram group">
            <a:extLst>
              <a:ext uri="{FF2B5EF4-FFF2-40B4-BE49-F238E27FC236}">
                <a16:creationId xmlns:a16="http://schemas.microsoft.com/office/drawing/2014/main" id="{142CF458-DB99-CBA3-A501-E45CF69D6380}"/>
              </a:ext>
            </a:extLst>
          </p:cNvPr>
          <p:cNvGrpSpPr/>
          <p:nvPr/>
        </p:nvGrpSpPr>
        <p:grpSpPr>
          <a:xfrm>
            <a:off x="869679" y="1226157"/>
            <a:ext cx="5988321" cy="8413143"/>
            <a:chOff x="0" y="539989"/>
            <a:chExt cx="3135979" cy="3999973"/>
          </a:xfrm>
          <a:scene3d>
            <a:camera prst="isometricOffAxis2Left" zoom="95000">
              <a:rot lat="1361343" lon="910341" rev="73351"/>
            </a:camera>
            <a:lightRig rig="flat" dir="t"/>
          </a:scene3d>
        </p:grpSpPr>
        <p:sp>
          <p:nvSpPr>
            <p:cNvPr id="19" name="Obdélník: se zakulacenými rohy 18" descr="Obsah obrázku osoba, muž&#10;&#10;Popis byl vytvořen automaticky">
              <a:extLst>
                <a:ext uri="{FF2B5EF4-FFF2-40B4-BE49-F238E27FC236}">
                  <a16:creationId xmlns:a16="http://schemas.microsoft.com/office/drawing/2014/main" id="{D8EA9593-2424-8684-ECD1-E69B0E096584}"/>
                </a:ext>
              </a:extLst>
            </p:cNvPr>
            <p:cNvSpPr/>
            <p:nvPr/>
          </p:nvSpPr>
          <p:spPr>
            <a:xfrm>
              <a:off x="0" y="539989"/>
              <a:ext cx="3135979" cy="3999973"/>
            </a:xfrm>
            <a:prstGeom prst="round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9000" b="-9000"/>
              </a:stretch>
            </a:blipFill>
            <a:sp3d z="-381000" extrusionH="63500" contourW="127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44198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0999" y="3428318"/>
            <a:ext cx="760480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cs-CZ" sz="60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Maslowova</a:t>
            </a:r>
            <a:r>
              <a:rPr lang="cs-CZ" sz="60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pyramida potřeb </a:t>
            </a:r>
            <a:endParaRPr lang="en-US" sz="6000" i="1" dirty="0">
              <a:solidFill>
                <a:srgbClr val="504C44"/>
              </a:solidFill>
              <a:latin typeface="Inte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69679" y="920305"/>
            <a:ext cx="11371968" cy="2219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cs-CZ" sz="7200" b="1" dirty="0">
                <a:solidFill>
                  <a:schemeClr val="tx1"/>
                </a:solidFill>
              </a:rPr>
              <a:t>Sexualita a duševní onemocnění</a:t>
            </a:r>
            <a:endParaRPr lang="en-US" sz="7200" b="1" spc="839" dirty="0">
              <a:solidFill>
                <a:srgbClr val="504C44"/>
              </a:solidFill>
              <a:latin typeface="Open Sans"/>
            </a:endParaRPr>
          </a:p>
          <a:p>
            <a:pPr>
              <a:lnSpc>
                <a:spcPts val="5879"/>
              </a:lnSpc>
            </a:pPr>
            <a:endParaRPr lang="en-US" sz="4199" spc="839" dirty="0">
              <a:solidFill>
                <a:srgbClr val="504C44"/>
              </a:solidFill>
              <a:latin typeface="Open San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2367187" y="541601"/>
            <a:ext cx="5190338" cy="1115248"/>
            <a:chOff x="0" y="0"/>
            <a:chExt cx="6920450" cy="148699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6920450" cy="1486998"/>
              <a:chOff x="0" y="0"/>
              <a:chExt cx="1288617" cy="27688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85892" y="388649"/>
              <a:ext cx="954960" cy="668472"/>
              <a:chOff x="0" y="0"/>
              <a:chExt cx="1549400" cy="10845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2387963" y="284825"/>
              <a:ext cx="935100" cy="935100"/>
              <a:chOff x="0" y="0"/>
              <a:chExt cx="1337729" cy="133772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3512867" y="376911"/>
              <a:ext cx="946608" cy="709700"/>
              <a:chOff x="0" y="0"/>
              <a:chExt cx="1535849" cy="115147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1329048" y="388649"/>
              <a:ext cx="1058916" cy="727452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631586" y="574256"/>
              <a:ext cx="2103259" cy="338486"/>
            </a:xfrm>
            <a:prstGeom prst="rect">
              <a:avLst/>
            </a:prstGeom>
          </p:spPr>
        </p:pic>
      </p:grpSp>
      <p:pic>
        <p:nvPicPr>
          <p:cNvPr id="20" name="Zástupný obsah 4">
            <a:extLst>
              <a:ext uri="{FF2B5EF4-FFF2-40B4-BE49-F238E27FC236}">
                <a16:creationId xmlns:a16="http://schemas.microsoft.com/office/drawing/2014/main" id="{4312FD85-2F1B-3F1A-3EDB-0A3A568E3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04" y="3428318"/>
            <a:ext cx="10318525" cy="67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2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29600" y="4079685"/>
            <a:ext cx="7829740" cy="6228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5400" dirty="0">
                <a:solidFill>
                  <a:srgbClr val="504C44"/>
                </a:solidFill>
                <a:latin typeface="+mj-lt"/>
              </a:rPr>
              <a:t>Stigma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5400" dirty="0">
                <a:solidFill>
                  <a:srgbClr val="504C44"/>
                </a:solidFill>
                <a:latin typeface="+mj-lt"/>
              </a:rPr>
              <a:t>Trauma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5400" dirty="0">
                <a:solidFill>
                  <a:srgbClr val="504C44"/>
                </a:solidFill>
                <a:latin typeface="+mj-lt"/>
              </a:rPr>
              <a:t>Nespokojenost se svým tělem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5400" dirty="0">
                <a:solidFill>
                  <a:srgbClr val="504C44"/>
                </a:solidFill>
                <a:latin typeface="+mj-lt"/>
              </a:rPr>
              <a:t>Sebevědomí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5400" dirty="0">
                <a:solidFill>
                  <a:srgbClr val="504C44"/>
                </a:solidFill>
                <a:latin typeface="+mj-lt"/>
              </a:rPr>
              <a:t>Medikace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5400" dirty="0">
                <a:solidFill>
                  <a:srgbClr val="504C44"/>
                </a:solidFill>
                <a:latin typeface="+mj-lt"/>
              </a:rPr>
              <a:t>Partnerské vztahy</a:t>
            </a:r>
          </a:p>
          <a:p>
            <a:pPr marL="342900" indent="-342900">
              <a:lnSpc>
                <a:spcPts val="3499"/>
              </a:lnSpc>
              <a:buFontTx/>
              <a:buChar char="-"/>
            </a:pPr>
            <a:endParaRPr lang="en-US" sz="2499" dirty="0">
              <a:solidFill>
                <a:srgbClr val="504C44"/>
              </a:solidFill>
              <a:latin typeface="Inte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8600" y="652397"/>
            <a:ext cx="12434069" cy="3199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cs-CZ" sz="5400" b="1" spc="839" dirty="0">
                <a:ea typeface="Open Sans" panose="020B0606030504020204" pitchFamily="34" charset="0"/>
                <a:cs typeface="Open Sans" panose="020B0606030504020204" pitchFamily="34" charset="0"/>
              </a:rPr>
              <a:t>Důvody problémů v oblasti sexuality lidí s duševním onemocněním</a:t>
            </a:r>
            <a:endParaRPr lang="en-US" sz="5400" b="1" spc="839" dirty="0">
              <a:solidFill>
                <a:srgbClr val="504C4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5879"/>
              </a:lnSpc>
            </a:pPr>
            <a:endParaRPr lang="en-US" sz="4199" spc="839" dirty="0">
              <a:solidFill>
                <a:srgbClr val="504C44"/>
              </a:solidFill>
              <a:latin typeface="Open San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2367187" y="541601"/>
            <a:ext cx="5190338" cy="1115248"/>
            <a:chOff x="0" y="0"/>
            <a:chExt cx="6920450" cy="148699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6920450" cy="1486998"/>
              <a:chOff x="0" y="0"/>
              <a:chExt cx="1288617" cy="27688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85892" y="388649"/>
              <a:ext cx="954960" cy="668472"/>
              <a:chOff x="0" y="0"/>
              <a:chExt cx="1549400" cy="10845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2387963" y="284825"/>
              <a:ext cx="935100" cy="935100"/>
              <a:chOff x="0" y="0"/>
              <a:chExt cx="1337729" cy="133772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3512867" y="376911"/>
              <a:ext cx="946608" cy="709700"/>
              <a:chOff x="0" y="0"/>
              <a:chExt cx="1535849" cy="115147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1329048" y="388649"/>
              <a:ext cx="1058916" cy="727452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631586" y="574256"/>
              <a:ext cx="2103259" cy="338486"/>
            </a:xfrm>
            <a:prstGeom prst="rect">
              <a:avLst/>
            </a:prstGeom>
          </p:spPr>
        </p:pic>
      </p:grpSp>
      <p:pic>
        <p:nvPicPr>
          <p:cNvPr id="19" name="Obrázek 18" descr="Žena, která se dívá nad oknem">
            <a:extLst>
              <a:ext uri="{FF2B5EF4-FFF2-40B4-BE49-F238E27FC236}">
                <a16:creationId xmlns:a16="http://schemas.microsoft.com/office/drawing/2014/main" id="{A9D80786-82BE-DD44-A31D-1B08C41462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81342"/>
            <a:ext cx="7375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5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04800" y="803721"/>
            <a:ext cx="12357869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cs-CZ" sz="5400" b="1" spc="839" dirty="0">
                <a:solidFill>
                  <a:srgbClr val="504C44"/>
                </a:solidFill>
              </a:rPr>
              <a:t>Nikdy to nevzdávejte, </a:t>
            </a:r>
          </a:p>
          <a:p>
            <a:pPr algn="ctr">
              <a:lnSpc>
                <a:spcPts val="5879"/>
              </a:lnSpc>
            </a:pPr>
            <a:r>
              <a:rPr lang="cs-CZ" sz="5400" b="1" spc="839" dirty="0">
                <a:solidFill>
                  <a:srgbClr val="504C44"/>
                </a:solidFill>
              </a:rPr>
              <a:t>vždy je naděje …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367187" y="541601"/>
            <a:ext cx="5190338" cy="1115248"/>
            <a:chOff x="0" y="0"/>
            <a:chExt cx="6920450" cy="148699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6920450" cy="1486998"/>
              <a:chOff x="0" y="0"/>
              <a:chExt cx="1288617" cy="27688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85892" y="388649"/>
              <a:ext cx="954960" cy="668472"/>
              <a:chOff x="0" y="0"/>
              <a:chExt cx="1549400" cy="10845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2387963" y="284825"/>
              <a:ext cx="935100" cy="935100"/>
              <a:chOff x="0" y="0"/>
              <a:chExt cx="1337729" cy="133772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3512867" y="376911"/>
              <a:ext cx="946608" cy="709700"/>
              <a:chOff x="0" y="0"/>
              <a:chExt cx="1535849" cy="115147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1329048" y="388649"/>
              <a:ext cx="1058916" cy="727452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631586" y="574256"/>
              <a:ext cx="2103259" cy="338486"/>
            </a:xfrm>
            <a:prstGeom prst="rect">
              <a:avLst/>
            </a:prstGeom>
          </p:spPr>
        </p:pic>
      </p:grpSp>
      <p:pic>
        <p:nvPicPr>
          <p:cNvPr id="19" name="Obrázek 18" descr="Obsah obrázku osoba&#10;&#10;Popis byl vytvořen automaticky">
            <a:extLst>
              <a:ext uri="{FF2B5EF4-FFF2-40B4-BE49-F238E27FC236}">
                <a16:creationId xmlns:a16="http://schemas.microsoft.com/office/drawing/2014/main" id="{ADD91F1D-1ED7-3A91-FEA2-DF1903FFD0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50" y="3247703"/>
            <a:ext cx="6684811" cy="6684811"/>
          </a:xfrm>
          <a:prstGeom prst="rect">
            <a:avLst/>
          </a:prstGeom>
        </p:spPr>
      </p:pic>
      <p:pic>
        <p:nvPicPr>
          <p:cNvPr id="23" name="Obrázek 22" descr="Obsah obrázku osoba, pózování, usmívající se, lidé&#10;&#10;Popis byl vytvořen automaticky">
            <a:extLst>
              <a:ext uri="{FF2B5EF4-FFF2-40B4-BE49-F238E27FC236}">
                <a16:creationId xmlns:a16="http://schemas.microsoft.com/office/drawing/2014/main" id="{4FB65590-81C4-D79D-203F-74B7A12A63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657" y="3247703"/>
            <a:ext cx="5190338" cy="665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6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743200" y="3924300"/>
            <a:ext cx="11887200" cy="2324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79"/>
              </a:lnSpc>
            </a:pPr>
            <a:endParaRPr lang="cs-CZ" sz="7200" b="1" spc="839" dirty="0">
              <a:solidFill>
                <a:srgbClr val="504C44"/>
              </a:solidFill>
              <a:latin typeface="+mj-lt"/>
            </a:endParaRPr>
          </a:p>
          <a:p>
            <a:pPr>
              <a:lnSpc>
                <a:spcPts val="5879"/>
              </a:lnSpc>
            </a:pPr>
            <a:r>
              <a:rPr lang="cs-CZ" sz="7200" b="1" spc="839" dirty="0">
                <a:solidFill>
                  <a:srgbClr val="504C44"/>
                </a:solidFill>
                <a:latin typeface="+mj-lt"/>
              </a:rPr>
              <a:t>Děkujeme za pozornost</a:t>
            </a:r>
          </a:p>
          <a:p>
            <a:pPr>
              <a:lnSpc>
                <a:spcPts val="5879"/>
              </a:lnSpc>
            </a:pPr>
            <a:endParaRPr lang="en-US" sz="7200" b="1" spc="839" dirty="0">
              <a:solidFill>
                <a:srgbClr val="504C44"/>
              </a:solidFill>
              <a:latin typeface="+mj-lt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2367187" y="541601"/>
            <a:ext cx="5190338" cy="1115248"/>
            <a:chOff x="0" y="0"/>
            <a:chExt cx="6920450" cy="148699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6920450" cy="1486998"/>
              <a:chOff x="0" y="0"/>
              <a:chExt cx="1288617" cy="27688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85892" y="388649"/>
              <a:ext cx="954960" cy="668472"/>
              <a:chOff x="0" y="0"/>
              <a:chExt cx="1549400" cy="10845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2387963" y="284825"/>
              <a:ext cx="935100" cy="935100"/>
              <a:chOff x="0" y="0"/>
              <a:chExt cx="1337729" cy="133772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3512867" y="376911"/>
              <a:ext cx="946608" cy="709700"/>
              <a:chOff x="0" y="0"/>
              <a:chExt cx="1535849" cy="115147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1329048" y="388649"/>
              <a:ext cx="1058916" cy="727452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631586" y="574256"/>
              <a:ext cx="2103259" cy="338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621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51982"/>
            <a:ext cx="16237853" cy="3489028"/>
            <a:chOff x="0" y="0"/>
            <a:chExt cx="21650471" cy="465203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650471" cy="4652038"/>
              <a:chOff x="0" y="0"/>
              <a:chExt cx="1288617" cy="2768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581559" y="1215880"/>
              <a:ext cx="2987570" cy="2091299"/>
              <a:chOff x="0" y="0"/>
              <a:chExt cx="1549400" cy="10845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7470688" y="891068"/>
              <a:ext cx="2925440" cy="2925440"/>
              <a:chOff x="0" y="0"/>
              <a:chExt cx="1337729" cy="13377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0989923" y="1179159"/>
              <a:ext cx="2961441" cy="2220279"/>
              <a:chOff x="0" y="0"/>
              <a:chExt cx="1535849" cy="115147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4157895" y="1215880"/>
              <a:ext cx="3312793" cy="227581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4489812" y="1796546"/>
              <a:ext cx="6579997" cy="1058946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09671" y="5753647"/>
            <a:ext cx="816388" cy="5541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2BB12090685341A8E15D48D5BCABDE" ma:contentTypeVersion="14" ma:contentTypeDescription="Vytvoří nový dokument" ma:contentTypeScope="" ma:versionID="60c7e1006f3565877dcfee0bd2807c00">
  <xsd:schema xmlns:xsd="http://www.w3.org/2001/XMLSchema" xmlns:xs="http://www.w3.org/2001/XMLSchema" xmlns:p="http://schemas.microsoft.com/office/2006/metadata/properties" xmlns:ns3="0ce8349e-5bd8-4034-aba5-0ab22afea016" xmlns:ns4="e86b566b-d989-48b4-b7ca-0b42b3bf21ea" targetNamespace="http://schemas.microsoft.com/office/2006/metadata/properties" ma:root="true" ma:fieldsID="8c72a2e58ecd1b964aac577f10df9738" ns3:_="" ns4:_="">
    <xsd:import namespace="0ce8349e-5bd8-4034-aba5-0ab22afea016"/>
    <xsd:import namespace="e86b566b-d989-48b4-b7ca-0b42b3bf21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8349e-5bd8-4034-aba5-0ab22afea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b566b-d989-48b4-b7ca-0b42b3bf21e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ce8349e-5bd8-4034-aba5-0ab22afea01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DF5FAF-69BC-462B-AF28-76F99E4698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e8349e-5bd8-4034-aba5-0ab22afea016"/>
    <ds:schemaRef ds:uri="e86b566b-d989-48b4-b7ca-0b42b3bf21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7DAE56-3F9E-436E-B2F2-AABB13F2EED5}">
  <ds:schemaRefs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e86b566b-d989-48b4-b7ca-0b42b3bf21ea"/>
    <ds:schemaRef ds:uri="0ce8349e-5bd8-4034-aba5-0ab22afea016"/>
  </ds:schemaRefs>
</ds:datastoreItem>
</file>

<file path=customXml/itemProps3.xml><?xml version="1.0" encoding="utf-8"?>
<ds:datastoreItem xmlns:ds="http://schemas.openxmlformats.org/officeDocument/2006/customXml" ds:itemID="{1533FD08-5DB2-4CAF-85EA-5E7CFD3DC0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Vlastní</PresentationFormat>
  <Paragraphs>35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Open Sans</vt:lpstr>
      <vt:lpstr>Times New Roman</vt:lpstr>
      <vt:lpstr>Open Sauce</vt:lpstr>
      <vt:lpstr>Arial</vt:lpstr>
      <vt:lpstr>Calibri</vt:lpstr>
      <vt:lpstr>Inter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Beige Cream Brand Proposal Presentation</dc:title>
  <dc:creator>Mgr. Martina Černá, Ph.D.</dc:creator>
  <cp:lastModifiedBy>Mgr. Martina Černá, Ph.D.</cp:lastModifiedBy>
  <cp:revision>45</cp:revision>
  <dcterms:created xsi:type="dcterms:W3CDTF">2006-08-16T00:00:00Z</dcterms:created>
  <dcterms:modified xsi:type="dcterms:W3CDTF">2023-05-07T18:10:57Z</dcterms:modified>
  <dc:identifier>DAFdc2X4m6E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0x010100412BB12090685341A8E15D48D5BCABDE</vt:lpwstr>
  </property>
</Properties>
</file>