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69" r:id="rId4"/>
    <p:sldId id="259" r:id="rId5"/>
    <p:sldId id="268" r:id="rId6"/>
    <p:sldId id="260" r:id="rId7"/>
    <p:sldId id="261" r:id="rId8"/>
    <p:sldId id="263" r:id="rId9"/>
    <p:sldId id="265" r:id="rId10"/>
    <p:sldId id="277" r:id="rId11"/>
    <p:sldId id="274" r:id="rId12"/>
    <p:sldId id="270" r:id="rId13"/>
    <p:sldId id="271" r:id="rId14"/>
    <p:sldId id="272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30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67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76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93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871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13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75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63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54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16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88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12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2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70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97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84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8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2407-905D-4693-B330-0CCFE787B23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15BE5A-42CD-4D16-BABD-0B3E1336C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76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405851"/>
            <a:ext cx="9144000" cy="201607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>
                <a:solidFill>
                  <a:srgbClr val="00B050"/>
                </a:solidFill>
              </a:rPr>
              <a:t>Co zahrnuje komunikace se seniory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1476" y="3108960"/>
            <a:ext cx="8138161" cy="1603155"/>
          </a:xfrm>
        </p:spPr>
        <p:txBody>
          <a:bodyPr>
            <a:normAutofit fontScale="25000" lnSpcReduction="20000"/>
          </a:bodyPr>
          <a:lstStyle/>
          <a:p>
            <a:r>
              <a:rPr lang="cs-CZ" dirty="0" smtClean="0"/>
              <a:t>      </a:t>
            </a:r>
          </a:p>
          <a:p>
            <a:pPr algn="ctr"/>
            <a:r>
              <a:rPr lang="cs-CZ" sz="8000" b="1" dirty="0">
                <a:solidFill>
                  <a:schemeClr val="tx1"/>
                </a:solidFill>
              </a:rPr>
              <a:t>Marie Trešlová, Lenka Motlová, Věra Stasková</a:t>
            </a:r>
          </a:p>
          <a:p>
            <a:pPr algn="ctr"/>
            <a:endParaRPr lang="cs-CZ" sz="1100" b="1" dirty="0"/>
          </a:p>
          <a:p>
            <a:endParaRPr lang="cs-CZ" dirty="0"/>
          </a:p>
          <a:p>
            <a:endParaRPr lang="cs-CZ" dirty="0"/>
          </a:p>
          <a:p>
            <a:pPr algn="ctr"/>
            <a:endParaRPr lang="cs-CZ" sz="3800" dirty="0" smtClean="0"/>
          </a:p>
          <a:p>
            <a:pPr algn="ctr"/>
            <a:endParaRPr lang="cs-CZ" sz="3800" dirty="0" smtClean="0"/>
          </a:p>
          <a:p>
            <a:pPr algn="ctr"/>
            <a:endParaRPr lang="cs-CZ" sz="4800" dirty="0" smtClean="0"/>
          </a:p>
          <a:p>
            <a:pPr algn="ctr"/>
            <a:r>
              <a:rPr lang="cs-CZ" sz="5600" b="1" dirty="0" smtClean="0">
                <a:solidFill>
                  <a:schemeClr val="tx1"/>
                </a:solidFill>
              </a:rPr>
              <a:t>Tento příspěvek je podpořen s finanční podporou TAČR v rámci projektu „Model péče o seniory </a:t>
            </a:r>
          </a:p>
          <a:p>
            <a:pPr algn="ctr"/>
            <a:r>
              <a:rPr lang="cs-CZ" sz="5600" b="1" dirty="0" smtClean="0">
                <a:solidFill>
                  <a:schemeClr val="tx1"/>
                </a:solidFill>
              </a:rPr>
              <a:t>v pobytových zařízeních  v konceptu třístupňového bydlení, číslo: TL01000032“.</a:t>
            </a:r>
          </a:p>
          <a:p>
            <a:pPr algn="ctr"/>
            <a:endParaRPr lang="cs-CZ" sz="5600" b="1" dirty="0" smtClean="0">
              <a:solidFill>
                <a:schemeClr val="tx1"/>
              </a:solidFill>
            </a:endParaRPr>
          </a:p>
          <a:p>
            <a:r>
              <a:rPr lang="cs-CZ" sz="7200" dirty="0" smtClean="0"/>
              <a:t>Jihlava 13. 10. 2021</a:t>
            </a:r>
            <a:endParaRPr lang="cs-CZ" sz="7200" dirty="0"/>
          </a:p>
          <a:p>
            <a:endParaRPr lang="cs-CZ" sz="7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53" y="838874"/>
            <a:ext cx="3676207" cy="566977"/>
          </a:xfrm>
          <a:prstGeom prst="rect">
            <a:avLst/>
          </a:prstGeom>
        </p:spPr>
      </p:pic>
      <p:pic>
        <p:nvPicPr>
          <p:cNvPr id="5" name="obrázek 2" descr="https://lh6.googleusercontent.com/epb9UOIPm6--1f0pfNHu0smfjeq7X6xbYDBMvCnRDoYWJY3kJILDAiUmTZcl7my_n7Q2nCZHi-YxinHfeZ0zZs1QrDaFumjh7bRUtPMmWCa4oQYgQY7lMdTf_2qtBOPALx4Lf64=s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988907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8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Motlova\Desktop\JEHLAN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9038" r="28399" b="36290"/>
          <a:stretch/>
        </p:blipFill>
        <p:spPr bwMode="auto">
          <a:xfrm>
            <a:off x="1271847" y="1687482"/>
            <a:ext cx="7805651" cy="4729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50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571105" y="349135"/>
            <a:ext cx="734845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Kruhová podpora: rovné </a:t>
            </a:r>
            <a:r>
              <a:rPr lang="cs-CZ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postavení všech </a:t>
            </a:r>
            <a:r>
              <a:rPr lang="cs-C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zúčastněných - schéma </a:t>
            </a:r>
            <a:r>
              <a:rPr lang="cs-CZ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spolupráce</a:t>
            </a:r>
            <a:endParaRPr lang="cs-CZ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2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1" y="644098"/>
            <a:ext cx="9412940" cy="1260901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 smtClean="0">
                <a:solidFill>
                  <a:srgbClr val="00B050"/>
                </a:solidFill>
              </a:rPr>
              <a:t>Cohousing</a:t>
            </a:r>
            <a:r>
              <a:rPr lang="cs-CZ" sz="2800" b="1" dirty="0" smtClean="0">
                <a:solidFill>
                  <a:srgbClr val="00B050"/>
                </a:solidFill>
              </a:rPr>
              <a:t> - sdílené bydlení 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pro seniory 65+</a:t>
            </a:r>
            <a:endParaRPr lang="cs-CZ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793678" y="-186898"/>
            <a:ext cx="199856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abulka 2: Realizované výzkumné zahraniční pobyty 2019</a:t>
            </a:r>
            <a:endParaRPr kumimoji="0" lang="cs-CZ" altLang="cs-CZ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1676400"/>
            <a:ext cx="10827280" cy="5046133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Svoboda, velká míra tolerance, nastavená pravidla. 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Komunikace.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Seznámit se s filozofií </a:t>
            </a:r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cohousingu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ysoká míra participace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Jistota, bezpečí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odpora a pomoc,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ktivní život v komunitě,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lternativa bydlení.</a:t>
            </a:r>
          </a:p>
        </p:txBody>
      </p:sp>
    </p:spTree>
    <p:extLst>
      <p:ext uri="{BB962C8B-B14F-4D97-AF65-F5344CB8AC3E}">
        <p14:creationId xmlns:p14="http://schemas.microsoft.com/office/powerpoint/2010/main" val="42178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 </a:t>
            </a:r>
            <a:r>
              <a:rPr lang="cs-CZ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cs-C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Albertslund</a:t>
            </a:r>
            <a:endParaRPr lang="cs-CZ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66" y="1713807"/>
            <a:ext cx="4572000" cy="41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Munksoegaard </a:t>
            </a:r>
            <a: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Roskilde</a:t>
            </a:r>
            <a:endParaRPr lang="cs-CZ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61" y="1629310"/>
            <a:ext cx="5539154" cy="42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Cohousing Lebensraum </a:t>
            </a:r>
            <a: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Gänserndorf-Süd</a:t>
            </a:r>
            <a: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Vídně</a:t>
            </a:r>
            <a:endParaRPr lang="cs-CZ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08" y="1838499"/>
            <a:ext cx="6242304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 </a:t>
            </a:r>
            <a:r>
              <a:rPr lang="cs-CZ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Wohnen</a:t>
            </a:r>
            <a:r>
              <a:rPr lang="cs-C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Mnichově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22" y="1601221"/>
            <a:ext cx="6518034" cy="44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768" y="1178169"/>
            <a:ext cx="10417904" cy="3552093"/>
          </a:xfrm>
        </p:spPr>
        <p:txBody>
          <a:bodyPr/>
          <a:lstStyle/>
          <a:p>
            <a:pPr marL="0" indent="0">
              <a:buNone/>
            </a:pPr>
            <a:endParaRPr lang="cs-CZ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00B050"/>
                </a:solidFill>
              </a:rPr>
              <a:t>Tento </a:t>
            </a:r>
            <a:r>
              <a:rPr lang="cs-CZ" sz="2000" b="1" dirty="0">
                <a:solidFill>
                  <a:srgbClr val="00B050"/>
                </a:solidFill>
              </a:rPr>
              <a:t>příspěvek vznikl  díky státní podpoře </a:t>
            </a:r>
            <a:endParaRPr lang="cs-CZ" sz="2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00B050"/>
                </a:solidFill>
              </a:rPr>
              <a:t>Technologické </a:t>
            </a:r>
            <a:r>
              <a:rPr lang="cs-CZ" sz="2000" b="1" dirty="0">
                <a:solidFill>
                  <a:srgbClr val="00B050"/>
                </a:solidFill>
              </a:rPr>
              <a:t>agentury ČR v rámci programu </a:t>
            </a:r>
            <a:r>
              <a:rPr lang="cs-CZ" sz="2000" b="1" dirty="0" smtClean="0">
                <a:solidFill>
                  <a:srgbClr val="00B050"/>
                </a:solidFill>
              </a:rPr>
              <a:t>ÉTA</a:t>
            </a:r>
          </a:p>
          <a:p>
            <a:pPr marL="0" indent="0" algn="ctr">
              <a:buNone/>
            </a:pPr>
            <a:endParaRPr lang="cs-CZ" sz="2000" b="1" dirty="0" smtClean="0">
              <a:solidFill>
                <a:srgbClr val="00B050"/>
              </a:solidFill>
            </a:endParaRPr>
          </a:p>
        </p:txBody>
      </p:sp>
      <p:pic>
        <p:nvPicPr>
          <p:cNvPr id="2050" name="Picture 2" descr="https://lh3.googleusercontent.com/5C3ZwlKhu-HpcwJuqquDia_jdnxVHXJIYD9sr-X9vbZoEWzOMXQW-bWCHQhQH3EP_RAhuwUxpbuYhILsSl0sJDi9xvHwkbr58ONLvIqqcyZ3ZwYEwzv1uuQmG7kFrWjis1s7PEA=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52" y="4975346"/>
            <a:ext cx="10572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62038" y="3022795"/>
            <a:ext cx="8957101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720"/>
              </a:spcAft>
              <a:buFontTx/>
              <a:buChar char="-"/>
            </a:pPr>
            <a:r>
              <a:rPr lang="cs-CZ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 </a:t>
            </a:r>
            <a:r>
              <a:rPr lang="cs-CZ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„Model péče o seniory v pobytových zařízeních </a:t>
            </a:r>
            <a:endParaRPr lang="cs-CZ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20"/>
              </a:spcAft>
            </a:pPr>
            <a:r>
              <a:rPr lang="cs-CZ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konceptu třístupňového bydlení“, TAČR </a:t>
            </a:r>
            <a:r>
              <a:rPr lang="cs-CZ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cs-CZ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číslo: TL 01 0000 32.</a:t>
            </a:r>
          </a:p>
          <a:p>
            <a:pPr algn="ctr"/>
            <a:r>
              <a:rPr lang="cs-CZ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</a:t>
            </a:r>
            <a:r>
              <a:rPr lang="cs-C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pozornost</a:t>
            </a:r>
            <a:r>
              <a:rPr lang="cs-CZ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2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B050"/>
                </a:solidFill>
              </a:rPr>
              <a:t>Model péče o seniory v pobytových zařízeních </a:t>
            </a:r>
            <a:r>
              <a:rPr lang="cs-CZ" sz="2800" b="1" dirty="0" smtClean="0">
                <a:solidFill>
                  <a:srgbClr val="00B050"/>
                </a:solidFill>
              </a:rPr>
              <a:t>              v </a:t>
            </a:r>
            <a:r>
              <a:rPr lang="cs-CZ" sz="2800" b="1" dirty="0">
                <a:solidFill>
                  <a:srgbClr val="00B050"/>
                </a:solidFill>
              </a:rPr>
              <a:t>konceptu třístupňového bydlení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projektu je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 moderní trendy péče a příklady dobré praxe v péči o seniory v pobytových zařízeních a využít je k vytvoření modelu péče v konceptu třístupňového bydlení pro seniory 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důrazem na propojení s komunitou a s ohledem na mezigenerační solidaritu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 řešení: 02/2018-12/2020.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Identifikační kód projektu: TL01000032.</a:t>
            </a:r>
          </a:p>
          <a:p>
            <a:endParaRPr lang="cs-CZ" dirty="0"/>
          </a:p>
        </p:txBody>
      </p:sp>
      <p:pic>
        <p:nvPicPr>
          <p:cNvPr id="4" name="obrázek 2" descr="https://lh6.googleusercontent.com/epb9UOIPm6--1f0pfNHu0smfjeq7X6xbYDBMvCnRDoYWJY3kJILDAiUmTZcl7my_n7Q2nCZHi-YxinHfeZ0zZs1QrDaFumjh7bRUtPMmWCa4oQYgQY7lMdTf_2qtBOPALx4Lf64=s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26" y="5346469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9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B050"/>
                </a:solidFill>
              </a:rPr>
              <a:t>Model péče o seniory v pobytových zařízeních                v konceptu třístupňového bydlení</a:t>
            </a:r>
            <a:endParaRPr lang="cs-CZ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145" y="2078183"/>
            <a:ext cx="9725689" cy="4123986"/>
          </a:xfrm>
        </p:spPr>
        <p:txBody>
          <a:bodyPr>
            <a:normAutofit/>
          </a:bodyPr>
          <a:lstStyle/>
          <a:p>
            <a:pPr fontAlgn="base"/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Otevřenost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tzn. propojení s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komunitou.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Mezigenerační solidarita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propojení různých věkových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kategorií.</a:t>
            </a:r>
          </a:p>
          <a:p>
            <a:pPr fontAlgn="base"/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Aktivní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stárnutí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–nové trendy a příklady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dobré praxe týkající se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aktivizace.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Komplexnost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zahrnutí všech skupin seniorů dle míry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soběstačnosti.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Multidisciplinarita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komplexní multidisciplinární péče o seniory v konceptu koordinované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rehabilitace.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lh3.googleusercontent.com/5C3ZwlKhu-HpcwJuqquDia_jdnxVHXJIYD9sr-X9vbZoEWzOMXQW-bWCHQhQH3EP_RAhuwUxpbuYhILsSl0sJDi9xvHwkbr58ONLvIqqcyZ3ZwYEwzv1uuQmG7kFrWjis1s7PEA=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21" y="5609491"/>
            <a:ext cx="10572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Zjištění</a:t>
            </a:r>
            <a:endParaRPr lang="cs-CZ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46167"/>
            <a:ext cx="8596668" cy="449519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tanovit si v rámci organizace cíl organizace a celkovou filozofii/vizi poskytování konkrétní sociální služby. 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šichni pracovníci - pracovníci přímé péče, management i administrativní pracovníci - by měli rozumět tomu, jaká je vize poskytované péče.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Vzdělání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udržení – supervize.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Komunikace.</a:t>
            </a:r>
            <a:endParaRPr lang="cs-CZ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s://lh3.googleusercontent.com/_RDW4OIR61epMngyCWcVnnTXuAdizLt707YfhiwlCcIDDsP19rWqnNzmnoBF3kGVebqcwyB5NzShCSbzZMaTRDC1QYLA8hVQzlkfxZt7cmGhvqwe_qmVY7DJE-hdpzjBPtMvkFw=s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" y="0"/>
            <a:ext cx="12083934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Filosofie, zjištění. 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3411"/>
            <a:ext cx="10515600" cy="5444836"/>
          </a:xfrm>
        </p:spPr>
        <p:txBody>
          <a:bodyPr>
            <a:normAutofit/>
          </a:bodyPr>
          <a:lstStyle/>
          <a:p>
            <a:r>
              <a:rPr lang="cs-CZ" i="1" dirty="0" err="1" smtClean="0">
                <a:effectLst/>
              </a:rPr>
              <a:t>Filein</a:t>
            </a:r>
            <a:r>
              <a:rPr lang="cs-CZ" dirty="0" smtClean="0"/>
              <a:t> -</a:t>
            </a:r>
            <a:r>
              <a:rPr lang="cs-CZ" dirty="0" smtClean="0">
                <a:effectLst/>
              </a:rPr>
              <a:t> mít rád, toužit po něčem</a:t>
            </a:r>
          </a:p>
          <a:p>
            <a:r>
              <a:rPr lang="cs-CZ" i="1" dirty="0" err="1" smtClean="0"/>
              <a:t>Sofía</a:t>
            </a:r>
            <a:r>
              <a:rPr lang="cs-CZ" i="1" dirty="0" smtClean="0"/>
              <a:t> </a:t>
            </a:r>
            <a:r>
              <a:rPr lang="cs-CZ" dirty="0" smtClean="0"/>
              <a:t>-</a:t>
            </a:r>
            <a:r>
              <a:rPr lang="cs-CZ" dirty="0" smtClean="0">
                <a:effectLst/>
              </a:rPr>
              <a:t> moudrost, zdatnost</a:t>
            </a:r>
          </a:p>
          <a:p>
            <a:endParaRPr lang="cs-CZ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b="1" dirty="0" smtClean="0"/>
              <a:t>soustavné</a:t>
            </a:r>
            <a:r>
              <a:rPr lang="cs-CZ" dirty="0" smtClean="0"/>
              <a:t>, racionální a kritické zkoumání skutečnosti, světa a člověka.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Hledá pravdivé </a:t>
            </a:r>
            <a:r>
              <a:rPr lang="cs-CZ" b="1" dirty="0" smtClean="0"/>
              <a:t>poznání</a:t>
            </a:r>
            <a:r>
              <a:rPr lang="cs-CZ" dirty="0" smtClean="0"/>
              <a:t> světa a</a:t>
            </a:r>
            <a:r>
              <a:rPr lang="cs-CZ" b="1" dirty="0" smtClean="0"/>
              <a:t> smysl </a:t>
            </a:r>
            <a:r>
              <a:rPr lang="cs-CZ" dirty="0" smtClean="0"/>
              <a:t>lidského života.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Hledá </a:t>
            </a:r>
            <a:r>
              <a:rPr lang="cs-CZ" b="1" dirty="0" smtClean="0"/>
              <a:t>prostředky</a:t>
            </a:r>
            <a:r>
              <a:rPr lang="cs-CZ" dirty="0" smtClean="0"/>
              <a:t> reflexe, racionální argumentace a diskuse.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Je to také </a:t>
            </a:r>
            <a:r>
              <a:rPr lang="cs-CZ" b="1" dirty="0" smtClean="0"/>
              <a:t>způsob</a:t>
            </a:r>
            <a:r>
              <a:rPr lang="cs-CZ" dirty="0" smtClean="0"/>
              <a:t> života.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smtClean="0"/>
              <a:t>Snaží se s tajemstvím světa a existence (objektem péče) nějak </a:t>
            </a:r>
            <a:r>
              <a:rPr lang="cs-CZ" b="1" dirty="0" smtClean="0"/>
              <a:t>vyrovnat</a:t>
            </a:r>
            <a:r>
              <a:rPr lang="cs-CZ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dirty="0"/>
          </a:p>
          <a:p>
            <a:r>
              <a:rPr lang="cs-CZ" sz="2000" b="1" dirty="0" smtClean="0"/>
              <a:t>Zjištění: </a:t>
            </a:r>
            <a:r>
              <a:rPr lang="cs-CZ" sz="2000" dirty="0" smtClean="0"/>
              <a:t>nejednotná </a:t>
            </a:r>
            <a:r>
              <a:rPr lang="cs-CZ" sz="2000" dirty="0"/>
              <a:t>terminologie </a:t>
            </a:r>
          </a:p>
          <a:p>
            <a:pPr>
              <a:buFontTx/>
              <a:buChar char="-"/>
            </a:pPr>
            <a:r>
              <a:rPr lang="cs-CZ" sz="2000" dirty="0" smtClean="0"/>
              <a:t>- přístup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- model 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- koncept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- prvky</a:t>
            </a:r>
            <a:r>
              <a:rPr lang="cs-CZ" sz="2000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Co mají společného?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Koncept </a:t>
            </a:r>
            <a:r>
              <a:rPr lang="cs-CZ" sz="2000" b="1" dirty="0"/>
              <a:t>Bazální </a:t>
            </a:r>
            <a:r>
              <a:rPr lang="cs-CZ" sz="2000" b="1" dirty="0" smtClean="0"/>
              <a:t>stimulace®.	</a:t>
            </a:r>
          </a:p>
          <a:p>
            <a:r>
              <a:rPr lang="cs-CZ" sz="2000" dirty="0" err="1" smtClean="0"/>
              <a:t>Psychobiografický</a:t>
            </a:r>
            <a:r>
              <a:rPr lang="cs-CZ" sz="2000" dirty="0" smtClean="0"/>
              <a:t> model péče prof. E. Böhma.	</a:t>
            </a:r>
          </a:p>
          <a:p>
            <a:r>
              <a:rPr lang="cs-CZ" sz="2000" b="1" dirty="0" smtClean="0"/>
              <a:t>Smyslová aktivizace podle </a:t>
            </a:r>
            <a:r>
              <a:rPr lang="cs-CZ" sz="2000" b="1" dirty="0" err="1" smtClean="0"/>
              <a:t>Lore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Wehner</a:t>
            </a:r>
            <a:r>
              <a:rPr lang="cs-CZ" sz="2000" b="1" dirty="0" smtClean="0"/>
              <a:t>. </a:t>
            </a:r>
          </a:p>
          <a:p>
            <a:r>
              <a:rPr lang="cs-CZ" sz="2000" dirty="0" smtClean="0"/>
              <a:t>Validace podle Naomi </a:t>
            </a:r>
            <a:r>
              <a:rPr lang="cs-CZ" sz="2000" dirty="0" err="1" smtClean="0"/>
              <a:t>Feil</a:t>
            </a:r>
            <a:r>
              <a:rPr lang="cs-CZ" sz="2000" dirty="0" smtClean="0"/>
              <a:t>® .</a:t>
            </a:r>
          </a:p>
          <a:p>
            <a:r>
              <a:rPr lang="cs-CZ" sz="2000" b="1" dirty="0" err="1" smtClean="0"/>
              <a:t>Integrativní</a:t>
            </a:r>
            <a:r>
              <a:rPr lang="cs-CZ" sz="2000" b="1" dirty="0" smtClean="0"/>
              <a:t> Validace podle Richard®.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102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Komunikace – co zahrnuje?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/>
              <a:t>Zaměření na klienta.</a:t>
            </a:r>
          </a:p>
          <a:p>
            <a:r>
              <a:rPr lang="cs-CZ" sz="2000" dirty="0" smtClean="0"/>
              <a:t>Vnímání – porozumění, reflexe a reakce na jeho potřeby.</a:t>
            </a:r>
          </a:p>
          <a:p>
            <a:r>
              <a:rPr lang="cs-CZ" sz="2000" b="1" dirty="0" smtClean="0"/>
              <a:t>Ovládání komunikačních technik – dovedností.</a:t>
            </a:r>
          </a:p>
          <a:p>
            <a:r>
              <a:rPr lang="cs-CZ" sz="2000" dirty="0" smtClean="0"/>
              <a:t>Vliv prostředí – známé stimuly.</a:t>
            </a:r>
          </a:p>
          <a:p>
            <a:r>
              <a:rPr lang="cs-CZ" sz="2000" b="1" dirty="0" smtClean="0"/>
              <a:t>Vycházet z hodnot (zájmu) klienta – z jeho životního příběhu.</a:t>
            </a:r>
          </a:p>
          <a:p>
            <a:r>
              <a:rPr lang="cs-CZ" sz="2000" dirty="0" smtClean="0"/>
              <a:t>Aktivní nabídka.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2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Komunikace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000" b="1" dirty="0" smtClean="0"/>
              <a:t>Porozumění filosofii </a:t>
            </a:r>
            <a:r>
              <a:rPr lang="cs-CZ" sz="2000" dirty="0" smtClean="0"/>
              <a:t>pomocí komunikace.</a:t>
            </a:r>
          </a:p>
          <a:p>
            <a:r>
              <a:rPr lang="cs-CZ" sz="2000" dirty="0" smtClean="0"/>
              <a:t>Komunikace </a:t>
            </a:r>
            <a:r>
              <a:rPr lang="cs-CZ" sz="2000" b="1" dirty="0" smtClean="0"/>
              <a:t>v multidisciplinárním týmu.</a:t>
            </a:r>
          </a:p>
          <a:p>
            <a:r>
              <a:rPr lang="cs-CZ" sz="2000" dirty="0" smtClean="0"/>
              <a:t>Komunikace </a:t>
            </a:r>
            <a:r>
              <a:rPr lang="cs-CZ" sz="2000" b="1" dirty="0" smtClean="0"/>
              <a:t>se seniory/seniorkami.</a:t>
            </a:r>
          </a:p>
          <a:p>
            <a:r>
              <a:rPr lang="cs-CZ" sz="2000" b="1" dirty="0" smtClean="0"/>
              <a:t>Vytvářet klidné a bezpečné prostředí.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024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2004</TotalTime>
  <Words>425</Words>
  <Application>Microsoft Office PowerPoint</Application>
  <PresentationFormat>Širokoúhlá obrazovka</PresentationFormat>
  <Paragraphs>96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Fazeta</vt:lpstr>
      <vt:lpstr>   Co zahrnuje komunikace se seniory  </vt:lpstr>
      <vt:lpstr>Model péče o seniory v pobytových zařízeních               v konceptu třístupňového bydlení</vt:lpstr>
      <vt:lpstr>Model péče o seniory v pobytových zařízeních                v konceptu třístupňového bydlení</vt:lpstr>
      <vt:lpstr>Zjištění</vt:lpstr>
      <vt:lpstr>Prezentace aplikace PowerPoint</vt:lpstr>
      <vt:lpstr>Filosofie, zjištění. </vt:lpstr>
      <vt:lpstr>Co mají společného?</vt:lpstr>
      <vt:lpstr>Komunikace – co zahrnuje?</vt:lpstr>
      <vt:lpstr>Komunikace</vt:lpstr>
      <vt:lpstr>Prezentace aplikace PowerPoint</vt:lpstr>
      <vt:lpstr>Cohousing - sdílené bydlení  pro seniory 65+</vt:lpstr>
      <vt:lpstr>Lange Eng v Albertslund</vt:lpstr>
      <vt:lpstr>Munksoegaard v Roskilde</vt:lpstr>
      <vt:lpstr>Cohousing Lebensraum  v Gänserndorf-Süd u Vídně</vt:lpstr>
      <vt:lpstr>Frauen Wohnen v Mnichově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Model péče o seniory v pobytových zařízeních v konceptu třístupňového bydlení</dc:title>
  <dc:creator>treslova</dc:creator>
  <cp:lastModifiedBy>Motlova</cp:lastModifiedBy>
  <cp:revision>45</cp:revision>
  <dcterms:created xsi:type="dcterms:W3CDTF">2021-08-27T05:21:43Z</dcterms:created>
  <dcterms:modified xsi:type="dcterms:W3CDTF">2021-10-12T19:37:11Z</dcterms:modified>
</cp:coreProperties>
</file>