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2" r:id="rId4"/>
  </p:sldMasterIdLst>
  <p:sldIdLst>
    <p:sldId id="256" r:id="rId5"/>
    <p:sldId id="260" r:id="rId6"/>
    <p:sldId id="257" r:id="rId7"/>
    <p:sldId id="258" r:id="rId8"/>
    <p:sldId id="261" r:id="rId9"/>
    <p:sldId id="264" r:id="rId10"/>
    <p:sldId id="263" r:id="rId11"/>
    <p:sldId id="269" r:id="rId12"/>
    <p:sldId id="270" r:id="rId13"/>
    <p:sldId id="275" r:id="rId14"/>
    <p:sldId id="274" r:id="rId15"/>
    <p:sldId id="273" r:id="rId16"/>
    <p:sldId id="272" r:id="rId17"/>
    <p:sldId id="271" r:id="rId18"/>
    <p:sldId id="276" r:id="rId19"/>
    <p:sldId id="259" r:id="rId20"/>
  </p:sldIdLst>
  <p:sldSz cx="18288000" cy="10287000"/>
  <p:notesSz cx="6858000" cy="9144000"/>
  <p:embeddedFontLs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C2DBBB-1944-45A3-819A-3793F44E421A}" v="451" dt="2023-05-04T10:49:26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CC2E1-2BA8-4773-9389-AAFC3D2C5D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B31893-15DD-405E-ADFA-4A745CFC13FB}">
      <dgm:prSet custT="1"/>
      <dgm:spPr/>
      <dgm:t>
        <a:bodyPr/>
        <a:lstStyle/>
        <a:p>
          <a:r>
            <a:rPr lang="cs-CZ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Vnímání pozice peer lektora</a:t>
          </a:r>
          <a:endParaRPr lang="en-US" sz="4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F0295F1-5AAD-4F6D-B228-45DEAA8339DE}" type="parTrans" cxnId="{7D4C6C33-C1FA-4438-A8CB-CFD9305A945C}">
      <dgm:prSet/>
      <dgm:spPr/>
      <dgm:t>
        <a:bodyPr/>
        <a:lstStyle/>
        <a:p>
          <a:endParaRPr lang="en-US"/>
        </a:p>
      </dgm:t>
    </dgm:pt>
    <dgm:pt modelId="{924DC1AF-EE07-4C70-8C5E-1378BD47AB47}" type="sibTrans" cxnId="{7D4C6C33-C1FA-4438-A8CB-CFD9305A945C}">
      <dgm:prSet/>
      <dgm:spPr/>
      <dgm:t>
        <a:bodyPr/>
        <a:lstStyle/>
        <a:p>
          <a:endParaRPr lang="en-US"/>
        </a:p>
      </dgm:t>
    </dgm:pt>
    <dgm:pt modelId="{39971A10-3E97-4191-B241-8207D5334074}">
      <dgm:prSet custT="1"/>
      <dgm:spPr/>
      <dgm:t>
        <a:bodyPr/>
        <a:lstStyle/>
        <a:p>
          <a:r>
            <a:rPr lang="cs-CZ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Motivace</a:t>
          </a:r>
          <a:endParaRPr lang="en-US" sz="4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9D40293-355F-4B9E-A821-0F81821B17D7}" type="parTrans" cxnId="{B5F56C30-633B-4EDD-A69B-DCB05DD26DB2}">
      <dgm:prSet/>
      <dgm:spPr/>
      <dgm:t>
        <a:bodyPr/>
        <a:lstStyle/>
        <a:p>
          <a:endParaRPr lang="en-US"/>
        </a:p>
      </dgm:t>
    </dgm:pt>
    <dgm:pt modelId="{A683D363-847E-4A99-BE4C-5CD3982DABDB}" type="sibTrans" cxnId="{B5F56C30-633B-4EDD-A69B-DCB05DD26DB2}">
      <dgm:prSet/>
      <dgm:spPr/>
      <dgm:t>
        <a:bodyPr/>
        <a:lstStyle/>
        <a:p>
          <a:endParaRPr lang="en-US"/>
        </a:p>
      </dgm:t>
    </dgm:pt>
    <dgm:pt modelId="{802CF514-4AA2-4CF5-B381-7E19B5F00A5C}">
      <dgm:prSet custT="1"/>
      <dgm:spPr/>
      <dgm:t>
        <a:bodyPr/>
        <a:lstStyle/>
        <a:p>
          <a:r>
            <a:rPr lang="cs-CZ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Osobní zotavení</a:t>
          </a:r>
          <a:endParaRPr lang="en-US" sz="4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62A9B23-B2D1-4566-A4D4-D155F076B14E}" type="parTrans" cxnId="{CD12438C-47FD-4A88-BA49-5609D4865883}">
      <dgm:prSet/>
      <dgm:spPr/>
      <dgm:t>
        <a:bodyPr/>
        <a:lstStyle/>
        <a:p>
          <a:endParaRPr lang="en-US"/>
        </a:p>
      </dgm:t>
    </dgm:pt>
    <dgm:pt modelId="{6FE37FBF-CEDD-4ADF-917F-4CC68AA03C10}" type="sibTrans" cxnId="{CD12438C-47FD-4A88-BA49-5609D4865883}">
      <dgm:prSet/>
      <dgm:spPr/>
      <dgm:t>
        <a:bodyPr/>
        <a:lstStyle/>
        <a:p>
          <a:endParaRPr lang="en-US"/>
        </a:p>
      </dgm:t>
    </dgm:pt>
    <dgm:pt modelId="{7F3DAAAC-49C7-4D81-AF1A-2861E0CB0276}">
      <dgm:prSet custT="1"/>
      <dgm:spPr/>
      <dgm:t>
        <a:bodyPr/>
        <a:lstStyle/>
        <a:p>
          <a:r>
            <a:rPr lang="cs-CZ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Podstata výuky</a:t>
          </a:r>
          <a:endParaRPr lang="en-US" sz="4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F39832-7BEB-4CCD-AFF7-C6A00B2F8EA1}" type="parTrans" cxnId="{8A80E8B8-4867-4D21-85C8-35649EC8C0AE}">
      <dgm:prSet/>
      <dgm:spPr/>
      <dgm:t>
        <a:bodyPr/>
        <a:lstStyle/>
        <a:p>
          <a:endParaRPr lang="en-US"/>
        </a:p>
      </dgm:t>
    </dgm:pt>
    <dgm:pt modelId="{5A34C5A1-0DD3-477E-B04B-F2C433DDB237}" type="sibTrans" cxnId="{8A80E8B8-4867-4D21-85C8-35649EC8C0AE}">
      <dgm:prSet/>
      <dgm:spPr/>
      <dgm:t>
        <a:bodyPr/>
        <a:lstStyle/>
        <a:p>
          <a:endParaRPr lang="en-US"/>
        </a:p>
      </dgm:t>
    </dgm:pt>
    <dgm:pt modelId="{B2DB1056-60E7-43C7-8BC8-7E5FB899A3F6}">
      <dgm:prSet custT="1"/>
      <dgm:spPr/>
      <dgm:t>
        <a:bodyPr/>
        <a:lstStyle/>
        <a:p>
          <a:r>
            <a:rPr lang="cs-CZ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Přínosy pro studenty</a:t>
          </a:r>
          <a:endParaRPr lang="en-US" sz="40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E749EB7-271D-4DC0-966B-7B054D564907}" type="parTrans" cxnId="{B87C660D-3638-4590-AA62-9B8DAE4E3F4B}">
      <dgm:prSet/>
      <dgm:spPr/>
      <dgm:t>
        <a:bodyPr/>
        <a:lstStyle/>
        <a:p>
          <a:endParaRPr lang="en-US"/>
        </a:p>
      </dgm:t>
    </dgm:pt>
    <dgm:pt modelId="{A33903B2-CDAC-4A5D-8A09-27F87F2C0B5C}" type="sibTrans" cxnId="{B87C660D-3638-4590-AA62-9B8DAE4E3F4B}">
      <dgm:prSet/>
      <dgm:spPr/>
      <dgm:t>
        <a:bodyPr/>
        <a:lstStyle/>
        <a:p>
          <a:endParaRPr lang="en-US"/>
        </a:p>
      </dgm:t>
    </dgm:pt>
    <dgm:pt modelId="{7EF952EC-AC91-44FB-A7FD-81D1D1EBE6AE}" type="pres">
      <dgm:prSet presAssocID="{175CC2E1-2BA8-4773-9389-AAFC3D2C5D52}" presName="linear" presStyleCnt="0">
        <dgm:presLayoutVars>
          <dgm:animLvl val="lvl"/>
          <dgm:resizeHandles val="exact"/>
        </dgm:presLayoutVars>
      </dgm:prSet>
      <dgm:spPr/>
    </dgm:pt>
    <dgm:pt modelId="{BE7A0ECA-6DE6-4509-853E-2FA2D7AB137C}" type="pres">
      <dgm:prSet presAssocID="{34B31893-15DD-405E-ADFA-4A745CFC13F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4A31FF9-6DCA-44C8-A617-28DAFF836032}" type="pres">
      <dgm:prSet presAssocID="{924DC1AF-EE07-4C70-8C5E-1378BD47AB47}" presName="spacer" presStyleCnt="0"/>
      <dgm:spPr/>
    </dgm:pt>
    <dgm:pt modelId="{1AADEF35-CD12-45DB-9FED-1CEAC7326E32}" type="pres">
      <dgm:prSet presAssocID="{39971A10-3E97-4191-B241-8207D533407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F46BBF4-D741-4DB3-B24B-62A913C8B532}" type="pres">
      <dgm:prSet presAssocID="{A683D363-847E-4A99-BE4C-5CD3982DABDB}" presName="spacer" presStyleCnt="0"/>
      <dgm:spPr/>
    </dgm:pt>
    <dgm:pt modelId="{B7496A3E-17BB-4B43-AC75-90AAC7B1CFAF}" type="pres">
      <dgm:prSet presAssocID="{802CF514-4AA2-4CF5-B381-7E19B5F00A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4ED83BD-38BB-414A-BE14-EFE119FAF785}" type="pres">
      <dgm:prSet presAssocID="{6FE37FBF-CEDD-4ADF-917F-4CC68AA03C10}" presName="spacer" presStyleCnt="0"/>
      <dgm:spPr/>
    </dgm:pt>
    <dgm:pt modelId="{C2CE85DA-ACF3-4484-B15B-87656067F7D0}" type="pres">
      <dgm:prSet presAssocID="{7F3DAAAC-49C7-4D81-AF1A-2861E0CB027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B56419F-3D5B-4F69-9563-1BB962B6347A}" type="pres">
      <dgm:prSet presAssocID="{5A34C5A1-0DD3-477E-B04B-F2C433DDB237}" presName="spacer" presStyleCnt="0"/>
      <dgm:spPr/>
    </dgm:pt>
    <dgm:pt modelId="{FFB423A9-7139-4EA9-82CC-8D4D61592EBC}" type="pres">
      <dgm:prSet presAssocID="{B2DB1056-60E7-43C7-8BC8-7E5FB899A3F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CA27E07-4B37-48CA-87DC-6F244ECB9A79}" type="presOf" srcId="{7F3DAAAC-49C7-4D81-AF1A-2861E0CB0276}" destId="{C2CE85DA-ACF3-4484-B15B-87656067F7D0}" srcOrd="0" destOrd="0" presId="urn:microsoft.com/office/officeart/2005/8/layout/vList2"/>
    <dgm:cxn modelId="{B87C660D-3638-4590-AA62-9B8DAE4E3F4B}" srcId="{175CC2E1-2BA8-4773-9389-AAFC3D2C5D52}" destId="{B2DB1056-60E7-43C7-8BC8-7E5FB899A3F6}" srcOrd="4" destOrd="0" parTransId="{6E749EB7-271D-4DC0-966B-7B054D564907}" sibTransId="{A33903B2-CDAC-4A5D-8A09-27F87F2C0B5C}"/>
    <dgm:cxn modelId="{B5F56C30-633B-4EDD-A69B-DCB05DD26DB2}" srcId="{175CC2E1-2BA8-4773-9389-AAFC3D2C5D52}" destId="{39971A10-3E97-4191-B241-8207D5334074}" srcOrd="1" destOrd="0" parTransId="{E9D40293-355F-4B9E-A821-0F81821B17D7}" sibTransId="{A683D363-847E-4A99-BE4C-5CD3982DABDB}"/>
    <dgm:cxn modelId="{7D4C6C33-C1FA-4438-A8CB-CFD9305A945C}" srcId="{175CC2E1-2BA8-4773-9389-AAFC3D2C5D52}" destId="{34B31893-15DD-405E-ADFA-4A745CFC13FB}" srcOrd="0" destOrd="0" parTransId="{6F0295F1-5AAD-4F6D-B228-45DEAA8339DE}" sibTransId="{924DC1AF-EE07-4C70-8C5E-1378BD47AB47}"/>
    <dgm:cxn modelId="{2B62925A-E46F-4317-A05B-61202580F7FA}" type="presOf" srcId="{175CC2E1-2BA8-4773-9389-AAFC3D2C5D52}" destId="{7EF952EC-AC91-44FB-A7FD-81D1D1EBE6AE}" srcOrd="0" destOrd="0" presId="urn:microsoft.com/office/officeart/2005/8/layout/vList2"/>
    <dgm:cxn modelId="{CD12438C-47FD-4A88-BA49-5609D4865883}" srcId="{175CC2E1-2BA8-4773-9389-AAFC3D2C5D52}" destId="{802CF514-4AA2-4CF5-B381-7E19B5F00A5C}" srcOrd="2" destOrd="0" parTransId="{662A9B23-B2D1-4566-A4D4-D155F076B14E}" sibTransId="{6FE37FBF-CEDD-4ADF-917F-4CC68AA03C10}"/>
    <dgm:cxn modelId="{1CC7D98F-60DF-47A4-ABE7-8DCC0ED15150}" type="presOf" srcId="{39971A10-3E97-4191-B241-8207D5334074}" destId="{1AADEF35-CD12-45DB-9FED-1CEAC7326E32}" srcOrd="0" destOrd="0" presId="urn:microsoft.com/office/officeart/2005/8/layout/vList2"/>
    <dgm:cxn modelId="{A1BB83AD-1640-4E42-9E3C-8CACA7F954CE}" type="presOf" srcId="{34B31893-15DD-405E-ADFA-4A745CFC13FB}" destId="{BE7A0ECA-6DE6-4509-853E-2FA2D7AB137C}" srcOrd="0" destOrd="0" presId="urn:microsoft.com/office/officeart/2005/8/layout/vList2"/>
    <dgm:cxn modelId="{8A80E8B8-4867-4D21-85C8-35649EC8C0AE}" srcId="{175CC2E1-2BA8-4773-9389-AAFC3D2C5D52}" destId="{7F3DAAAC-49C7-4D81-AF1A-2861E0CB0276}" srcOrd="3" destOrd="0" parTransId="{FFF39832-7BEB-4CCD-AFF7-C6A00B2F8EA1}" sibTransId="{5A34C5A1-0DD3-477E-B04B-F2C433DDB237}"/>
    <dgm:cxn modelId="{5A4A8FE3-4392-4D19-B8B6-4FB73924E6F3}" type="presOf" srcId="{802CF514-4AA2-4CF5-B381-7E19B5F00A5C}" destId="{B7496A3E-17BB-4B43-AC75-90AAC7B1CFAF}" srcOrd="0" destOrd="0" presId="urn:microsoft.com/office/officeart/2005/8/layout/vList2"/>
    <dgm:cxn modelId="{2D81ACE4-A2FB-4DF5-921A-7A4A74B284D1}" type="presOf" srcId="{B2DB1056-60E7-43C7-8BC8-7E5FB899A3F6}" destId="{FFB423A9-7139-4EA9-82CC-8D4D61592EBC}" srcOrd="0" destOrd="0" presId="urn:microsoft.com/office/officeart/2005/8/layout/vList2"/>
    <dgm:cxn modelId="{03812FE5-BC18-48FF-ACC5-8C1F75E3CEE1}" type="presParOf" srcId="{7EF952EC-AC91-44FB-A7FD-81D1D1EBE6AE}" destId="{BE7A0ECA-6DE6-4509-853E-2FA2D7AB137C}" srcOrd="0" destOrd="0" presId="urn:microsoft.com/office/officeart/2005/8/layout/vList2"/>
    <dgm:cxn modelId="{A656FC7D-BFFA-4CAF-AFBD-4E33A9255ABF}" type="presParOf" srcId="{7EF952EC-AC91-44FB-A7FD-81D1D1EBE6AE}" destId="{A4A31FF9-6DCA-44C8-A617-28DAFF836032}" srcOrd="1" destOrd="0" presId="urn:microsoft.com/office/officeart/2005/8/layout/vList2"/>
    <dgm:cxn modelId="{31D0B8B8-3002-4699-B435-584773CB42C7}" type="presParOf" srcId="{7EF952EC-AC91-44FB-A7FD-81D1D1EBE6AE}" destId="{1AADEF35-CD12-45DB-9FED-1CEAC7326E32}" srcOrd="2" destOrd="0" presId="urn:microsoft.com/office/officeart/2005/8/layout/vList2"/>
    <dgm:cxn modelId="{B17D35F3-ACD3-4B66-AD32-BFABC4AB1D4E}" type="presParOf" srcId="{7EF952EC-AC91-44FB-A7FD-81D1D1EBE6AE}" destId="{7F46BBF4-D741-4DB3-B24B-62A913C8B532}" srcOrd="3" destOrd="0" presId="urn:microsoft.com/office/officeart/2005/8/layout/vList2"/>
    <dgm:cxn modelId="{BE10CC3A-E0AC-454B-8F5C-CD00AA20CE65}" type="presParOf" srcId="{7EF952EC-AC91-44FB-A7FD-81D1D1EBE6AE}" destId="{B7496A3E-17BB-4B43-AC75-90AAC7B1CFAF}" srcOrd="4" destOrd="0" presId="urn:microsoft.com/office/officeart/2005/8/layout/vList2"/>
    <dgm:cxn modelId="{07DD64F6-32B8-4EC9-AAC7-B290C105B0D4}" type="presParOf" srcId="{7EF952EC-AC91-44FB-A7FD-81D1D1EBE6AE}" destId="{04ED83BD-38BB-414A-BE14-EFE119FAF785}" srcOrd="5" destOrd="0" presId="urn:microsoft.com/office/officeart/2005/8/layout/vList2"/>
    <dgm:cxn modelId="{3556C784-07D9-4058-858B-34CBDAC24BCC}" type="presParOf" srcId="{7EF952EC-AC91-44FB-A7FD-81D1D1EBE6AE}" destId="{C2CE85DA-ACF3-4484-B15B-87656067F7D0}" srcOrd="6" destOrd="0" presId="urn:microsoft.com/office/officeart/2005/8/layout/vList2"/>
    <dgm:cxn modelId="{A71F81C6-E68B-465A-A380-7299C1250855}" type="presParOf" srcId="{7EF952EC-AC91-44FB-A7FD-81D1D1EBE6AE}" destId="{CB56419F-3D5B-4F69-9563-1BB962B6347A}" srcOrd="7" destOrd="0" presId="urn:microsoft.com/office/officeart/2005/8/layout/vList2"/>
    <dgm:cxn modelId="{46AEB4FD-1B27-4A6F-B94F-519BA970A070}" type="presParOf" srcId="{7EF952EC-AC91-44FB-A7FD-81D1D1EBE6AE}" destId="{FFB423A9-7139-4EA9-82CC-8D4D61592EB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F77D86-9E06-4813-BD8F-0ECDFD7367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AA6B91-7E64-41AE-B272-E41387A1708F}">
      <dgm:prSet custT="1"/>
      <dgm:spPr/>
      <dgm:t>
        <a:bodyPr/>
        <a:lstStyle/>
        <a:p>
          <a:r>
            <a:rPr lang="cs-CZ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Přínosy pro peer lektory</a:t>
          </a:r>
          <a:endParaRPr lang="en-US" sz="4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3968311-D62F-40EF-BE7B-D81923C947CD}" type="parTrans" cxnId="{8991716D-686C-476E-B566-526047116EEF}">
      <dgm:prSet/>
      <dgm:spPr/>
      <dgm:t>
        <a:bodyPr/>
        <a:lstStyle/>
        <a:p>
          <a:endParaRPr lang="en-US"/>
        </a:p>
      </dgm:t>
    </dgm:pt>
    <dgm:pt modelId="{3BE97DDA-236E-4B32-9095-58DA13A1DA9B}" type="sibTrans" cxnId="{8991716D-686C-476E-B566-526047116EEF}">
      <dgm:prSet/>
      <dgm:spPr/>
      <dgm:t>
        <a:bodyPr/>
        <a:lstStyle/>
        <a:p>
          <a:endParaRPr lang="en-US"/>
        </a:p>
      </dgm:t>
    </dgm:pt>
    <dgm:pt modelId="{77E6998E-948F-4B60-B673-2D3D39725B17}">
      <dgm:prSet custT="1"/>
      <dgm:spPr/>
      <dgm:t>
        <a:bodyPr/>
        <a:lstStyle/>
        <a:p>
          <a:r>
            <a:rPr lang="cs-CZ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Nové poznatky</a:t>
          </a:r>
          <a:endParaRPr lang="en-US" sz="4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F30AC4-E375-41E2-BEDA-B8CEE420AFEE}" type="parTrans" cxnId="{734FC809-9096-4E3D-8ED5-8839ACA3B7D6}">
      <dgm:prSet/>
      <dgm:spPr/>
      <dgm:t>
        <a:bodyPr/>
        <a:lstStyle/>
        <a:p>
          <a:endParaRPr lang="en-US"/>
        </a:p>
      </dgm:t>
    </dgm:pt>
    <dgm:pt modelId="{8C48C315-083F-4CE8-B75B-1C086B4CC727}" type="sibTrans" cxnId="{734FC809-9096-4E3D-8ED5-8839ACA3B7D6}">
      <dgm:prSet/>
      <dgm:spPr/>
      <dgm:t>
        <a:bodyPr/>
        <a:lstStyle/>
        <a:p>
          <a:endParaRPr lang="en-US"/>
        </a:p>
      </dgm:t>
    </dgm:pt>
    <dgm:pt modelId="{70692B56-24B9-4004-BE36-C5BEF976EBFE}">
      <dgm:prSet custT="1"/>
      <dgm:spPr/>
      <dgm:t>
        <a:bodyPr/>
        <a:lstStyle/>
        <a:p>
          <a:r>
            <a:rPr lang="cs-CZ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Výzvy pro peer lektory</a:t>
          </a:r>
          <a:endParaRPr lang="en-US" sz="4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02271CB-CCEF-4FB4-889D-CE7064DFA735}" type="parTrans" cxnId="{687D0252-3928-4916-85EE-8A9A00168C9C}">
      <dgm:prSet/>
      <dgm:spPr/>
      <dgm:t>
        <a:bodyPr/>
        <a:lstStyle/>
        <a:p>
          <a:endParaRPr lang="en-US"/>
        </a:p>
      </dgm:t>
    </dgm:pt>
    <dgm:pt modelId="{59197995-1A20-4536-B440-A8D6197E5EA8}" type="sibTrans" cxnId="{687D0252-3928-4916-85EE-8A9A00168C9C}">
      <dgm:prSet/>
      <dgm:spPr/>
      <dgm:t>
        <a:bodyPr/>
        <a:lstStyle/>
        <a:p>
          <a:endParaRPr lang="en-US"/>
        </a:p>
      </dgm:t>
    </dgm:pt>
    <dgm:pt modelId="{9529D3AE-F4B4-407B-B98D-6843E15B4746}">
      <dgm:prSet custT="1"/>
      <dgm:spPr/>
      <dgm:t>
        <a:bodyPr/>
        <a:lstStyle/>
        <a:p>
          <a:r>
            <a:rPr lang="cs-CZ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Zvládání příznaků onemocnění</a:t>
          </a:r>
          <a:endParaRPr lang="en-US" sz="4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B5D7682-AC79-4E6C-BDF0-EA488C5B99A1}" type="parTrans" cxnId="{3AD2B578-402E-4F36-A736-36B8FEF52B34}">
      <dgm:prSet/>
      <dgm:spPr/>
      <dgm:t>
        <a:bodyPr/>
        <a:lstStyle/>
        <a:p>
          <a:endParaRPr lang="en-US"/>
        </a:p>
      </dgm:t>
    </dgm:pt>
    <dgm:pt modelId="{25FF6252-1C17-4615-A373-46D25B756313}" type="sibTrans" cxnId="{3AD2B578-402E-4F36-A736-36B8FEF52B34}">
      <dgm:prSet/>
      <dgm:spPr/>
      <dgm:t>
        <a:bodyPr/>
        <a:lstStyle/>
        <a:p>
          <a:endParaRPr lang="en-US"/>
        </a:p>
      </dgm:t>
    </dgm:pt>
    <dgm:pt modelId="{D822F497-198A-48BE-8F77-4D7CBFF50995}" type="pres">
      <dgm:prSet presAssocID="{57F77D86-9E06-4813-BD8F-0ECDFD736757}" presName="linear" presStyleCnt="0">
        <dgm:presLayoutVars>
          <dgm:animLvl val="lvl"/>
          <dgm:resizeHandles val="exact"/>
        </dgm:presLayoutVars>
      </dgm:prSet>
      <dgm:spPr/>
    </dgm:pt>
    <dgm:pt modelId="{34CA6F30-D383-4F64-8891-5F59A1D3326B}" type="pres">
      <dgm:prSet presAssocID="{8EAA6B91-7E64-41AE-B272-E41387A1708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234A09-15F4-44AE-A12F-4D4CF4A2E976}" type="pres">
      <dgm:prSet presAssocID="{3BE97DDA-236E-4B32-9095-58DA13A1DA9B}" presName="spacer" presStyleCnt="0"/>
      <dgm:spPr/>
    </dgm:pt>
    <dgm:pt modelId="{80D9F86C-20A5-4563-9C83-404070384133}" type="pres">
      <dgm:prSet presAssocID="{77E6998E-948F-4B60-B673-2D3D39725B1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7E0E8E-4B17-41B5-9FEE-1309D71EF82D}" type="pres">
      <dgm:prSet presAssocID="{8C48C315-083F-4CE8-B75B-1C086B4CC727}" presName="spacer" presStyleCnt="0"/>
      <dgm:spPr/>
    </dgm:pt>
    <dgm:pt modelId="{C2BDB680-4646-42E6-B943-086894866EBB}" type="pres">
      <dgm:prSet presAssocID="{70692B56-24B9-4004-BE36-C5BEF976EBF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096052E-324F-4004-B6C5-50FC53BF848D}" type="pres">
      <dgm:prSet presAssocID="{59197995-1A20-4536-B440-A8D6197E5EA8}" presName="spacer" presStyleCnt="0"/>
      <dgm:spPr/>
    </dgm:pt>
    <dgm:pt modelId="{4DC8DEDB-5F5C-43CC-AB92-63D51B99ECE1}" type="pres">
      <dgm:prSet presAssocID="{9529D3AE-F4B4-407B-B98D-6843E15B474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34FC809-9096-4E3D-8ED5-8839ACA3B7D6}" srcId="{57F77D86-9E06-4813-BD8F-0ECDFD736757}" destId="{77E6998E-948F-4B60-B673-2D3D39725B17}" srcOrd="1" destOrd="0" parTransId="{EAF30AC4-E375-41E2-BEDA-B8CEE420AFEE}" sibTransId="{8C48C315-083F-4CE8-B75B-1C086B4CC727}"/>
    <dgm:cxn modelId="{03E5A760-6210-4A60-8ED7-05C654B229D4}" type="presOf" srcId="{8EAA6B91-7E64-41AE-B272-E41387A1708F}" destId="{34CA6F30-D383-4F64-8891-5F59A1D3326B}" srcOrd="0" destOrd="0" presId="urn:microsoft.com/office/officeart/2005/8/layout/vList2"/>
    <dgm:cxn modelId="{8991716D-686C-476E-B566-526047116EEF}" srcId="{57F77D86-9E06-4813-BD8F-0ECDFD736757}" destId="{8EAA6B91-7E64-41AE-B272-E41387A1708F}" srcOrd="0" destOrd="0" parTransId="{63968311-D62F-40EF-BE7B-D81923C947CD}" sibTransId="{3BE97DDA-236E-4B32-9095-58DA13A1DA9B}"/>
    <dgm:cxn modelId="{687D0252-3928-4916-85EE-8A9A00168C9C}" srcId="{57F77D86-9E06-4813-BD8F-0ECDFD736757}" destId="{70692B56-24B9-4004-BE36-C5BEF976EBFE}" srcOrd="2" destOrd="0" parTransId="{B02271CB-CCEF-4FB4-889D-CE7064DFA735}" sibTransId="{59197995-1A20-4536-B440-A8D6197E5EA8}"/>
    <dgm:cxn modelId="{3AD2B578-402E-4F36-A736-36B8FEF52B34}" srcId="{57F77D86-9E06-4813-BD8F-0ECDFD736757}" destId="{9529D3AE-F4B4-407B-B98D-6843E15B4746}" srcOrd="3" destOrd="0" parTransId="{3B5D7682-AC79-4E6C-BDF0-EA488C5B99A1}" sibTransId="{25FF6252-1C17-4615-A373-46D25B756313}"/>
    <dgm:cxn modelId="{FE74BD84-6453-420D-85C4-48C042F2D1F2}" type="presOf" srcId="{70692B56-24B9-4004-BE36-C5BEF976EBFE}" destId="{C2BDB680-4646-42E6-B943-086894866EBB}" srcOrd="0" destOrd="0" presId="urn:microsoft.com/office/officeart/2005/8/layout/vList2"/>
    <dgm:cxn modelId="{BD901BC3-19FF-4323-998F-AC4AFAED4C9F}" type="presOf" srcId="{57F77D86-9E06-4813-BD8F-0ECDFD736757}" destId="{D822F497-198A-48BE-8F77-4D7CBFF50995}" srcOrd="0" destOrd="0" presId="urn:microsoft.com/office/officeart/2005/8/layout/vList2"/>
    <dgm:cxn modelId="{1B3097EA-D494-4B0B-8D10-A4AEA78514F9}" type="presOf" srcId="{77E6998E-948F-4B60-B673-2D3D39725B17}" destId="{80D9F86C-20A5-4563-9C83-404070384133}" srcOrd="0" destOrd="0" presId="urn:microsoft.com/office/officeart/2005/8/layout/vList2"/>
    <dgm:cxn modelId="{40E617F9-50B1-4563-9C7F-5B5B92ECBBDA}" type="presOf" srcId="{9529D3AE-F4B4-407B-B98D-6843E15B4746}" destId="{4DC8DEDB-5F5C-43CC-AB92-63D51B99ECE1}" srcOrd="0" destOrd="0" presId="urn:microsoft.com/office/officeart/2005/8/layout/vList2"/>
    <dgm:cxn modelId="{189BD72B-2259-41C0-887C-5E598875FFD2}" type="presParOf" srcId="{D822F497-198A-48BE-8F77-4D7CBFF50995}" destId="{34CA6F30-D383-4F64-8891-5F59A1D3326B}" srcOrd="0" destOrd="0" presId="urn:microsoft.com/office/officeart/2005/8/layout/vList2"/>
    <dgm:cxn modelId="{F464CAE8-3637-42D3-A3C5-97DBACC26E8F}" type="presParOf" srcId="{D822F497-198A-48BE-8F77-4D7CBFF50995}" destId="{BD234A09-15F4-44AE-A12F-4D4CF4A2E976}" srcOrd="1" destOrd="0" presId="urn:microsoft.com/office/officeart/2005/8/layout/vList2"/>
    <dgm:cxn modelId="{513B436B-FC52-42AD-9D72-D1F8EA64A90F}" type="presParOf" srcId="{D822F497-198A-48BE-8F77-4D7CBFF50995}" destId="{80D9F86C-20A5-4563-9C83-404070384133}" srcOrd="2" destOrd="0" presId="urn:microsoft.com/office/officeart/2005/8/layout/vList2"/>
    <dgm:cxn modelId="{C90FEA91-57E8-4E78-AEC8-A28869B9ADC4}" type="presParOf" srcId="{D822F497-198A-48BE-8F77-4D7CBFF50995}" destId="{B87E0E8E-4B17-41B5-9FEE-1309D71EF82D}" srcOrd="3" destOrd="0" presId="urn:microsoft.com/office/officeart/2005/8/layout/vList2"/>
    <dgm:cxn modelId="{9B79185C-6B3D-4905-BB47-B60540E629AD}" type="presParOf" srcId="{D822F497-198A-48BE-8F77-4D7CBFF50995}" destId="{C2BDB680-4646-42E6-B943-086894866EBB}" srcOrd="4" destOrd="0" presId="urn:microsoft.com/office/officeart/2005/8/layout/vList2"/>
    <dgm:cxn modelId="{83052662-E620-4ADF-9337-05A79C54C242}" type="presParOf" srcId="{D822F497-198A-48BE-8F77-4D7CBFF50995}" destId="{A096052E-324F-4004-B6C5-50FC53BF848D}" srcOrd="5" destOrd="0" presId="urn:microsoft.com/office/officeart/2005/8/layout/vList2"/>
    <dgm:cxn modelId="{7A76B038-A808-48E4-8128-5B1896D8844C}" type="presParOf" srcId="{D822F497-198A-48BE-8F77-4D7CBFF50995}" destId="{4DC8DEDB-5F5C-43CC-AB92-63D51B99ECE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A0ECA-6DE6-4509-853E-2FA2D7AB137C}">
      <dsp:nvSpPr>
        <dsp:cNvPr id="0" name=""/>
        <dsp:cNvSpPr/>
      </dsp:nvSpPr>
      <dsp:spPr>
        <a:xfrm>
          <a:off x="0" y="48490"/>
          <a:ext cx="12895002" cy="1031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Vnímání pozice peer lektora</a:t>
          </a:r>
          <a:endParaRPr lang="en-US" sz="4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0375" y="98865"/>
        <a:ext cx="12794252" cy="931190"/>
      </dsp:txXfrm>
    </dsp:sp>
    <dsp:sp modelId="{1AADEF35-CD12-45DB-9FED-1CEAC7326E32}">
      <dsp:nvSpPr>
        <dsp:cNvPr id="0" name=""/>
        <dsp:cNvSpPr/>
      </dsp:nvSpPr>
      <dsp:spPr>
        <a:xfrm>
          <a:off x="0" y="1221550"/>
          <a:ext cx="12895002" cy="1031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Motivace</a:t>
          </a:r>
          <a:endParaRPr lang="en-US" sz="4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0375" y="1271925"/>
        <a:ext cx="12794252" cy="931190"/>
      </dsp:txXfrm>
    </dsp:sp>
    <dsp:sp modelId="{B7496A3E-17BB-4B43-AC75-90AAC7B1CFAF}">
      <dsp:nvSpPr>
        <dsp:cNvPr id="0" name=""/>
        <dsp:cNvSpPr/>
      </dsp:nvSpPr>
      <dsp:spPr>
        <a:xfrm>
          <a:off x="0" y="2394610"/>
          <a:ext cx="12895002" cy="1031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Osobní zotavení</a:t>
          </a:r>
          <a:endParaRPr lang="en-US" sz="4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0375" y="2444985"/>
        <a:ext cx="12794252" cy="931190"/>
      </dsp:txXfrm>
    </dsp:sp>
    <dsp:sp modelId="{C2CE85DA-ACF3-4484-B15B-87656067F7D0}">
      <dsp:nvSpPr>
        <dsp:cNvPr id="0" name=""/>
        <dsp:cNvSpPr/>
      </dsp:nvSpPr>
      <dsp:spPr>
        <a:xfrm>
          <a:off x="0" y="3567670"/>
          <a:ext cx="12895002" cy="1031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Podstata výuky</a:t>
          </a:r>
          <a:endParaRPr lang="en-US" sz="4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0375" y="3618045"/>
        <a:ext cx="12794252" cy="931190"/>
      </dsp:txXfrm>
    </dsp:sp>
    <dsp:sp modelId="{FFB423A9-7139-4EA9-82CC-8D4D61592EBC}">
      <dsp:nvSpPr>
        <dsp:cNvPr id="0" name=""/>
        <dsp:cNvSpPr/>
      </dsp:nvSpPr>
      <dsp:spPr>
        <a:xfrm>
          <a:off x="0" y="4740730"/>
          <a:ext cx="12895002" cy="1031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Přínosy pro studenty</a:t>
          </a:r>
          <a:endParaRPr lang="en-US" sz="40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0375" y="4791105"/>
        <a:ext cx="12794252" cy="931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A6F30-D383-4F64-8891-5F59A1D3326B}">
      <dsp:nvSpPr>
        <dsp:cNvPr id="0" name=""/>
        <dsp:cNvSpPr/>
      </dsp:nvSpPr>
      <dsp:spPr>
        <a:xfrm>
          <a:off x="0" y="4401"/>
          <a:ext cx="12725400" cy="116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Přínosy pro peer lektory</a:t>
          </a:r>
          <a:endParaRPr lang="en-US" sz="4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6658" y="61059"/>
        <a:ext cx="12612084" cy="1047324"/>
      </dsp:txXfrm>
    </dsp:sp>
    <dsp:sp modelId="{80D9F86C-20A5-4563-9C83-404070384133}">
      <dsp:nvSpPr>
        <dsp:cNvPr id="0" name=""/>
        <dsp:cNvSpPr/>
      </dsp:nvSpPr>
      <dsp:spPr>
        <a:xfrm>
          <a:off x="0" y="1343601"/>
          <a:ext cx="12725400" cy="116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Nové poznatky</a:t>
          </a:r>
          <a:endParaRPr lang="en-US" sz="4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6658" y="1400259"/>
        <a:ext cx="12612084" cy="1047324"/>
      </dsp:txXfrm>
    </dsp:sp>
    <dsp:sp modelId="{C2BDB680-4646-42E6-B943-086894866EBB}">
      <dsp:nvSpPr>
        <dsp:cNvPr id="0" name=""/>
        <dsp:cNvSpPr/>
      </dsp:nvSpPr>
      <dsp:spPr>
        <a:xfrm>
          <a:off x="0" y="2682802"/>
          <a:ext cx="12725400" cy="116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Výzvy pro peer lektory</a:t>
          </a:r>
          <a:endParaRPr lang="en-US" sz="4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6658" y="2739460"/>
        <a:ext cx="12612084" cy="1047324"/>
      </dsp:txXfrm>
    </dsp:sp>
    <dsp:sp modelId="{4DC8DEDB-5F5C-43CC-AB92-63D51B99ECE1}">
      <dsp:nvSpPr>
        <dsp:cNvPr id="0" name=""/>
        <dsp:cNvSpPr/>
      </dsp:nvSpPr>
      <dsp:spPr>
        <a:xfrm>
          <a:off x="0" y="4022002"/>
          <a:ext cx="12725400" cy="116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Zvládání příznaků onemocnění</a:t>
          </a:r>
          <a:endParaRPr lang="en-US" sz="4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6658" y="4078660"/>
        <a:ext cx="12612084" cy="104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0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5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35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44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2980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80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4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3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3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8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2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7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.png"/><Relationship Id="rId7" Type="http://schemas.openxmlformats.org/officeDocument/2006/relationships/diagramData" Target="../diagrams/data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0" y="3572972"/>
            <a:ext cx="16306800" cy="3544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29"/>
              </a:lnSpc>
            </a:pPr>
            <a:r>
              <a:rPr lang="cs-CZ" sz="5400" spc="137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 zotavování u peer lektorů ve vztahu ke vzdělávání sociálních pracovníků</a:t>
            </a:r>
            <a:endParaRPr lang="en-US" sz="5400" spc="13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47342" y="7767903"/>
            <a:ext cx="6801857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6"/>
              </a:lnSpc>
            </a:pPr>
            <a:r>
              <a:rPr lang="cs-CZ" sz="3200" spc="472" dirty="0">
                <a:latin typeface="Open Sans"/>
              </a:rPr>
              <a:t>Barbora Hehlová</a:t>
            </a:r>
            <a:endParaRPr lang="en-US" sz="3200" spc="472" dirty="0">
              <a:latin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650052" y="593236"/>
            <a:ext cx="14987896" cy="3038379"/>
            <a:chOff x="0" y="0"/>
            <a:chExt cx="20460522" cy="439635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0460522" cy="4396353"/>
              <a:chOff x="0" y="0"/>
              <a:chExt cx="1288617" cy="27688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549596" y="1149053"/>
              <a:ext cx="2823368" cy="1976357"/>
              <a:chOff x="0" y="0"/>
              <a:chExt cx="1549400" cy="10845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7060086" y="842094"/>
              <a:ext cx="2764652" cy="2764652"/>
              <a:chOff x="0" y="0"/>
              <a:chExt cx="1337729" cy="133772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10385897" y="1114350"/>
              <a:ext cx="2798675" cy="2098248"/>
              <a:chOff x="0" y="0"/>
              <a:chExt cx="1535849" cy="115147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3929370" y="1149053"/>
              <a:ext cx="3130716" cy="2150734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3693426" y="1697804"/>
              <a:ext cx="6218349" cy="10007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2" name="Picture 12" descr="Obsah obrázku logo&#10;&#10;Popis byl vytvořen automaticky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3" name="Picture 13" descr="Obsah obrázku logo&#10;&#10;Popis byl vytvořen automaticky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sp>
        <p:nvSpPr>
          <p:cNvPr id="14" name="Nadpis 13">
            <a:extLst>
              <a:ext uri="{FF2B5EF4-FFF2-40B4-BE49-F238E27FC236}">
                <a16:creationId xmlns:a16="http://schemas.microsoft.com/office/drawing/2014/main" id="{1F71EA07-DF54-03D1-0D69-B29CE04A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43" y="1611228"/>
            <a:ext cx="12895002" cy="1714500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výuka sociálních pracovníků posiluje zotavení peer lektorů?</a:t>
            </a:r>
          </a:p>
        </p:txBody>
      </p:sp>
      <p:graphicFrame>
        <p:nvGraphicFramePr>
          <p:cNvPr id="17" name="Zástupný obsah 14">
            <a:extLst>
              <a:ext uri="{FF2B5EF4-FFF2-40B4-BE49-F238E27FC236}">
                <a16:creationId xmlns:a16="http://schemas.microsoft.com/office/drawing/2014/main" id="{A6B5FDF7-F913-ED00-07A8-C2E4B4DFB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069856"/>
              </p:ext>
            </p:extLst>
          </p:nvPr>
        </p:nvGraphicFramePr>
        <p:xfrm>
          <a:off x="1029574" y="3488728"/>
          <a:ext cx="12725400" cy="518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8713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sp>
        <p:nvSpPr>
          <p:cNvPr id="14" name="Nadpis 13">
            <a:extLst>
              <a:ext uri="{FF2B5EF4-FFF2-40B4-BE49-F238E27FC236}">
                <a16:creationId xmlns:a16="http://schemas.microsoft.com/office/drawing/2014/main" id="{1F71EA07-DF54-03D1-0D69-B29CE04A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Přínosy výuky pro peer lektory: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87749A4D-9DA1-1D2C-0CDE-6A202EBBA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795" y="2976912"/>
            <a:ext cx="14625012" cy="5821160"/>
          </a:xfrm>
        </p:spPr>
        <p:txBody>
          <a:bodyPr>
            <a:normAutofit/>
          </a:bodyPr>
          <a:lstStyle/>
          <a:p>
            <a:r>
              <a:rPr lang="cs-CZ" sz="3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,,Můžeme se zapojit do nějakého smysluplného projektu, najít smysl těch zkušeností.“ </a:t>
            </a:r>
          </a:p>
          <a:p>
            <a:r>
              <a:rPr lang="cs-CZ" sz="3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,,Mému zotavení pomáhá sebedůvěra, kterou mi práce peer lektora navrací.“											</a:t>
            </a:r>
            <a:r>
              <a:rPr lang="cs-CZ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(citace participantů výzkumu)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Radost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Ohodnocení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Poznaní nových lidí</a:t>
            </a:r>
          </a:p>
          <a:p>
            <a:pPr algn="r"/>
            <a:endParaRPr lang="cs-CZ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5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sp>
        <p:nvSpPr>
          <p:cNvPr id="14" name="Nadpis 13">
            <a:extLst>
              <a:ext uri="{FF2B5EF4-FFF2-40B4-BE49-F238E27FC236}">
                <a16:creationId xmlns:a16="http://schemas.microsoft.com/office/drawing/2014/main" id="{1F71EA07-DF54-03D1-0D69-B29CE04A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1" y="849086"/>
            <a:ext cx="12895002" cy="1981200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se o sobě peer lektoři dozvěděli díky lektorování: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87749A4D-9DA1-1D2C-0CDE-6A202EBBA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3240884"/>
            <a:ext cx="14376400" cy="5821160"/>
          </a:xfrm>
        </p:spPr>
        <p:txBody>
          <a:bodyPr>
            <a:normAutofit/>
          </a:bodyPr>
          <a:lstStyle/>
          <a:p>
            <a:r>
              <a:rPr lang="cs-CZ" sz="3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,,Dokážu víc, než jsem si myslel. Člověk hledá vlastní sílu posouvat ty hranice, co dokáže.“ </a:t>
            </a:r>
          </a:p>
          <a:p>
            <a:r>
              <a:rPr lang="cs-CZ" sz="3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,,Úplně stejně, jak já můžu rozšířit obzory studentům, tak studenti rozšiřují obzory mně.“ </a:t>
            </a:r>
          </a:p>
          <a:p>
            <a:r>
              <a:rPr lang="cs-CZ" sz="3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,,Uvědomila jsem si, co v životě chci konkrétně dělat.“ </a:t>
            </a:r>
          </a:p>
          <a:p>
            <a:r>
              <a:rPr lang="cs-CZ" sz="3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,,To jsem si jako uvědomil, že v tom lektorském týmu jsem dokázal být ten, který stmeluje lidi.“</a:t>
            </a:r>
          </a:p>
          <a:p>
            <a:pPr marL="0" indent="0" algn="r">
              <a:buNone/>
            </a:pPr>
            <a:r>
              <a:rPr lang="cs-CZ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(citace participantů výzkumu)</a:t>
            </a:r>
          </a:p>
          <a:p>
            <a:pPr marL="0" indent="0" algn="r">
              <a:buNone/>
            </a:pPr>
            <a:endParaRPr lang="cs-CZ" sz="36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1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sp>
        <p:nvSpPr>
          <p:cNvPr id="14" name="Nadpis 13">
            <a:extLst>
              <a:ext uri="{FF2B5EF4-FFF2-40B4-BE49-F238E27FC236}">
                <a16:creationId xmlns:a16="http://schemas.microsoft.com/office/drawing/2014/main" id="{1F71EA07-DF54-03D1-0D69-B29CE04A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je na práci peer lektora obtížné: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87749A4D-9DA1-1D2C-0CDE-6A202EBBA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Odhadnout míru sdílení příběhu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Limity onemocnění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Komunikace v týmu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Příprava podkladů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Přednášet před studenty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Nestálý režim</a:t>
            </a:r>
          </a:p>
        </p:txBody>
      </p:sp>
    </p:spTree>
    <p:extLst>
      <p:ext uri="{BB962C8B-B14F-4D97-AF65-F5344CB8AC3E}">
        <p14:creationId xmlns:p14="http://schemas.microsoft.com/office/powerpoint/2010/main" val="292915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sp>
        <p:nvSpPr>
          <p:cNvPr id="14" name="Nadpis 13">
            <a:extLst>
              <a:ext uri="{FF2B5EF4-FFF2-40B4-BE49-F238E27FC236}">
                <a16:creationId xmlns:a16="http://schemas.microsoft.com/office/drawing/2014/main" id="{1F71EA07-DF54-03D1-0D69-B29CE04A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peer lektoři zvládají příznaky svého onemocnění: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87749A4D-9DA1-1D2C-0CDE-6A202EBBA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3240884"/>
            <a:ext cx="14300200" cy="5821160"/>
          </a:xfrm>
        </p:spPr>
        <p:txBody>
          <a:bodyPr>
            <a:normAutofit/>
          </a:bodyPr>
          <a:lstStyle/>
          <a:p>
            <a:r>
              <a:rPr lang="cs-CZ" sz="3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,,Pravidelný a dostatečný spánek.“</a:t>
            </a:r>
            <a:endParaRPr lang="cs-CZ" sz="3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3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,,Prostě si dám nemocenskou a vypnu se na chvilku ze společnosti, ze světa.“ </a:t>
            </a:r>
          </a:p>
          <a:p>
            <a:r>
              <a:rPr lang="cs-CZ" sz="3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,,Přiznat si, že mám taky svoje možnosti, nepřetěžovat se.“</a:t>
            </a:r>
          </a:p>
          <a:p>
            <a:pPr marL="0" indent="0" algn="r">
              <a:buNone/>
            </a:pPr>
            <a:r>
              <a:rPr lang="cs-CZ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(citace participantů výzkumu)</a:t>
            </a:r>
          </a:p>
          <a:p>
            <a:pPr marL="0" indent="0" algn="r">
              <a:buNone/>
            </a:pPr>
            <a:endParaRPr lang="cs-CZ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0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sp>
        <p:nvSpPr>
          <p:cNvPr id="14" name="Nadpis 13">
            <a:extLst>
              <a:ext uri="{FF2B5EF4-FFF2-40B4-BE49-F238E27FC236}">
                <a16:creationId xmlns:a16="http://schemas.microsoft.com/office/drawing/2014/main" id="{1F71EA07-DF54-03D1-0D69-B29CE04A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485900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Informace o výzkumu: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87749A4D-9DA1-1D2C-0CDE-6A202EBBA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1" y="2773099"/>
            <a:ext cx="12895002" cy="628894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Bakalářská práce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Kvalitativní výzkum, polostrukturované rozhovory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participantů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 lektoři působící na akademické půdě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Únor – březen 2023</a:t>
            </a:r>
          </a:p>
        </p:txBody>
      </p:sp>
    </p:spTree>
    <p:extLst>
      <p:ext uri="{BB962C8B-B14F-4D97-AF65-F5344CB8AC3E}">
        <p14:creationId xmlns:p14="http://schemas.microsoft.com/office/powerpoint/2010/main" val="1410640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6313" y="4991100"/>
            <a:ext cx="16237853" cy="3489028"/>
            <a:chOff x="0" y="0"/>
            <a:chExt cx="21650471" cy="465203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650471" cy="4652038"/>
              <a:chOff x="0" y="0"/>
              <a:chExt cx="1288617" cy="2768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581559" y="1215880"/>
              <a:ext cx="2987570" cy="2091299"/>
              <a:chOff x="0" y="0"/>
              <a:chExt cx="1549400" cy="10845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7470688" y="891068"/>
              <a:ext cx="2925440" cy="2925440"/>
              <a:chOff x="0" y="0"/>
              <a:chExt cx="1337729" cy="13377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0989923" y="1179159"/>
              <a:ext cx="2961441" cy="2220279"/>
              <a:chOff x="0" y="0"/>
              <a:chExt cx="1535849" cy="11514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4157895" y="1215880"/>
              <a:ext cx="3312793" cy="227581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4489812" y="1796546"/>
              <a:ext cx="6579997" cy="1058946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765028" y="5463363"/>
            <a:ext cx="816388" cy="554124"/>
          </a:xfrm>
          <a:prstGeom prst="rect">
            <a:avLst/>
          </a:prstGeom>
        </p:spPr>
      </p:pic>
      <p:sp>
        <p:nvSpPr>
          <p:cNvPr id="15" name="Nadpis 14">
            <a:extLst>
              <a:ext uri="{FF2B5EF4-FFF2-40B4-BE49-F238E27FC236}">
                <a16:creationId xmlns:a16="http://schemas.microsoft.com/office/drawing/2014/main" id="{8115D60D-566C-2C1B-4047-F3D76DFD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391" y="3000722"/>
            <a:ext cx="12895002" cy="1981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Děkuji Vám za pozornost.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sp>
        <p:nvSpPr>
          <p:cNvPr id="14" name="Nadpis 13">
            <a:extLst>
              <a:ext uri="{FF2B5EF4-FFF2-40B4-BE49-F238E27FC236}">
                <a16:creationId xmlns:a16="http://schemas.microsoft.com/office/drawing/2014/main" id="{8E884811-1BE5-C926-AA70-B9D7079B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76500"/>
            <a:ext cx="12895002" cy="19812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a jak ze svého zotavení přenášejí peer lektoři do výuky sociálních pracovníků?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00424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sp>
        <p:nvSpPr>
          <p:cNvPr id="23" name="Nadpis 22">
            <a:extLst>
              <a:ext uri="{FF2B5EF4-FFF2-40B4-BE49-F238E27FC236}">
                <a16:creationId xmlns:a16="http://schemas.microsoft.com/office/drawing/2014/main" id="{A2BB9C3C-C01D-D083-8028-44FDEEA3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3" y="1948336"/>
            <a:ext cx="13142156" cy="2276278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a jak ze svého zotavení přenášejí peer lektoři do výuky sociálních pracovníků?</a:t>
            </a:r>
          </a:p>
        </p:txBody>
      </p:sp>
      <p:sp>
        <p:nvSpPr>
          <p:cNvPr id="24" name="Zástupný text 23">
            <a:extLst>
              <a:ext uri="{FF2B5EF4-FFF2-40B4-BE49-F238E27FC236}">
                <a16:creationId xmlns:a16="http://schemas.microsoft.com/office/drawing/2014/main" id="{A1A648E8-775A-334B-B1C3-49D22E155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03" y="4381500"/>
            <a:ext cx="13483768" cy="2356443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výuka sociálních pracovníků posiluje zotavení peer lektorů?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67187" y="313001"/>
            <a:ext cx="5190338" cy="1115248"/>
            <a:chOff x="0" y="0"/>
            <a:chExt cx="6920450" cy="14869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2" name="Picture 12" descr="Obsah obrázku logo&#10;&#10;Popis byl vytvořen automaticky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3" name="Picture 13" descr="Obsah obrázku logo&#10;&#10;Popis byl vytvořen automaticky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sp>
        <p:nvSpPr>
          <p:cNvPr id="14" name="Nadpis 13">
            <a:extLst>
              <a:ext uri="{FF2B5EF4-FFF2-40B4-BE49-F238E27FC236}">
                <a16:creationId xmlns:a16="http://schemas.microsoft.com/office/drawing/2014/main" id="{5AA3A65C-B8DD-5BF5-2D34-9D50D33D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946" y="1319810"/>
            <a:ext cx="12895002" cy="1693521"/>
          </a:xfrm>
        </p:spPr>
        <p:txBody>
          <a:bodyPr>
            <a:normAutofit fontScale="90000"/>
          </a:bodyPr>
          <a:lstStyle/>
          <a:p>
            <a:r>
              <a:rPr lang="cs-CZ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a jak ze svého zotavení přenášejí peer lektoři do výuky sociálních pracovníků?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9" name="Zástupný obsah 14">
            <a:extLst>
              <a:ext uri="{FF2B5EF4-FFF2-40B4-BE49-F238E27FC236}">
                <a16:creationId xmlns:a16="http://schemas.microsoft.com/office/drawing/2014/main" id="{A95F8D15-7089-8BA0-5238-C0A2E2A596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036535"/>
              </p:ext>
            </p:extLst>
          </p:nvPr>
        </p:nvGraphicFramePr>
        <p:xfrm>
          <a:off x="1016001" y="3240884"/>
          <a:ext cx="12895002" cy="582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49200" y="667332"/>
            <a:ext cx="5190338" cy="1115248"/>
            <a:chOff x="0" y="0"/>
            <a:chExt cx="6920450" cy="14869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sp>
        <p:nvSpPr>
          <p:cNvPr id="14" name="Nadpis 13">
            <a:extLst>
              <a:ext uri="{FF2B5EF4-FFF2-40B4-BE49-F238E27FC236}">
                <a16:creationId xmlns:a16="http://schemas.microsoft.com/office/drawing/2014/main" id="{2B6C6639-67E5-0077-AB24-D53B48C7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by peer lektoři popsali svou pracovní pozici: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0D1BCBB2-4AC2-50F3-8A00-5E1D462AD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796" y="3225187"/>
            <a:ext cx="14907024" cy="5821160"/>
          </a:xfrm>
        </p:spPr>
        <p:txBody>
          <a:bodyPr>
            <a:normAutofit/>
          </a:bodyPr>
          <a:lstStyle/>
          <a:p>
            <a:r>
              <a:rPr lang="cs-CZ" sz="3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,,Můžu svýma </a:t>
            </a:r>
            <a:r>
              <a:rPr lang="cs-CZ" sz="3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zkušenostma</a:t>
            </a:r>
            <a:r>
              <a:rPr lang="cs-CZ" sz="3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interagovat se studenty a svou autenticitou ovlivňovat či rozšiřovat názory a náhled na oblast duševního zdraví.“ </a:t>
            </a:r>
          </a:p>
          <a:p>
            <a:r>
              <a:rPr lang="cs-CZ" sz="3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,,Zodpoví Vám otázky, na které se z ohleduplnosti často nemocného nezeptáte.“ </a:t>
            </a:r>
          </a:p>
          <a:p>
            <a:r>
              <a:rPr lang="cs-CZ" sz="3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,,Peer se pohybuje někde mezi zdravými lidmi a duševní nemocí.“</a:t>
            </a:r>
          </a:p>
          <a:p>
            <a:pPr marL="0" indent="0" algn="r">
              <a:buNone/>
            </a:pPr>
            <a:r>
              <a:rPr lang="cs-CZ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(citace participantů výzkumu)</a:t>
            </a:r>
          </a:p>
          <a:p>
            <a:pPr algn="r"/>
            <a:endParaRPr lang="cs-CZ" sz="3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sp>
        <p:nvSpPr>
          <p:cNvPr id="14" name="Nadpis 13">
            <a:extLst>
              <a:ext uri="{FF2B5EF4-FFF2-40B4-BE49-F238E27FC236}">
                <a16:creationId xmlns:a16="http://schemas.microsoft.com/office/drawing/2014/main" id="{DFE1A532-F8F2-F5A0-4B08-0006CA10E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87" y="1307922"/>
            <a:ext cx="12895002" cy="1033936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je vedlo k tomu stát se peer lektory: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88AB5E98-7313-52E5-1BD4-46C83712B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1" y="3240884"/>
            <a:ext cx="14224000" cy="5821160"/>
          </a:xfrm>
        </p:spPr>
        <p:txBody>
          <a:bodyPr>
            <a:normAutofit/>
          </a:bodyPr>
          <a:lstStyle/>
          <a:p>
            <a:r>
              <a:rPr lang="cs-CZ" sz="3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,,Změnit ten náhled na duševní nemoc, na stigmatizaci, kterou lidé s duševní nemocí prochází.“</a:t>
            </a:r>
          </a:p>
          <a:p>
            <a:r>
              <a:rPr lang="pl-PL" sz="3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,,Začíná to u studentů a pokračuje to sdílením příběhu jejich okolí.“ </a:t>
            </a:r>
          </a:p>
          <a:p>
            <a:r>
              <a:rPr lang="cs-CZ" sz="3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,,Další bod zotavení.“ </a:t>
            </a:r>
          </a:p>
          <a:p>
            <a:r>
              <a:rPr lang="cs-CZ" sz="3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,,… co může být lepšího jako, než přednášet na vysoký škole a ještě za to dostat zaplaceno.“</a:t>
            </a:r>
          </a:p>
          <a:p>
            <a:pPr marL="2057400" lvl="3" indent="0" algn="r">
              <a:buNone/>
            </a:pPr>
            <a:r>
              <a:rPr lang="cs-CZ" sz="27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(citace participantů výzkumu)</a:t>
            </a:r>
          </a:p>
        </p:txBody>
      </p:sp>
    </p:spTree>
    <p:extLst>
      <p:ext uri="{BB962C8B-B14F-4D97-AF65-F5344CB8AC3E}">
        <p14:creationId xmlns:p14="http://schemas.microsoft.com/office/powerpoint/2010/main" val="162399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sp>
        <p:nvSpPr>
          <p:cNvPr id="14" name="Nadpis 13">
            <a:extLst>
              <a:ext uri="{FF2B5EF4-FFF2-40B4-BE49-F238E27FC236}">
                <a16:creationId xmlns:a16="http://schemas.microsoft.com/office/drawing/2014/main" id="{1B8F281E-B064-14F3-831A-6B924413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pro peer lektory znamená zotavení: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E567AF0A-D479-8250-54A8-2A134EC1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2895600"/>
            <a:ext cx="14824877" cy="5821160"/>
          </a:xfrm>
        </p:spPr>
        <p:txBody>
          <a:bodyPr/>
          <a:lstStyle/>
          <a:p>
            <a:r>
              <a:rPr lang="cs-CZ" sz="3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,,Realizovat se, zapojit se, získat něco zase zpátky.“ </a:t>
            </a:r>
          </a:p>
          <a:p>
            <a:r>
              <a:rPr lang="cs-CZ" sz="3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 …na tom zotavování se mě právě líbí, že to je nikdy nekončící proces.“</a:t>
            </a:r>
          </a:p>
          <a:p>
            <a:r>
              <a:rPr lang="cs-CZ" sz="3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,,Neustálý boj s nemocí je vyčerpávající. Ale smíření se a pochopení mých limitů, je osvobozující.“ </a:t>
            </a:r>
          </a:p>
          <a:p>
            <a:r>
              <a:rPr lang="cs-CZ" sz="3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,,…aktuální kvalita mého zotavení podporuje ten můj výkon.“</a:t>
            </a:r>
          </a:p>
          <a:p>
            <a:pPr marL="0" indent="0" algn="r">
              <a:buNone/>
            </a:pPr>
            <a:r>
              <a:rPr lang="cs-CZ" sz="27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(citace participantů výzkumu)</a:t>
            </a:r>
          </a:p>
          <a:p>
            <a:pPr algn="r"/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2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sp>
        <p:nvSpPr>
          <p:cNvPr id="14" name="Nadpis 13">
            <a:extLst>
              <a:ext uri="{FF2B5EF4-FFF2-40B4-BE49-F238E27FC236}">
                <a16:creationId xmlns:a16="http://schemas.microsoft.com/office/drawing/2014/main" id="{1F71EA07-DF54-03D1-0D69-B29CE04A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Čeho chtějí při výuce dosáhnout: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87749A4D-9DA1-1D2C-0CDE-6A202EBBA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2895600"/>
            <a:ext cx="14625012" cy="6166444"/>
          </a:xfrm>
        </p:spPr>
        <p:txBody>
          <a:bodyPr>
            <a:normAutofit/>
          </a:bodyPr>
          <a:lstStyle/>
          <a:p>
            <a:r>
              <a:rPr lang="cs-CZ" sz="3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,,Nabídnout různé pohledy dovnitř života s nemocí.“ </a:t>
            </a:r>
          </a:p>
          <a:p>
            <a:r>
              <a:rPr lang="cs-CZ" sz="3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,,Že vypadám jako normální zdravý člověk, protože kdybych to neřekla, tak to na mě nikdo nepozná.“</a:t>
            </a:r>
          </a:p>
          <a:p>
            <a:r>
              <a:rPr lang="cs-CZ" sz="3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,,Aby studenti viděli, čím jsem prošel a kde jsem vyšel.“</a:t>
            </a:r>
          </a:p>
          <a:p>
            <a:r>
              <a:rPr lang="cs-CZ" sz="3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,,Duševní zdraví obecně se týká nás všech, protože všichni máme nějakou psychiku a …nikdo nikdy neví, kdy se do podobný situace třeba může dostat.“</a:t>
            </a:r>
          </a:p>
          <a:p>
            <a:pPr marL="0" indent="0" algn="r">
              <a:buNone/>
            </a:pPr>
            <a:r>
              <a:rPr lang="cs-CZ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(citace participantů výzkumu)</a:t>
            </a:r>
          </a:p>
        </p:txBody>
      </p:sp>
    </p:spTree>
    <p:extLst>
      <p:ext uri="{BB962C8B-B14F-4D97-AF65-F5344CB8AC3E}">
        <p14:creationId xmlns:p14="http://schemas.microsoft.com/office/powerpoint/2010/main" val="22224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67187" y="541601"/>
            <a:ext cx="5190338" cy="1115248"/>
            <a:chOff x="0" y="0"/>
            <a:chExt cx="6920450" cy="14869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920450" cy="1486998"/>
              <a:chOff x="0" y="0"/>
              <a:chExt cx="1288617" cy="2768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88617" cy="276885"/>
              </a:xfrm>
              <a:custGeom>
                <a:avLst/>
                <a:gdLst/>
                <a:ahLst/>
                <a:cxnLst/>
                <a:rect l="l" t="t" r="r" b="b"/>
                <a:pathLst>
                  <a:path w="1288617" h="276885">
                    <a:moveTo>
                      <a:pt x="72970" y="0"/>
                    </a:moveTo>
                    <a:lnTo>
                      <a:pt x="1215648" y="0"/>
                    </a:lnTo>
                    <a:cubicBezTo>
                      <a:pt x="1255948" y="0"/>
                      <a:pt x="1288617" y="32670"/>
                      <a:pt x="1288617" y="72970"/>
                    </a:cubicBezTo>
                    <a:lnTo>
                      <a:pt x="1288617" y="203916"/>
                    </a:lnTo>
                    <a:cubicBezTo>
                      <a:pt x="1288617" y="244216"/>
                      <a:pt x="1255948" y="276885"/>
                      <a:pt x="1215648" y="276885"/>
                    </a:cubicBezTo>
                    <a:lnTo>
                      <a:pt x="72970" y="276885"/>
                    </a:lnTo>
                    <a:cubicBezTo>
                      <a:pt x="32670" y="276885"/>
                      <a:pt x="0" y="244216"/>
                      <a:pt x="0" y="203916"/>
                    </a:cubicBezTo>
                    <a:lnTo>
                      <a:pt x="0" y="72970"/>
                    </a:lnTo>
                    <a:cubicBezTo>
                      <a:pt x="0" y="32670"/>
                      <a:pt x="32670" y="0"/>
                      <a:pt x="7297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170923" tIns="170923" rIns="170923" bIns="17092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85892" y="388649"/>
              <a:ext cx="954960" cy="668472"/>
              <a:chOff x="0" y="0"/>
              <a:chExt cx="1549400" cy="10845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49400" cy="1084580"/>
              </a:xfrm>
              <a:custGeom>
                <a:avLst/>
                <a:gdLst/>
                <a:ahLst/>
                <a:cxnLst/>
                <a:rect l="l" t="t" r="r" b="b"/>
                <a:pathLst>
                  <a:path w="1549400" h="1084580">
                    <a:moveTo>
                      <a:pt x="0" y="0"/>
                    </a:moveTo>
                    <a:lnTo>
                      <a:pt x="0" y="1084580"/>
                    </a:lnTo>
                    <a:lnTo>
                      <a:pt x="1549400" y="1084580"/>
                    </a:lnTo>
                    <a:lnTo>
                      <a:pt x="154940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2387963" y="284825"/>
              <a:ext cx="935100" cy="935100"/>
              <a:chOff x="0" y="0"/>
              <a:chExt cx="1337729" cy="13377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37691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1337691" h="1337691">
                    <a:moveTo>
                      <a:pt x="0" y="0"/>
                    </a:moveTo>
                    <a:lnTo>
                      <a:pt x="0" y="1337691"/>
                    </a:lnTo>
                    <a:lnTo>
                      <a:pt x="1337691" y="1337691"/>
                    </a:lnTo>
                    <a:lnTo>
                      <a:pt x="1337691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2" b="-2"/>
                </a:stretch>
              </a:blip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512867" y="376911"/>
              <a:ext cx="946608" cy="709700"/>
              <a:chOff x="0" y="0"/>
              <a:chExt cx="1535849" cy="11514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35811" cy="1151509"/>
              </a:xfrm>
              <a:custGeom>
                <a:avLst/>
                <a:gdLst/>
                <a:ahLst/>
                <a:cxnLst/>
                <a:rect l="l" t="t" r="r" b="b"/>
                <a:pathLst>
                  <a:path w="1535811" h="1151509">
                    <a:moveTo>
                      <a:pt x="0" y="0"/>
                    </a:moveTo>
                    <a:lnTo>
                      <a:pt x="0" y="1151509"/>
                    </a:lnTo>
                    <a:lnTo>
                      <a:pt x="1535811" y="1151509"/>
                    </a:lnTo>
                    <a:lnTo>
                      <a:pt x="1535811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" b="3"/>
                </a:stretch>
              </a:blip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1691" r="8351"/>
            <a:stretch>
              <a:fillRect/>
            </a:stretch>
          </p:blipFill>
          <p:spPr>
            <a:xfrm>
              <a:off x="1329048" y="388649"/>
              <a:ext cx="1058916" cy="72745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631586" y="574256"/>
              <a:ext cx="2103259" cy="338486"/>
            </a:xfrm>
            <a:prstGeom prst="rect">
              <a:avLst/>
            </a:prstGeom>
          </p:spPr>
        </p:pic>
      </p:grpSp>
      <p:sp>
        <p:nvSpPr>
          <p:cNvPr id="14" name="Nadpis 13">
            <a:extLst>
              <a:ext uri="{FF2B5EF4-FFF2-40B4-BE49-F238E27FC236}">
                <a16:creationId xmlns:a16="http://schemas.microsoft.com/office/drawing/2014/main" id="{1F71EA07-DF54-03D1-0D69-B29CE04A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Přínosy výuky pro studenty: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87749A4D-9DA1-1D2C-0CDE-6A202EBBA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1" y="2976912"/>
            <a:ext cx="12895002" cy="582116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Autenticita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Změna pohledu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Sebepoznání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,,Rychlý návod“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Možnost sdílet vlastní zkušenost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Interaktivní a zábavná výuka</a:t>
            </a:r>
          </a:p>
          <a:p>
            <a:r>
              <a:rPr lang="cs-CZ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Pracovní nástroje</a:t>
            </a:r>
          </a:p>
        </p:txBody>
      </p:sp>
    </p:spTree>
    <p:extLst>
      <p:ext uri="{BB962C8B-B14F-4D97-AF65-F5344CB8AC3E}">
        <p14:creationId xmlns:p14="http://schemas.microsoft.com/office/powerpoint/2010/main" val="52429294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ce8349e-5bd8-4034-aba5-0ab22afea01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2BB12090685341A8E15D48D5BCABDE" ma:contentTypeVersion="14" ma:contentTypeDescription="Vytvoří nový dokument" ma:contentTypeScope="" ma:versionID="60c7e1006f3565877dcfee0bd2807c00">
  <xsd:schema xmlns:xsd="http://www.w3.org/2001/XMLSchema" xmlns:xs="http://www.w3.org/2001/XMLSchema" xmlns:p="http://schemas.microsoft.com/office/2006/metadata/properties" xmlns:ns3="0ce8349e-5bd8-4034-aba5-0ab22afea016" xmlns:ns4="e86b566b-d989-48b4-b7ca-0b42b3bf21ea" targetNamespace="http://schemas.microsoft.com/office/2006/metadata/properties" ma:root="true" ma:fieldsID="8c72a2e58ecd1b964aac577f10df9738" ns3:_="" ns4:_="">
    <xsd:import namespace="0ce8349e-5bd8-4034-aba5-0ab22afea016"/>
    <xsd:import namespace="e86b566b-d989-48b4-b7ca-0b42b3bf21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8349e-5bd8-4034-aba5-0ab22afea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b566b-d989-48b4-b7ca-0b42b3bf21e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33FD08-5DB2-4CAF-85EA-5E7CFD3DC0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7DAE56-3F9E-436E-B2F2-AABB13F2EED5}">
  <ds:schemaRefs>
    <ds:schemaRef ds:uri="http://www.w3.org/XML/1998/namespace"/>
    <ds:schemaRef ds:uri="http://purl.org/dc/terms/"/>
    <ds:schemaRef ds:uri="e86b566b-d989-48b4-b7ca-0b42b3bf21ea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ce8349e-5bd8-4034-aba5-0ab22afea016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BDF5FAF-69BC-462B-AF28-76F99E469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8349e-5bd8-4034-aba5-0ab22afea016"/>
    <ds:schemaRef ds:uri="e86b566b-d989-48b4-b7ca-0b42b3bf21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587</TotalTime>
  <Words>646</Words>
  <Application>Microsoft Office PowerPoint</Application>
  <PresentationFormat>Vlastní</PresentationFormat>
  <Paragraphs>78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Trebuchet MS</vt:lpstr>
      <vt:lpstr>Open Sans</vt:lpstr>
      <vt:lpstr>Wingdings 3</vt:lpstr>
      <vt:lpstr>Arial</vt:lpstr>
      <vt:lpstr>Fazeta</vt:lpstr>
      <vt:lpstr>Prezentace aplikace PowerPoint</vt:lpstr>
      <vt:lpstr>Co a jak ze svého zotavení přenášejí peer lektoři do výuky sociálních pracovníků?</vt:lpstr>
      <vt:lpstr>Co a jak ze svého zotavení přenášejí peer lektoři do výuky sociálních pracovníků?</vt:lpstr>
      <vt:lpstr>Co a jak ze svého zotavení přenášejí peer lektoři do výuky sociálních pracovníků?</vt:lpstr>
      <vt:lpstr>Jak by peer lektoři popsali svou pracovní pozici:</vt:lpstr>
      <vt:lpstr>Co je vedlo k tomu stát se peer lektory:</vt:lpstr>
      <vt:lpstr>Co pro peer lektory znamená zotavení:</vt:lpstr>
      <vt:lpstr>Čeho chtějí při výuce dosáhnout:</vt:lpstr>
      <vt:lpstr>Přínosy výuky pro studenty:</vt:lpstr>
      <vt:lpstr>Jak výuka sociálních pracovníků posiluje zotavení peer lektorů?</vt:lpstr>
      <vt:lpstr>Přínosy výuky pro peer lektory:</vt:lpstr>
      <vt:lpstr>Co se o sobě peer lektoři dozvěděli díky lektorování:</vt:lpstr>
      <vt:lpstr>Co je na práci peer lektora obtížné:</vt:lpstr>
      <vt:lpstr>Jak peer lektoři zvládají příznaky svého onemocnění:</vt:lpstr>
      <vt:lpstr>Informace o výzkumu:</vt:lpstr>
      <vt:lpstr>Děkuji Vám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Beige Cream Brand Proposal Presentation</dc:title>
  <dc:creator>Mgr. Martina Černá, Ph.D.</dc:creator>
  <cp:lastModifiedBy>Mgr. Martina Černá, Ph.D.</cp:lastModifiedBy>
  <cp:revision>4</cp:revision>
  <dcterms:created xsi:type="dcterms:W3CDTF">2006-08-16T00:00:00Z</dcterms:created>
  <dcterms:modified xsi:type="dcterms:W3CDTF">2023-05-04T12:30:18Z</dcterms:modified>
  <dc:identifier>DAFdc2X4m6E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0x010100412BB12090685341A8E15D48D5BCABDE</vt:lpwstr>
  </property>
</Properties>
</file>