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78" r:id="rId3"/>
    <p:sldId id="287" r:id="rId4"/>
    <p:sldId id="289" r:id="rId5"/>
    <p:sldId id="288" r:id="rId6"/>
    <p:sldId id="273" r:id="rId7"/>
    <p:sldId id="267" r:id="rId8"/>
    <p:sldId id="290" r:id="rId9"/>
    <p:sldId id="276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68" autoAdjust="0"/>
    <p:restoredTop sz="94599" autoAdjust="0"/>
  </p:normalViewPr>
  <p:slideViewPr>
    <p:cSldViewPr>
      <p:cViewPr varScale="1">
        <p:scale>
          <a:sx n="109" d="100"/>
          <a:sy n="109" d="100"/>
        </p:scale>
        <p:origin x="171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BA3D8-2A34-47C1-B568-6D83A217B05F}" type="datetimeFigureOut">
              <a:rPr lang="cs-CZ" smtClean="0"/>
              <a:pPr/>
              <a:t>31.10.2018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9F660-CDFF-4915-9718-750C877568F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4156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74C-942E-4591-8C7C-3C847DBA99A1}" type="datetimeFigureOut">
              <a:rPr lang="cs-CZ" smtClean="0"/>
              <a:pPr/>
              <a:t>31.10.2018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E9AC-192E-4368-A11D-73C90B45EB2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3559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74C-942E-4591-8C7C-3C847DBA99A1}" type="datetimeFigureOut">
              <a:rPr lang="cs-CZ" smtClean="0"/>
              <a:pPr/>
              <a:t>31.10.2018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E9AC-192E-4368-A11D-73C90B45EB2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7135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74C-942E-4591-8C7C-3C847DBA99A1}" type="datetimeFigureOut">
              <a:rPr lang="cs-CZ" smtClean="0"/>
              <a:pPr/>
              <a:t>31.10.2018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E9AC-192E-4368-A11D-73C90B45EB2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0197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74C-942E-4591-8C7C-3C847DBA99A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31.10.2018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E9AC-192E-4368-A11D-73C90B45EB2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518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74C-942E-4591-8C7C-3C847DBA99A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31.10.2018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E9AC-192E-4368-A11D-73C90B45EB2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6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74C-942E-4591-8C7C-3C847DBA99A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31.10.2018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E9AC-192E-4368-A11D-73C90B45EB2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7022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74C-942E-4591-8C7C-3C847DBA99A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31.10.2018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E9AC-192E-4368-A11D-73C90B45EB2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308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74C-942E-4591-8C7C-3C847DBA99A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31.10.2018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E9AC-192E-4368-A11D-73C90B45EB2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2059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74C-942E-4591-8C7C-3C847DBA99A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31.10.2018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E9AC-192E-4368-A11D-73C90B45EB2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0919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74C-942E-4591-8C7C-3C847DBA99A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31.10.2018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E9AC-192E-4368-A11D-73C90B45EB2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5895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74C-942E-4591-8C7C-3C847DBA99A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31.10.2018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E9AC-192E-4368-A11D-73C90B45EB2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014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74C-942E-4591-8C7C-3C847DBA99A1}" type="datetimeFigureOut">
              <a:rPr lang="cs-CZ" smtClean="0"/>
              <a:pPr/>
              <a:t>31.10.2018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E9AC-192E-4368-A11D-73C90B45EB2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26792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74C-942E-4591-8C7C-3C847DBA99A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31.10.2018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E9AC-192E-4368-A11D-73C90B45EB2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4290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74C-942E-4591-8C7C-3C847DBA99A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31.10.2018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E9AC-192E-4368-A11D-73C90B45EB2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1981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74C-942E-4591-8C7C-3C847DBA99A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31.10.2018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E9AC-192E-4368-A11D-73C90B45EB2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791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74C-942E-4591-8C7C-3C847DBA99A1}" type="datetimeFigureOut">
              <a:rPr lang="cs-CZ" smtClean="0"/>
              <a:pPr/>
              <a:t>31.10.2018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E9AC-192E-4368-A11D-73C90B45EB2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6282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74C-942E-4591-8C7C-3C847DBA99A1}" type="datetimeFigureOut">
              <a:rPr lang="cs-CZ" smtClean="0"/>
              <a:pPr/>
              <a:t>31.10.2018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E9AC-192E-4368-A11D-73C90B45EB2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423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74C-942E-4591-8C7C-3C847DBA99A1}" type="datetimeFigureOut">
              <a:rPr lang="cs-CZ" smtClean="0"/>
              <a:pPr/>
              <a:t>31.10.2018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E9AC-192E-4368-A11D-73C90B45EB2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5066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74C-942E-4591-8C7C-3C847DBA99A1}" type="datetimeFigureOut">
              <a:rPr lang="cs-CZ" smtClean="0"/>
              <a:pPr/>
              <a:t>31.10.2018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E9AC-192E-4368-A11D-73C90B45EB2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7101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74C-942E-4591-8C7C-3C847DBA99A1}" type="datetimeFigureOut">
              <a:rPr lang="cs-CZ" smtClean="0"/>
              <a:pPr/>
              <a:t>31.10.2018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E9AC-192E-4368-A11D-73C90B45EB2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3913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74C-942E-4591-8C7C-3C847DBA99A1}" type="datetimeFigureOut">
              <a:rPr lang="cs-CZ" smtClean="0"/>
              <a:pPr/>
              <a:t>31.10.2018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E9AC-192E-4368-A11D-73C90B45EB2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2639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74C-942E-4591-8C7C-3C847DBA99A1}" type="datetimeFigureOut">
              <a:rPr lang="cs-CZ" smtClean="0"/>
              <a:pPr/>
              <a:t>31.10.2018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E9AC-192E-4368-A11D-73C90B45EB2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7689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AA74C-942E-4591-8C7C-3C847DBA99A1}" type="datetimeFigureOut">
              <a:rPr lang="cs-CZ" smtClean="0"/>
              <a:pPr/>
              <a:t>31.10.2018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EE9AC-192E-4368-A11D-73C90B45EB2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3853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AA74C-942E-4591-8C7C-3C847DBA99A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31.10.2018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EE9AC-192E-4368-A11D-73C90B45EB2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870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0" y="4293096"/>
            <a:ext cx="4572000" cy="57606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23528" y="4139207"/>
            <a:ext cx="4248472" cy="83099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cs-CZ" sz="2400" b="1" dirty="0" smtClean="0">
                <a:solidFill>
                  <a:prstClr val="white"/>
                </a:solidFill>
              </a:rPr>
              <a:t>Stigmatizace osob s duševním onemocněním u studentů VŠPJ</a:t>
            </a:r>
            <a:endParaRPr lang="cs-CZ" sz="2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48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Stigma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</a:t>
            </a:r>
            <a:r>
              <a:rPr lang="cs-CZ" dirty="0" smtClean="0"/>
              <a:t>ypálené znamení</a:t>
            </a:r>
          </a:p>
          <a:p>
            <a:r>
              <a:rPr lang="cs-CZ" dirty="0" smtClean="0"/>
              <a:t>Nálepkování</a:t>
            </a:r>
            <a:endParaRPr lang="cs-CZ" dirty="0"/>
          </a:p>
          <a:p>
            <a:r>
              <a:rPr lang="cs-CZ" dirty="0" smtClean="0"/>
              <a:t>Přisuzování </a:t>
            </a:r>
            <a:r>
              <a:rPr lang="cs-CZ" dirty="0"/>
              <a:t>negativních atributů spojených se záporným </a:t>
            </a:r>
            <a:r>
              <a:rPr lang="cs-CZ" dirty="0" smtClean="0"/>
              <a:t>hodnocením</a:t>
            </a:r>
          </a:p>
          <a:p>
            <a:r>
              <a:rPr lang="cs-CZ" dirty="0" smtClean="0"/>
              <a:t>Široká veřejnost i profesionálové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5513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Měření stigmatizace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Veřejné stigma X </a:t>
            </a:r>
            <a:r>
              <a:rPr lang="cs-CZ" dirty="0" err="1" smtClean="0"/>
              <a:t>sebestigma</a:t>
            </a:r>
            <a:endParaRPr lang="cs-CZ" dirty="0" smtClean="0"/>
          </a:p>
          <a:p>
            <a:r>
              <a:rPr lang="cs-CZ" b="1" dirty="0" smtClean="0"/>
              <a:t>Kvalitativní přístup </a:t>
            </a:r>
            <a:r>
              <a:rPr lang="cs-CZ" dirty="0" smtClean="0"/>
              <a:t>(rozhovor, analýza obsahová, mediální)</a:t>
            </a:r>
          </a:p>
          <a:p>
            <a:r>
              <a:rPr lang="cs-CZ" b="1" dirty="0" smtClean="0"/>
              <a:t>Kvantitativní přístup </a:t>
            </a:r>
            <a:r>
              <a:rPr lang="cs-CZ" dirty="0" smtClean="0"/>
              <a:t>(škály, např. RIBS)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6463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rgbClr val="FF0000"/>
                </a:solidFill>
              </a:rPr>
              <a:t>Destigmatizační</a:t>
            </a:r>
            <a:r>
              <a:rPr lang="cs-CZ" b="1" dirty="0" smtClean="0">
                <a:solidFill>
                  <a:srgbClr val="FF0000"/>
                </a:solidFill>
              </a:rPr>
              <a:t> nástroje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Osvěta</a:t>
            </a:r>
          </a:p>
          <a:p>
            <a:r>
              <a:rPr lang="cs-CZ" dirty="0" smtClean="0"/>
              <a:t>Výuka za účasti peer lektorů</a:t>
            </a:r>
          </a:p>
        </p:txBody>
      </p:sp>
    </p:spTree>
    <p:extLst>
      <p:ext uri="{BB962C8B-B14F-4D97-AF65-F5344CB8AC3E}">
        <p14:creationId xmlns:p14="http://schemas.microsoft.com/office/powerpoint/2010/main" val="2653753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b" anchorCtr="0">
            <a:normAutofit fontScale="90000"/>
          </a:bodyPr>
          <a:lstStyle/>
          <a:p>
            <a:pPr algn="l"/>
            <a:r>
              <a:rPr lang="cs-CZ" b="1" dirty="0" smtClean="0">
                <a:solidFill>
                  <a:srgbClr val="FF0000"/>
                </a:solidFill>
              </a:rPr>
              <a:t>První výuka s peer lektory</a:t>
            </a:r>
            <a:br>
              <a:rPr lang="cs-CZ" b="1" dirty="0" smtClean="0">
                <a:solidFill>
                  <a:srgbClr val="FF0000"/>
                </a:solidFill>
              </a:rPr>
            </a:br>
            <a:r>
              <a:rPr lang="cs-CZ" b="1" dirty="0" smtClean="0">
                <a:solidFill>
                  <a:srgbClr val="FF0000"/>
                </a:solidFill>
              </a:rPr>
              <a:t> na VŠPJ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6131024" cy="4781128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cs-CZ" b="1" dirty="0" smtClean="0"/>
              <a:t>Partneři</a:t>
            </a:r>
            <a:r>
              <a:rPr lang="cs-CZ" dirty="0" smtClean="0"/>
              <a:t>: CPRPDZ, Fokus Vysočina</a:t>
            </a:r>
          </a:p>
          <a:p>
            <a:pPr>
              <a:spcBef>
                <a:spcPts val="1800"/>
              </a:spcBef>
            </a:pPr>
            <a:r>
              <a:rPr lang="cs-CZ" b="1" dirty="0" smtClean="0"/>
              <a:t>Realizace</a:t>
            </a:r>
            <a:r>
              <a:rPr lang="cs-CZ" dirty="0" smtClean="0"/>
              <a:t>: 2017, VŠPJ</a:t>
            </a:r>
          </a:p>
          <a:p>
            <a:pPr>
              <a:spcBef>
                <a:spcPts val="1800"/>
              </a:spcBef>
            </a:pPr>
            <a:r>
              <a:rPr lang="cs-CZ" b="1" dirty="0" smtClean="0"/>
              <a:t>Inovace předmětu: </a:t>
            </a:r>
            <a:r>
              <a:rPr lang="cs-CZ" dirty="0" smtClean="0"/>
              <a:t>Základy psychiatrie a psychopatologie</a:t>
            </a:r>
          </a:p>
          <a:p>
            <a:pPr>
              <a:spcBef>
                <a:spcPts val="1800"/>
              </a:spcBef>
            </a:pPr>
            <a:r>
              <a:rPr lang="cs-CZ" dirty="0" smtClean="0"/>
              <a:t>Počet peer lektorů: </a:t>
            </a:r>
          </a:p>
          <a:p>
            <a:pPr>
              <a:spcBef>
                <a:spcPts val="1800"/>
              </a:spcBef>
            </a:pPr>
            <a:r>
              <a:rPr lang="cs-CZ" dirty="0" smtClean="0"/>
              <a:t>Počet zapojených studentů: 32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cs-CZ" dirty="0" smtClean="0"/>
              <a:t>(12 výuka s peer lektory)</a:t>
            </a:r>
          </a:p>
        </p:txBody>
      </p:sp>
    </p:spTree>
    <p:extLst>
      <p:ext uri="{BB962C8B-B14F-4D97-AF65-F5344CB8AC3E}">
        <p14:creationId xmlns:p14="http://schemas.microsoft.com/office/powerpoint/2010/main" val="358795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b" anchorCtr="0">
            <a:normAutofit/>
          </a:bodyPr>
          <a:lstStyle/>
          <a:p>
            <a:pPr algn="l"/>
            <a:r>
              <a:rPr lang="cs-CZ" b="1" dirty="0" smtClean="0">
                <a:solidFill>
                  <a:srgbClr val="FF0000"/>
                </a:solidFill>
              </a:rPr>
              <a:t>RIBS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6347048" cy="4781128"/>
          </a:xfrm>
        </p:spPr>
        <p:txBody>
          <a:bodyPr>
            <a:normAutofit/>
          </a:bodyPr>
          <a:lstStyle/>
          <a:p>
            <a:r>
              <a:rPr lang="cs-CZ" dirty="0" smtClean="0"/>
              <a:t>Minulost/současnost – budoucnost</a:t>
            </a:r>
          </a:p>
          <a:p>
            <a:r>
              <a:rPr lang="cs-CZ" dirty="0" smtClean="0"/>
              <a:t>Kontakt s lidmi s duševním onemocněním  (žít v sousedství, pracovat, přátelit se, společné bydlení)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795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Výsledky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Ověřen </a:t>
            </a:r>
            <a:r>
              <a:rPr lang="cs-CZ" dirty="0" err="1" smtClean="0"/>
              <a:t>destigmatizační</a:t>
            </a:r>
            <a:r>
              <a:rPr lang="cs-CZ" dirty="0" smtClean="0"/>
              <a:t> efekt výuky za účasti peer lektorů</a:t>
            </a:r>
          </a:p>
          <a:p>
            <a:r>
              <a:rPr lang="cs-CZ" dirty="0" smtClean="0"/>
              <a:t>Míra stigmatizace studentů VŠPJ napříč obory je srovnatelná s mírou stigmatizace běžné populace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0040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6131024" cy="5361459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	Martina Černá 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43893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140</Words>
  <Application>Microsoft Office PowerPoint</Application>
  <PresentationFormat>Předvádění na obrazovce (4:3)</PresentationFormat>
  <Paragraphs>27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Calibri</vt:lpstr>
      <vt:lpstr>Motiv systému Office</vt:lpstr>
      <vt:lpstr>1_Motiv systému Office</vt:lpstr>
      <vt:lpstr>Prezentace aplikace PowerPoint</vt:lpstr>
      <vt:lpstr>Stigma</vt:lpstr>
      <vt:lpstr>Měření stigmatizace</vt:lpstr>
      <vt:lpstr>Destigmatizační nástroje</vt:lpstr>
      <vt:lpstr>První výuka s peer lektory  na VŠPJ</vt:lpstr>
      <vt:lpstr>RIBS</vt:lpstr>
      <vt:lpstr>Výsledky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Ing. Hana Pospíchalová</dc:creator>
  <cp:lastModifiedBy>Mgr. Martina Černá, Ph.D.</cp:lastModifiedBy>
  <cp:revision>80</cp:revision>
  <dcterms:created xsi:type="dcterms:W3CDTF">2012-04-03T08:46:37Z</dcterms:created>
  <dcterms:modified xsi:type="dcterms:W3CDTF">2018-10-31T17:34:49Z</dcterms:modified>
</cp:coreProperties>
</file>